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259" r:id="rId4"/>
    <p:sldId id="260" r:id="rId5"/>
    <p:sldId id="261" r:id="rId6"/>
    <p:sldId id="344" r:id="rId7"/>
    <p:sldId id="345" r:id="rId8"/>
    <p:sldId id="346" r:id="rId9"/>
    <p:sldId id="349" r:id="rId10"/>
    <p:sldId id="347" r:id="rId11"/>
    <p:sldId id="348" r:id="rId12"/>
    <p:sldId id="323" r:id="rId13"/>
    <p:sldId id="350" r:id="rId14"/>
    <p:sldId id="351" r:id="rId15"/>
    <p:sldId id="352" r:id="rId16"/>
    <p:sldId id="353" r:id="rId17"/>
    <p:sldId id="354" r:id="rId18"/>
    <p:sldId id="336" r:id="rId19"/>
    <p:sldId id="355" r:id="rId20"/>
    <p:sldId id="356" r:id="rId21"/>
    <p:sldId id="357" r:id="rId22"/>
    <p:sldId id="358" r:id="rId23"/>
    <p:sldId id="359" r:id="rId24"/>
    <p:sldId id="361" r:id="rId25"/>
    <p:sldId id="362" r:id="rId26"/>
    <p:sldId id="360" r:id="rId27"/>
    <p:sldId id="363" r:id="rId28"/>
    <p:sldId id="366" r:id="rId29"/>
    <p:sldId id="364" r:id="rId30"/>
    <p:sldId id="365" r:id="rId31"/>
    <p:sldId id="343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82234-35E4-43AA-BD41-A8AD9283A7AE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6DE36-7E5B-4CA9-AC30-F0E4353D12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075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80E75-B3D0-4101-B0AF-AC83194F532D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D20EC-3E8D-46BA-95FD-E545E3B3E5E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4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67BB-C4E3-40FD-A900-4D4F70EC2301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4B27-C341-46E9-BE6A-AC055ADE050F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34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D925-3014-43FD-BBB8-1E7424215A16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3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8D2E-565E-4B91-AA9E-14245906B9B0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30D5-6DD9-4B44-A986-B6A5694FE9F6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1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FB38-CD4C-4E40-A504-11BF0E6F089A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F580-38C4-4984-8498-DD2C2572F842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15EE-4888-49B0-893A-A39F3D6D9DDB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2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C37D-E4A2-49E4-BC50-025F6D69BE1D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2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5C3C-1B66-451C-AE40-5E28FDF5290D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1734-E700-41A0-B6ED-0695847A3F6D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3D36-649A-4072-90FD-EF603546334F}" type="datetime1">
              <a:rPr lang="ru-RU" smtClean="0"/>
              <a:pPr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5624-36EB-43D3-A9B9-23DB6C3B61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5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447" y="191161"/>
            <a:ext cx="11605845" cy="16557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86155" y="1668780"/>
            <a:ext cx="11605845" cy="319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 smtClean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ВОЕННЫЙ УЧЕБНЫЙ ЦЕНТР</a:t>
            </a:r>
          </a:p>
          <a:p>
            <a:endParaRPr lang="ru-RU" sz="5400" b="1" dirty="0" smtClean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400" b="1" dirty="0" smtClean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ОБЩЕВОЕННОЙ ПОДГОТОВКИ</a:t>
            </a:r>
            <a:endParaRPr lang="ru-RU" sz="5400" b="1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343401" y="5703032"/>
            <a:ext cx="3727938" cy="11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Ростов-на-Дону 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г.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8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5458" y="1229711"/>
            <a:ext cx="12015387" cy="549691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Заместитель командира взвода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отвечает: 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внутренний порядок во взводе и внешний вид каждого солдата и сержанта.</a:t>
            </a:r>
          </a:p>
          <a:p>
            <a:endParaRPr lang="ru-RU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Заместитель </a:t>
            </a:r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командира взвода обязан: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содержать в исправности вооружение, боевую и другую технику, снаряжение и имущество, принадлежащее взводу, строго следить за их наличием;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заботиться о чистоте помещения, требовать от подчиненных исправного и опрятного содержания постельных принадлежностей, обмундирования и обуви;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следить за производством мелкого ремонта вещевого имущества личным составом взвода;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производить утренний осмотр личного состава взвода;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заботиться о подчиненных и вникать в их нужды.</a:t>
            </a:r>
          </a:p>
          <a:p>
            <a:pPr indent="450215" algn="just">
              <a:lnSpc>
                <a:spcPts val="1800"/>
              </a:lnSpc>
              <a:spcAft>
                <a:spcPts val="0"/>
              </a:spcAft>
              <a:buFont typeface="+mj-lt"/>
              <a:buAutoNum type="arabicPeriod"/>
            </a:pP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0" y="1229711"/>
            <a:ext cx="12306300" cy="549691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Командир отделения</a:t>
            </a:r>
            <a:r>
              <a:rPr lang="ru-RU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отвечает: за опрятный внешний вид подчиненных; за правильное использование и сбережение вооружения, боевой и другой техники, снаряжения, обуви и за содержание их в порядке и исправности.</a:t>
            </a:r>
          </a:p>
          <a:p>
            <a:r>
              <a:rPr lang="ru-RU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Командир отделения обязан:</a:t>
            </a:r>
            <a:endParaRPr lang="ru-RU" sz="2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аботиться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 подчиненных и вникать в их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нужды.</a:t>
            </a:r>
            <a:endParaRPr lang="ru-RU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окладывать ЗКВ обо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всех заболевших, о жалобах и просьбах подчиненных, а также о случаях утери или неисправности вооружения и другого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имущества.</a:t>
            </a:r>
            <a:endParaRPr lang="ru-RU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Следить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соблюдением распорядка дня, чистотой и внутренним порядком в отделении, опрятностью, исправностью обмундирования и обуви подчиненных, правильной подгонкой снаряжения, соблюдением ими правил личной гигиены и ношения формы одежды, а также за их внешним видом, своевременным бритьём и стрижкой волос;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жедневно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следить за чистотой обуви, обмундирования и сушкой портянок, носков, чисткой металлических частей снаряжения, а также своевременной починкой обуви и обмундирования;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жедневно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осматривать и постоянно содержать в порядке и исправности вооружение, боевую и другую технику и имущество отделения, строго следить за их наличием.</a:t>
            </a:r>
            <a:endParaRPr lang="ru-RU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12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№2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663" y="2808239"/>
            <a:ext cx="11686674" cy="286324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Права командира взвода по применению поощрений и дисциплинарных взысканий. Порядок их применения и учёта.</a:t>
            </a:r>
          </a:p>
        </p:txBody>
      </p:sp>
    </p:spTree>
    <p:extLst>
      <p:ext uri="{BB962C8B-B14F-4D97-AF65-F5344CB8AC3E}">
        <p14:creationId xmlns:p14="http://schemas.microsoft.com/office/powerpoint/2010/main" val="3498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13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0" y="1334814"/>
            <a:ext cx="12192000" cy="5339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Права командиров (начальников) по применению</a:t>
            </a:r>
          </a:p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поощрений к подчиненным им солдатам, сержантам и старшинам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21. </a:t>
            </a:r>
            <a:r>
              <a:rPr lang="ru-RU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Командир отделения, заместитель командира взвода, старшина роты (команды) и командир взвода (группы) имеют право: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а) снимать ранее примененные ими дисциплинарные взыскания;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б) объявлять благодарность.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Права командиров (начальников) по применению </a:t>
            </a:r>
          </a:p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поощрений к подчиненным им прапорщикам и мичманам</a:t>
            </a:r>
            <a:endParaRPr lang="ru-RU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 </a:t>
            </a:r>
            <a:r>
              <a:rPr lang="ru-RU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Командир взвода (группы), командир роты (боевого катера, корабля 4 ранга) и командир батальона имеют право: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а) снимать ранее примененные ими дисциплинарные взыскания, снимать дисциплинарные взыскания в случаях, указанных в статье 35 настоящего Устава;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б) объявлять  благодарность.</a:t>
            </a:r>
          </a:p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0" y="1334813"/>
            <a:ext cx="12192000" cy="5742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Порядок применения поощрений</a:t>
            </a:r>
            <a:endParaRPr lang="ru-RU" sz="2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34. Командиры (начальники) 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могут применять поощрения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 в отношении отдельного военнослужащего, так и в отношении всего личного состава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в/ч (подразделения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одно отличие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военнослужащий может быть поощрен только один раз.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 определении вида поощрения принимаются во внимание характер заслуг, усердие и отличия военнослужащего, а также прежнее отношение его к военной службе.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35. Военнослужащий, имеющий дисциплинарное взыскание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может быть поощрен только путем снятия ранее примененного взыскания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Право снятия дисциплинарного взыскания принадлежит тому командиру (начальнику), которым взыскание было применено, а также его прямым начальникам, имеющим не меньшую, чем у него, дисциплинарную власть. 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Право снятия дисциплинарных взысканий, указанных в 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статьях 75 – 79 ДУ, принадлежит прямому командиру (начальнику), имеющему дисциплинарную власть, не меньшую, чем начальник, применивший взыскание.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Одновременно с военнослужащего может быть снято 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только одно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дисциплинарное взыскание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Командир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(начальник) имеет право снять дисциплинарное взыскание только после того, как оно 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сыграло свою воспитательную роль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военнослужащий исправил свое поведение образцовым выполнением воинского долга.</a:t>
            </a:r>
          </a:p>
          <a:p>
            <a:pPr algn="ctr"/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0" y="1334814"/>
            <a:ext cx="12192000" cy="5523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Военнослужащий считается не имеющим дисциплинарных взысканий после их снятия соответствующим командиром (начальником)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или по истечении одного года со дня применения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последнего взыскания, если за этот период к нему не было применено другое дисциплинарное взыскание. </a:t>
            </a:r>
          </a:p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Права командиров (начальников) по применению дисциплинарных </a:t>
            </a:r>
          </a:p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Взысканий  к подчиненным им солдатам, матросам, сержантам и старшинам.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56</a:t>
            </a:r>
            <a:r>
              <a:rPr lang="ru-RU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Командир отделения, заместитель командира взвода, старшина роты (команды) и командир взвода (группы) имеют право: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а) объявлять выговор и строгий выговор;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б) лишать солдат и матросов очередного увольнения из расположения воинской части или с корабля на берег.</a:t>
            </a:r>
          </a:p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Права командиров (начальников) по применению </a:t>
            </a:r>
          </a:p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дисциплинарных взысканий к подчиненным им прапорщикам и мичманам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62. Командир взвода (группы), командир роты (боевого катера, корабля 4 ранга), командир батальона имеют право объявлять выговор и строгий выговор.</a:t>
            </a:r>
          </a:p>
          <a:p>
            <a:pPr algn="ctr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0" y="1150935"/>
            <a:ext cx="12553950" cy="5954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Порядок применения дисциплинарных взысканий</a:t>
            </a:r>
            <a:endParaRPr lang="ru-RU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К военнослужащему, совершившему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дисциплинарный проступок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могут применяться только те дисциплинарные взыскания, которые определены настоящим Уставом, соответствуют воинскому званию военнослужащего и дисциплинарной власти командира (начальника), принимающего решение о привлечении нарушителя к дисциплинарной ответственности.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Принятию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командиром (начальником)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решения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 применении к подчиненному военнослужащему дисциплинарного взыскания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предшествует разбирательство.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Разбирательство проводится в целях установления виновных лиц, выявления причин и условий, способствовавших совершению дисциплинарного проступка.</a:t>
            </a:r>
            <a:endPara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Разбирательство, как правило, проводится непосредственным командиром (начальником) военнослужащего, совершившего дисциплинарный проступок, или другим лицом, назначенным одним из прямых командиров (начальников).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При этом военнослужащий, назначенный для проведения разбирательства, должен иметь воинское звание и воинскую должность не ниже воинского звания и воинской должности военнослужащего, совершившего дисциплинарный проступок.</a:t>
            </a:r>
            <a:endPara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17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-1" y="1334814"/>
            <a:ext cx="12487275" cy="5523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Разбирательство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как правило, проводится без оформления письменных материалов, за исключением случаев, когда командир (начальник) потребовал представить материалы разбирательства в письменном виде.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Материалы разбирательства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 грубом дисциплинарном проступке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оформляются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только в письменном виде.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Командир (начальник) вправе принять решение о наказании военнослужащего, совершившего дисциплинарный проступок,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своей властью либо в срок до 10 суток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представить по подчиненности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вышестоящему команд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иру (начальнику) материалы разбирательства о совершении военнослужащим дисциплинарного проступка для принятия решения.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Если в ходе разбирательства выяснится, что дисциплинарный проступок содержит признаки преступления, командир воинской части в соответствии с законодательством РФ возбуждает уголовное дело, уведомляет об этом военного прокурора и руководителя военного следственного органа Следственного комитета при прокуратуре РФ.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dirty="0" smtClean="0"/>
          </a:p>
          <a:p>
            <a:endParaRPr lang="ru-RU" sz="2000" dirty="0" smtClean="0"/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18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№3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663" y="2808239"/>
            <a:ext cx="11686674" cy="305653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командира в случае открытого неповиновения или сопротивления подчинённого. Порядок наложения и приведения в исполнение дисциплинарных взысканий и их учет. О предложениях, заявлениях и жалобах.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19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663" y="1397877"/>
            <a:ext cx="11686674" cy="4466896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i="1" dirty="0" smtClean="0"/>
              <a:t>     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Право командира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(начальника)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отдавать приказ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обязанность</a:t>
            </a:r>
            <a:r>
              <a:rPr lang="ru-RU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подчиненного беспрекословно повиноваться являются основными принципами единоначалия.</a:t>
            </a:r>
          </a:p>
          <a:p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В случае открытого неповиновения или сопротивления подчиненного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командир (начальник) обязан для восстановления порядка и воинской дисциплины принять все установленные законами Российской Федерации и общевоинскими уставами меры принуждения, вплоть до задержания и привлечения нарушителя к предусмотренной законодательством Российской Федерации ответственности.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При этом оружие может быть применено только в боевой обстановке, а в условиях мирного времени – в исключительных случаях, не терпящих отлагательства, в соответствии с требованиями статей 13 и 14 Устава внутренней службы Вооруженных Сил Российской Федерации.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colorTemperature colorTemp="4692"/>
                    </a14:imgEffect>
                    <a14:imgEffect>
                      <a14:brightnessContrast bright="9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800100" y="907355"/>
            <a:ext cx="9867900" cy="1655762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 </a:t>
            </a:r>
            <a:b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«Общевоенная подготовка»</a:t>
            </a:r>
            <a:endParaRPr lang="ru-RU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  <p:sp>
        <p:nvSpPr>
          <p:cNvPr id="14" name="Подзаголовок 5"/>
          <p:cNvSpPr txBox="1">
            <a:spLocks/>
          </p:cNvSpPr>
          <p:nvPr/>
        </p:nvSpPr>
        <p:spPr>
          <a:xfrm>
            <a:off x="1684421" y="34704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1:</a:t>
            </a:r>
          </a:p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7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20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663" y="1397877"/>
            <a:ext cx="11686674" cy="527619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Порядок исполнения дисциплинарных взысканий</a:t>
            </a:r>
            <a:endParaRPr lang="ru-RU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Дисциплинарное взыскание исполняется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как правило, немедленно, а в исключительных случаях – не позднее истечения срока давности привлечения военнослужащего к дисциплинарной ответственности.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истечении срока давности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взыскание не исполняется, но запись о нем в служебной карточке сохраняется. В последнем случае лицо, по вине которого не было исполнено примененное взыскание, несет дисциплинарную ответственность.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Решение судьи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гарнизонного военного суда о назначении дисциплинарного ареста исполняется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немедленно.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Исполнение дисциплинарного взыскания при подаче жалобы не приостанавливается, если не последует приказ вышестоящего командира (начальника) о его отмене, а в случае назначения дисциплинарного ареста – решения вышестоящего судебного органа.</a:t>
            </a:r>
          </a:p>
          <a:p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21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663" y="1397876"/>
            <a:ext cx="11686674" cy="526962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примененных дисциплинарных взысканиях объявляется: </a:t>
            </a:r>
          </a:p>
          <a:p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солдатам и матросам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лично или перед строем; </a:t>
            </a:r>
          </a:p>
          <a:p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сержантам и старшинам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лично, на совещании или перед строем сержантов или старшин; </a:t>
            </a:r>
          </a:p>
          <a:p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прапорщикам и мичманам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лично, на совещании прапорщиков или мичманов, а также на совещании прапорщиков, мичманов и офицеров; </a:t>
            </a:r>
          </a:p>
          <a:p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офицерам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лично или на совещании (старшим офицерам – в присутствии старших офицеров,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высшим офицерам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в присутствии высших офицеров).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Кроме того, дисциплинарные взыскания могут объявляться в приказе.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Объявлять дисциплинарные взыскания командирам (начальникам) в присутствии их подчиненных запрещается.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При объявлении военнослужащему дисциплинарного взыскания указываются причина наказания и суть дисциплинарного проступка.</a:t>
            </a:r>
          </a:p>
          <a:p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22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0" y="1282262"/>
            <a:ext cx="12544425" cy="573766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Учет поощрений и дисциплинарных взысканий</a:t>
            </a:r>
            <a:endParaRPr lang="ru-RU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Непосредственные командиры (начальники)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должны докладывать по команде о применении ими поощрений и дисциплинарных взысканий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солдат, матросов, сержантов и старшин – командирам рот и им равным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ежедневно;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прапорщиков, мичманов и офицеров (кроме высших офицеров) – командирам воинских частей 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еженедельно;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на командиров воинских частей, а также высших офицеров – в вышестоящий штаб (орган военного управления)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ежемесячно.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Все поощрения и дисциплинарные взыскания, предусмотренные настоящим Уставом, в том числе поощрения, объявленные командиром (начальником) всему личному составу воинской части (подразделения),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заносятся в служебную карточку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(приложение № 3)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 позднее чем в семидневный срок.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 снятии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 военнослужащего дисциплинарного взыскания в служебной карточке, в соответствующей графе раздела «Дисциплинарные взыскания», делается отметка о том, когда и кем взыскание снято.</a:t>
            </a:r>
          </a:p>
          <a:p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23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73684" y="1355835"/>
            <a:ext cx="11686674" cy="537078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/>
              <a:t> 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i="1" dirty="0" smtClean="0"/>
              <a:t> </a:t>
            </a:r>
            <a:endParaRPr lang="ru-RU" sz="2000" dirty="0" smtClean="0"/>
          </a:p>
          <a:p>
            <a:pPr algn="r"/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Лицевая сторона </a:t>
            </a:r>
            <a:endPara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Служебная карточка</a:t>
            </a:r>
          </a:p>
          <a:p>
            <a:r>
              <a:rPr lang="ru-RU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_____________ рота (команда) войсковой 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части___________________</a:t>
            </a:r>
            <a:endPara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Воинская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должность________________________________________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 marL="457200" indent="-457200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Воинское звание  __________________________________________</a:t>
            </a:r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   Фамилия, имя, отчество  ____________________________________</a:t>
            </a:r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   С какого года на военной службе  ____________________________</a:t>
            </a:r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Поощрения</a:t>
            </a:r>
          </a:p>
          <a:p>
            <a:pPr algn="ctr"/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ru-RU" sz="2000" i="1" dirty="0" smtClean="0"/>
              <a:t> </a:t>
            </a:r>
          </a:p>
          <a:p>
            <a:r>
              <a:rPr lang="ru-RU" sz="2000" i="1" dirty="0" smtClean="0"/>
              <a:t> </a:t>
            </a:r>
          </a:p>
          <a:p>
            <a:r>
              <a:rPr lang="ru-RU" sz="2000" i="1" dirty="0" smtClean="0"/>
              <a:t> </a:t>
            </a:r>
          </a:p>
          <a:p>
            <a:r>
              <a:rPr lang="ru-RU" sz="2000" i="1" dirty="0" smtClean="0"/>
              <a:t> 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1166649" y="4120055"/>
          <a:ext cx="10268606" cy="1975945"/>
        </p:xfrm>
        <a:graphic>
          <a:graphicData uri="http://schemas.openxmlformats.org/drawingml/2006/table">
            <a:tbl>
              <a:tblPr/>
              <a:tblGrid>
                <a:gridCol w="310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1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54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Times New Roman"/>
                          <a:cs typeface="Times New Roman"/>
                        </a:rPr>
                        <a:t>За что</a:t>
                      </a:r>
                      <a:endParaRPr lang="ru-RU" sz="2000" i="1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Times New Roman"/>
                          <a:cs typeface="Times New Roman"/>
                        </a:rPr>
                        <a:t>Вид поощрения</a:t>
                      </a:r>
                      <a:endParaRPr lang="ru-RU" sz="2000" i="1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i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  <a:cs typeface="Times New Roman"/>
                        </a:rPr>
                        <a:t>Когда применено (дата и номер приказа)</a:t>
                      </a:r>
                      <a:endParaRPr lang="ru-RU" sz="2000" i="1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i="1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  <a:cs typeface="Times New Roman"/>
                        </a:rPr>
                        <a:t>Кем поощрен</a:t>
                      </a:r>
                      <a:endParaRPr lang="ru-RU" sz="2000" i="1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464">
                <a:tc>
                  <a:txBody>
                    <a:bodyPr/>
                    <a:lstStyle/>
                    <a:p>
                      <a:pPr indent="45021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26124" y="1355835"/>
            <a:ext cx="12065876" cy="537078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Дисциплинарные взыскания</a:t>
            </a:r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r"/>
            <a:r>
              <a:rPr lang="ru-RU" sz="2000" b="1" i="1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Оборотная сторона 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462454" y="2288247"/>
          <a:ext cx="11330153" cy="2103120"/>
        </p:xfrm>
        <a:graphic>
          <a:graphicData uri="http://schemas.openxmlformats.org/drawingml/2006/table">
            <a:tbl>
              <a:tblPr/>
              <a:tblGrid>
                <a:gridCol w="184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5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5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83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Основание применения взыскания</a:t>
                      </a:r>
                      <a:endParaRPr lang="ru-RU" sz="2000" b="0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Когда </a:t>
                      </a:r>
                      <a:endParaRPr lang="ru-RU" sz="2000" b="0" i="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совершен</a:t>
                      </a:r>
                      <a:endParaRPr lang="ru-RU" sz="2000" b="0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проступок</a:t>
                      </a:r>
                      <a:endParaRPr lang="ru-RU" sz="2000" b="0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Вид </a:t>
                      </a:r>
                      <a:endParaRPr lang="ru-RU" sz="2000" b="0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взыскания</a:t>
                      </a:r>
                      <a:endParaRPr lang="ru-RU" sz="2000" b="0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Когда</a:t>
                      </a:r>
                      <a:endParaRPr lang="ru-RU" sz="2000" b="0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применено (дата и номер приказа)</a:t>
                      </a:r>
                      <a:endParaRPr lang="ru-RU" sz="2000" b="0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Кем</a:t>
                      </a:r>
                      <a:endParaRPr lang="ru-RU" sz="2000" b="0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применено</a:t>
                      </a:r>
                      <a:endParaRPr lang="ru-RU" sz="2000" b="0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  <a:cs typeface="Times New Roman"/>
                        </a:rPr>
                        <a:t>Когда приведено в </a:t>
                      </a:r>
                      <a:r>
                        <a:rPr lang="ru-RU" sz="2000" b="0" dirty="0" err="1">
                          <a:latin typeface="Times New Roman"/>
                          <a:ea typeface="Times New Roman"/>
                          <a:cs typeface="Times New Roman"/>
                        </a:rPr>
                        <a:t>исполне-ние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latin typeface="Times New Roman"/>
                          <a:ea typeface="Times New Roman"/>
                          <a:cs typeface="Times New Roman"/>
                        </a:rPr>
                        <a:t>Когда снято (кем или по истечении срока)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indent="4502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26124" y="1355835"/>
            <a:ext cx="12065876" cy="537078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Лист ознакомления</a:t>
            </a:r>
          </a:p>
          <a:p>
            <a:pPr lvl="0" algn="r"/>
            <a:r>
              <a:rPr lang="ru-RU" sz="2000" b="1" i="1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Отдельный лист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472967" y="2982086"/>
          <a:ext cx="11130454" cy="1402080"/>
        </p:xfrm>
        <a:graphic>
          <a:graphicData uri="http://schemas.openxmlformats.org/drawingml/2006/table">
            <a:tbl>
              <a:tblPr/>
              <a:tblGrid>
                <a:gridCol w="3353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Дата</a:t>
                      </a:r>
                      <a:endParaRPr lang="ru-RU" sz="2000" b="1" i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 и инициалы военнослужащего</a:t>
                      </a:r>
                      <a:endParaRPr lang="ru-RU" sz="2000" b="1" i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Подпись военнослужащего</a:t>
                      </a:r>
                      <a:endParaRPr lang="ru-RU" sz="2000" b="1" i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indent="4502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663" y="1282262"/>
            <a:ext cx="11686674" cy="537078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Служебные карточки ведутся: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а)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роте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на солдат и сержантов;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б)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штабе воинской части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на офицеров и прапорщиков;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в) Служебные карточки на командиров воинских частей и соединений, а также на высших офицеров ведутся в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вышестоящем штабе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(органе военного управления).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Каждая запись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служебную карточку на солдат, матросов, сержантов и старшин должна быть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заверена командиром роты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(соответствующего подразделения), на офицеров и прапорщиков –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начальником штаба воинской части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на командиров воинских частей, соединений и высших офицеров – начальником вышестоящего штаба (органа военного управления).</a:t>
            </a:r>
          </a:p>
          <a:p>
            <a:r>
              <a:rPr lang="ru-RU" sz="2400" dirty="0" smtClean="0"/>
              <a:t>     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 перемещении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или переводе военнослужащего служебная карточка пересылается по новому месту службы, при этом в ней делается запись об общем количестве поощрений и дисциплинарных взысканий, которая заверяется гербовой печатью воинской части.</a:t>
            </a: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27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663" y="1282262"/>
            <a:ext cx="11686674" cy="537078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 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обращениях (предложениях, заявлениях или жалобах)</a:t>
            </a:r>
            <a:endParaRPr lang="ru-RU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Военнослужащие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имеют право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обращаться лично, а также направлять письменные обращения (предложения, заявления или жалобы) в государственные органы, органы местного самоуправления и должностным лицам в порядке, предусмотренном законами Российской Федерации, другими нормативными правовыми актами Российской Федерации и настоящим Уставом.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Письменные обращения, направляемые военнослужащим должностным лицам воинской части, излагаются в форме рапорта.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Должностные лица воинской части должны внимательно относиться к поступившим обращениям (предложениям, заявлениям или жалобам). Они несут личную ответственность за своевременное их рассмотрение и принятие мер.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Военнослужащий, подавший обращение (предложение, заявление или жалобу), не освобождается от выполнения приказов и своих должностных и специальных обязанностей.</a:t>
            </a:r>
          </a:p>
          <a:p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 smtClean="0"/>
          </a:p>
          <a:p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28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663" y="1282262"/>
            <a:ext cx="11686674" cy="537078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Книга учета письменных обращений </a:t>
            </a:r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(предложений, заявлений или жалоб)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___________________________________________________</a:t>
            </a:r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(условное наименование воинской части, органа военного управления)</a:t>
            </a:r>
          </a:p>
          <a:p>
            <a:pPr algn="ctr"/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ru-RU" sz="2000" dirty="0" smtClean="0"/>
          </a:p>
          <a:p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019504" y="3205655"/>
          <a:ext cx="10406392" cy="3292080"/>
        </p:xfrm>
        <a:graphic>
          <a:graphicData uri="http://schemas.openxmlformats.org/drawingml/2006/table">
            <a:tbl>
              <a:tblPr/>
              <a:tblGrid>
                <a:gridCol w="65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7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4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7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3982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№</a:t>
                      </a:r>
                      <a:endParaRPr lang="ru-RU" sz="2000" b="1" i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п/п</a:t>
                      </a:r>
                      <a:endParaRPr lang="ru-RU" sz="2000" b="1" i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Дата поступления</a:t>
                      </a:r>
                      <a:endParaRPr lang="ru-RU" sz="2000" b="1" i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Фамилия, имя, отчество автора обращения (предложения, заявления или жалобы), его адрес, отношение к военной службе </a:t>
                      </a:r>
                      <a:endParaRPr lang="ru-RU" sz="2000" b="1" i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Краткое содержание обращения (предложения, заявления или жалобы)</a:t>
                      </a:r>
                      <a:endParaRPr lang="ru-RU" sz="2000" b="1" i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Кому поручено рассмотрение обращения (предложения, заявления или жалобы)</a:t>
                      </a:r>
                      <a:endParaRPr lang="ru-RU" sz="2000" b="1" i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Срок исполнения</a:t>
                      </a:r>
                      <a:endParaRPr lang="ru-RU" sz="2000" b="1" i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Принятое по обращению (предложению, заявлению или жалобе) решение </a:t>
                      </a:r>
                      <a:endParaRPr lang="ru-RU" sz="2000" b="1" i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 дата его принятия</a:t>
                      </a:r>
                      <a:endParaRPr lang="ru-RU" sz="2000" b="1" i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Дата и номер ответа на обращение (предложение, заявление или жалобу) либо его переадресации</a:t>
                      </a:r>
                      <a:endParaRPr lang="ru-RU" sz="2000" b="1" i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Дело, в которое подшиты документы</a:t>
                      </a:r>
                      <a:endParaRPr lang="ru-RU" sz="2000" b="1" i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9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29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663" y="1282262"/>
            <a:ext cx="11686674" cy="537078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sz="2000" dirty="0" smtClean="0"/>
          </a:p>
          <a:p>
            <a:pPr lvl="0" indent="45085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КАРТОЧКА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личного приема 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45085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Лицевая сторона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830318" y="2841223"/>
          <a:ext cx="10489324" cy="3855720"/>
        </p:xfrm>
        <a:graphic>
          <a:graphicData uri="http://schemas.openxmlformats.org/drawingml/2006/table">
            <a:tbl>
              <a:tblPr/>
              <a:tblGrid>
                <a:gridCol w="10489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indent="4502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  _________________________________________________</a:t>
                      </a:r>
                      <a:endParaRPr lang="ru-RU" sz="2000" b="1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Имя, отчество _____________________________________________</a:t>
                      </a:r>
                      <a:endParaRPr lang="ru-RU" sz="2000" b="1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Адрес ____________________________________________________</a:t>
                      </a:r>
                      <a:endParaRPr lang="ru-RU" sz="2000" b="1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Дата приема ______________________________________________-</a:t>
                      </a:r>
                      <a:endParaRPr lang="ru-RU" sz="2000" b="1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Содержание просьбы _______________________________________</a:t>
                      </a:r>
                      <a:endParaRPr lang="ru-RU" sz="2000" b="1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Кто проводил прием _______________________________________</a:t>
                      </a:r>
                      <a:endParaRPr lang="ru-RU" sz="2000" b="1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                                           (должность, фамилия, имя, отчество)</a:t>
                      </a:r>
                      <a:endParaRPr lang="ru-RU" sz="2000" b="1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Принято письменное обращение. Направлено в _________________</a:t>
                      </a:r>
                      <a:endParaRPr lang="ru-RU" sz="2000" b="1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________________________________ «      » ____________ 20 ___ г.</a:t>
                      </a:r>
                      <a:endParaRPr lang="ru-RU" sz="2000" b="1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Регистрационный № _______________________________</a:t>
                      </a:r>
                      <a:endParaRPr lang="ru-RU" sz="2000" b="1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 cstate="print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1970088" indent="0" algn="ctr">
              <a:lnSpc>
                <a:spcPct val="100000"/>
              </a:lnSpc>
              <a:buNone/>
            </a:pPr>
            <a:endParaRPr lang="ru-RU" sz="3600" b="1" dirty="0" smtClean="0"/>
          </a:p>
          <a:p>
            <a:pPr marL="0" indent="0" algn="ctr">
              <a:buNone/>
            </a:pPr>
            <a:endParaRPr lang="ru-RU" sz="4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</a:p>
          <a:p>
            <a:pPr marL="0" indent="0" algn="ctr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5: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обязанности командира (начальника) по должностному предназначению.</a:t>
            </a:r>
          </a:p>
          <a:p>
            <a:pPr marL="0" indent="0" algn="ctr">
              <a:buNone/>
            </a:pP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Занятие № 1:</a:t>
            </a:r>
            <a:r>
              <a:rPr lang="ru-RU" sz="3600" b="1" cap="al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обязанности командира (начальника) по должностному предназначению.</a:t>
            </a:r>
          </a:p>
          <a:p>
            <a:pPr marL="0" indent="0" algn="ctr">
              <a:buNone/>
            </a:pP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Групповое занятие</a:t>
            </a:r>
            <a:endParaRPr lang="ru-RU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86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30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663" y="1282262"/>
            <a:ext cx="11686674" cy="537078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sz="2000" dirty="0" smtClean="0"/>
          </a:p>
          <a:p>
            <a:pPr lvl="0" indent="45085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КАРТОЧКА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личного приема 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45085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Обратная сторона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051035" y="3153102"/>
          <a:ext cx="10426262" cy="3154680"/>
        </p:xfrm>
        <a:graphic>
          <a:graphicData uri="http://schemas.openxmlformats.org/drawingml/2006/table">
            <a:tbl>
              <a:tblPr/>
              <a:tblGrid>
                <a:gridCol w="1042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64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0" i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Отметка о результатах приема (просьба удовлетворена, в просьбе отказано, даны необходимые разъяснения, выдано предписание, другое)</a:t>
                      </a:r>
                      <a:endParaRPr lang="ru-RU" sz="2000" b="1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______________________________________________________________</a:t>
                      </a:r>
                      <a:endParaRPr lang="ru-RU" sz="2000" b="1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______________________________________________________________</a:t>
                      </a:r>
                      <a:endParaRPr lang="ru-RU" sz="2000" b="1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______________________________________________________________</a:t>
                      </a:r>
                      <a:endParaRPr lang="ru-RU" sz="2000" b="1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______________________________________________________________</a:t>
                      </a:r>
                      <a:endParaRPr lang="ru-RU" sz="2000" b="1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Примечание: __________________________________________________</a:t>
                      </a:r>
                      <a:endParaRPr lang="ru-RU" sz="2000" b="1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______________________________________________________________</a:t>
                      </a:r>
                      <a:endParaRPr lang="ru-RU" sz="2000" b="1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706788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67643" y="1567544"/>
            <a:ext cx="7854043" cy="84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на самостоятельную подготовку: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 cstate="print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вопросы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69444" y="2043269"/>
            <a:ext cx="11686674" cy="1571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по поддержанию внутреннего порядка, осмотру и проверки наличия В и ВТ, снаряжения и вещевого имущества. Забота о быте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подчинённых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69444" y="3731750"/>
            <a:ext cx="11686674" cy="1199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Права командира взвода по применению поощрений и дисциплинарных взысканий. Порядок их применения и учёта.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86732" y="5035199"/>
            <a:ext cx="11686674" cy="1683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командира в случае открытого неповиновения или сопротивления подчинённого. Порядок наложения и приведения в исполнение дисциплинарных взысканий и их учет. О предложениях, заявлениях и жалобах.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82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№1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2663" y="2808239"/>
            <a:ext cx="11686674" cy="286324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по поддержанию внутреннего порядка, осмотру и проверки наличия В и ВТ, снаряжения и вещевого имущества. Забота о быте подчинённых</a:t>
            </a:r>
            <a:r>
              <a:rPr lang="ru-RU" sz="32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6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0" y="1229710"/>
            <a:ext cx="3752850" cy="562828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Внутренний порядок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это строгое соблюдение военнослужащими определенных федеральными законами, общевоинскими уставами и иными нормативными правовыми актами РФ правил размещения, быта в воинской части (подразделении), несения службы суточным нарядом и выполнение других мероприятий повседневной деятельности.</a:t>
            </a:r>
          </a:p>
          <a:p>
            <a:pPr indent="450215" algn="just">
              <a:lnSpc>
                <a:spcPts val="1800"/>
              </a:lnSpc>
              <a:spcAft>
                <a:spcPts val="0"/>
              </a:spcAft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386" name="Picture 2" descr="https://ds04.infourok.ru/uploads/ex/0567/0006818e-8ead2aa5/img1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9525" y="1303283"/>
            <a:ext cx="8330434" cy="55547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79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7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0" y="1229711"/>
            <a:ext cx="12344400" cy="549691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ru-RU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Внутренний порядок достигается:</a:t>
            </a:r>
            <a:endParaRPr lang="ru-RU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нанием, пониманием, сознательным и точным исполнением всеми </a:t>
            </a:r>
            <a:r>
              <a:rPr lang="ru-RU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воен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-ми обязанностей, определенных </a:t>
            </a:r>
            <a:r>
              <a:rPr lang="ru-RU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ФЗми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ОВУ и иными нормативными  правовыми актами РФ.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еленаправленной воспитательной работой, сочетанием высокой требовательности командиров (начальников) с постоянной заботой о подчиненных и об охране их здоровья.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рганизацией боевой подготовки.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бразцовым несением боевого дежурства (боевой службы) и службы в суточном наряде.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очным выполнением распорядка дня и регламента служебного времени.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облюдением правил эксплуатации вооружения, военной техники и другого военного имущества.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озданием в местах расположения военнослужащих условий для их повседневной деятельности, жизни и быта, отвечающих требованиям общевоинских уставов.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облюдением безопасных условий военной службы, обеспечивающих защищенность военнослужащих, местного населения и окружающей среды от опасностей, возникающих в ходе выполнения мероприятий повседневной деятельности воинской части (подразделения).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215" algn="just">
              <a:lnSpc>
                <a:spcPts val="1800"/>
              </a:lnSpc>
              <a:spcAft>
                <a:spcPts val="0"/>
              </a:spcAft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8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5458" y="1229711"/>
            <a:ext cx="12015387" cy="549691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Командир взвода обязан: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аботиться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 быте подчиненных и вникать в их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нужды.</a:t>
            </a:r>
            <a:endParaRPr lang="ru-RU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трого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следить за соблюдением воинской дисциплины личным составом взвода, его внешним видом, за выполнением правил ношения военной формы одежды, правильной подгонкой обмундирования, обуви и снаряжения и за соблюдением правил личной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гигиены.</a:t>
            </a:r>
            <a:endParaRPr lang="ru-RU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ледить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правильным использованием, содержанием и сбережением вооружения, боевой и другой техники, снаряжения, вещевого и другого имущества и не реже одного раза в две недели лично производить их осмотр и проверку наличия.</a:t>
            </a:r>
          </a:p>
          <a:p>
            <a:pPr marL="457200" indent="-457200"/>
            <a:endParaRPr lang="ru-RU" sz="2200" b="1" dirty="0" smtClean="0"/>
          </a:p>
          <a:p>
            <a:pPr marL="457200" indent="-457200"/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Старшина роты</a:t>
            </a:r>
            <a:r>
              <a:rPr lang="ru-RU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отвечает: </a:t>
            </a:r>
            <a:r>
              <a:rPr lang="ru-RU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поддержание установленного внутреннего порядка, за сохранность вооружения, боевой и другой техники, боеприпасов и имущества роты.</a:t>
            </a:r>
          </a:p>
          <a:p>
            <a:pPr marL="457200" lvl="0" indent="-457200"/>
            <a:endParaRPr lang="ru-RU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/>
            <a:endParaRPr lang="ru-RU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215" algn="just">
              <a:lnSpc>
                <a:spcPts val="1800"/>
              </a:lnSpc>
              <a:spcAft>
                <a:spcPts val="0"/>
              </a:spcAft>
              <a:buFont typeface="+mj-lt"/>
              <a:buAutoNum type="arabicPeriod"/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ОБЩЕВОИНСКИЕ УСТАВЫ ВС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9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0" y="1145628"/>
            <a:ext cx="12192000" cy="586477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ru-RU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Старшина роты обязан:</a:t>
            </a:r>
          </a:p>
          <a:p>
            <a:pPr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нать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солдат и сержантов роты и проявлять заботу о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них.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беспечивать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всем необходимым занятия по боевой подготовке роты;</a:t>
            </a:r>
          </a:p>
          <a:p>
            <a:pPr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воевременно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получать и осматривать поступающие в роту оружие, снаряжение и 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имущ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-во, строго следить за их наличием, правильным 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исп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-ем, 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хран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-ем и сбережением и вести их точный учёт;</a:t>
            </a:r>
          </a:p>
          <a:p>
            <a:pPr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сматривать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перед разводом назначенный суточный наряд роты;</a:t>
            </a:r>
          </a:p>
          <a:p>
            <a:pPr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ледить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точным исполнением обязанностей дежурными дневальными по роте;</a:t>
            </a:r>
          </a:p>
          <a:p>
            <a:pPr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ледить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внешним видом солдат и сержантов роты и производить им индивидуальную подготовку обмундирования и обуви;</a:t>
            </a:r>
          </a:p>
          <a:p>
            <a:pPr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сматривать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отправлять каждую команду, назначенную от роты; лично водить роту в баню и представлять её на медицинское обследование;</a:t>
            </a:r>
          </a:p>
          <a:p>
            <a:pPr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уководить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проведением утреннего осмотра и проводить вечернюю проверку;</a:t>
            </a:r>
          </a:p>
          <a:p>
            <a:pPr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одить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роту в столовую или отправлять её под командой одного из заместителей ком-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ов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взводов;</a:t>
            </a:r>
          </a:p>
          <a:p>
            <a:pPr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ри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увольнении из расположения части солдат и сержантов проверять, по форме ли они одеты;</a:t>
            </a:r>
          </a:p>
          <a:p>
            <a:pPr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рганизовать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содержание в чистоте и в порядке всех жилых и нежилых помещений роты и руководить общей уборкой всех помещений, уборных и участка территории, закрепленного за ротой;</a:t>
            </a:r>
          </a:p>
          <a:p>
            <a:pPr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ледить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исправным содержанием средств пожаротушения и соблюдением солдатами и сержантами роты правил пожарной безопасности;</a:t>
            </a:r>
          </a:p>
          <a:p>
            <a:pPr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ри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убытии из расположения роты оставлять за себя одного из заместителей командиров взводов.</a:t>
            </a:r>
          </a:p>
          <a:p>
            <a:pPr indent="450215" algn="just">
              <a:lnSpc>
                <a:spcPts val="1800"/>
              </a:lnSpc>
              <a:spcAft>
                <a:spcPts val="0"/>
              </a:spcAft>
              <a:buFont typeface="+mj-lt"/>
              <a:buAutoNum type="arabicPeriod"/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1521</Words>
  <Application>Microsoft Office PowerPoint</Application>
  <PresentationFormat>Широкоэкранный</PresentationFormat>
  <Paragraphs>336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  <vt:lpstr>ОБЩЕВОИНСКИЕ УСТАВЫ ВС РФ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Personal</dc:creator>
  <cp:lastModifiedBy>Пользователь Windows</cp:lastModifiedBy>
  <cp:revision>148</cp:revision>
  <dcterms:created xsi:type="dcterms:W3CDTF">2019-10-22T09:04:40Z</dcterms:created>
  <dcterms:modified xsi:type="dcterms:W3CDTF">2021-02-08T11:03:11Z</dcterms:modified>
</cp:coreProperties>
</file>