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9" r:id="rId3"/>
    <p:sldId id="304" r:id="rId4"/>
    <p:sldId id="266" r:id="rId5"/>
    <p:sldId id="265" r:id="rId6"/>
    <p:sldId id="341" r:id="rId7"/>
    <p:sldId id="342" r:id="rId8"/>
    <p:sldId id="309" r:id="rId9"/>
    <p:sldId id="291" r:id="rId10"/>
    <p:sldId id="343" r:id="rId11"/>
    <p:sldId id="344" r:id="rId12"/>
    <p:sldId id="332" r:id="rId13"/>
    <p:sldId id="345" r:id="rId14"/>
    <p:sldId id="346" r:id="rId15"/>
    <p:sldId id="347" r:id="rId16"/>
    <p:sldId id="348" r:id="rId17"/>
    <p:sldId id="349" r:id="rId18"/>
    <p:sldId id="350" r:id="rId19"/>
    <p:sldId id="333" r:id="rId20"/>
    <p:sldId id="269" r:id="rId21"/>
    <p:sldId id="351" r:id="rId22"/>
    <p:sldId id="352" r:id="rId23"/>
    <p:sldId id="292" r:id="rId24"/>
    <p:sldId id="340" r:id="rId25"/>
    <p:sldId id="353" r:id="rId26"/>
    <p:sldId id="354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E44A"/>
    <a:srgbClr val="ED8383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4FE06-9FE0-4D61-95E7-587EB859350F}" type="datetimeFigureOut">
              <a:rPr lang="ru-RU" smtClean="0"/>
              <a:t>24.03.17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30D6-DA35-408C-8389-DF73AED24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91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24.03.17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24.03.17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24.03.17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24.03.17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24.03.17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24.03.17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24.03.17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24.03.17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24.03.17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24.03.17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24.03.17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pPr/>
              <a:t>24.03.17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643057"/>
            <a:ext cx="878497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ru-RU" sz="2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51720" y="332656"/>
            <a:ext cx="542296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Общественно-государственная подготовка</a:t>
            </a:r>
            <a:endParaRPr lang="ru-RU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363437"/>
            <a:ext cx="878057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ru-RU" sz="2400" b="1" u="sng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ТЕМА </a:t>
            </a:r>
            <a:r>
              <a:rPr lang="ru-RU" sz="2400" b="1" u="sng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№6:</a:t>
            </a:r>
            <a:endParaRPr lang="ru-RU" sz="2400" b="1" u="sng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lang="ru-RU" sz="2400" b="1" dirty="0"/>
              <a:t>Статус военнослужащих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3767633"/>
            <a:ext cx="889248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u="sng" dirty="0" smtClean="0">
                <a:latin typeface="Comic Sans MS" pitchFamily="66" charset="0"/>
              </a:rPr>
              <a:t>Учебные, методические и воспитательные цели:</a:t>
            </a:r>
          </a:p>
          <a:p>
            <a:r>
              <a:rPr lang="ru-RU" sz="2200" b="1" u="sng" dirty="0">
                <a:latin typeface="Comic Sans MS" pitchFamily="66" charset="0"/>
              </a:rPr>
              <a:t>З</a:t>
            </a:r>
            <a:r>
              <a:rPr lang="ru-RU" sz="2200" b="1" u="sng" dirty="0" smtClean="0">
                <a:latin typeface="Comic Sans MS" pitchFamily="66" charset="0"/>
              </a:rPr>
              <a:t>нать:  </a:t>
            </a:r>
          </a:p>
          <a:p>
            <a:r>
              <a:rPr lang="ru-RU" sz="2400" dirty="0" smtClean="0"/>
              <a:t>-  Иметь </a:t>
            </a:r>
            <a:r>
              <a:rPr lang="ru-RU" sz="2400" dirty="0"/>
              <a:t>представление:	о статусе военнослужащих </a:t>
            </a:r>
          </a:p>
        </p:txBody>
      </p:sp>
    </p:spTree>
    <p:extLst>
      <p:ext uri="{BB962C8B-B14F-4D97-AF65-F5344CB8AC3E}">
        <p14:creationId xmlns:p14="http://schemas.microsoft.com/office/powerpoint/2010/main" val="260767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510"/>
            <a:ext cx="91440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u="sng" dirty="0"/>
              <a:t>Ответственность офицеров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054" y="2092640"/>
            <a:ext cx="91440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/>
              <a:t>а) </a:t>
            </a:r>
            <a:r>
              <a:rPr lang="ru-RU" sz="2000" i="1" dirty="0"/>
              <a:t>дисциплинарную ответственность</a:t>
            </a:r>
            <a:r>
              <a:rPr lang="ru-RU" sz="2000" dirty="0"/>
              <a:t>  несут за проступки, связанную с нарушением воинской дисциплины, норм морали и воинской чести на основании и в порядке, установленном дисциплинарным уставом ВС РФ;</a:t>
            </a:r>
          </a:p>
          <a:p>
            <a:r>
              <a:rPr lang="ru-RU" sz="2000" dirty="0"/>
              <a:t>б) </a:t>
            </a:r>
            <a:r>
              <a:rPr lang="ru-RU" sz="2000" i="1" dirty="0"/>
              <a:t>административную ответственность</a:t>
            </a:r>
            <a:r>
              <a:rPr lang="ru-RU" sz="2000" dirty="0"/>
              <a:t> военнослужащие несут на общих основаниях в соответствии с законодательством об административных правонарушениях. При этом к ним не могут быть применены административные взыскания в виде штрафа, исправительных работ, административного ареста и  другие административные взыскания, установленные законодательством РФ;</a:t>
            </a:r>
          </a:p>
          <a:p>
            <a:r>
              <a:rPr lang="ru-RU" sz="2000" dirty="0"/>
              <a:t>в) 	</a:t>
            </a:r>
            <a:r>
              <a:rPr lang="ru-RU" sz="2000" i="1" dirty="0"/>
              <a:t>гражданско-правовую ответственность</a:t>
            </a:r>
            <a:r>
              <a:rPr lang="ru-RU" sz="2000" dirty="0"/>
              <a:t> военнослужащие несут за неисполнение или ненадлежащее исполнение предусмотренных гражданским законодательством обязательств, за ущерб, причиненный государству, юридическим лицам, гражданам и в других случаях, предусмотренным законодательством; 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522" y="620688"/>
            <a:ext cx="9144000" cy="13234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b="1" i="1" dirty="0"/>
              <a:t>Все военнослужащие, независимо от воинского звания и должности, равны перед законом и несут ответственность, установленную для граждан РФ, с учетом особенностей своего правового положения: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9050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510"/>
            <a:ext cx="91440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u="sng" dirty="0"/>
              <a:t>Ответственность офицеров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054" y="2092640"/>
            <a:ext cx="9144000" cy="3477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/>
              <a:t>г)	</a:t>
            </a:r>
            <a:r>
              <a:rPr lang="ru-RU" sz="2000" i="1" dirty="0"/>
              <a:t>материальную ответственность</a:t>
            </a:r>
            <a:r>
              <a:rPr lang="ru-RU" sz="2000" dirty="0"/>
              <a:t> военнослужащие несут за материальный ущерб, причиненный государству при исполнении обязанностей военной службы в соответствии с Положением о материальной ответственности военнослужащих;</a:t>
            </a:r>
          </a:p>
          <a:p>
            <a:r>
              <a:rPr lang="ru-RU" sz="2000" dirty="0"/>
              <a:t>д) </a:t>
            </a:r>
            <a:r>
              <a:rPr lang="ru-RU" sz="2000" i="1" dirty="0"/>
              <a:t>уголовную ответственность</a:t>
            </a:r>
            <a:r>
              <a:rPr lang="ru-RU" sz="2000" dirty="0"/>
              <a:t> военнослужащие несут за совершенные преступления в соответствии с законодательством РФ. За преступления против установленного порядка несения воинской службы они несут ответственность по закону «Об уголовной ответственности за воинские преступления».</a:t>
            </a:r>
          </a:p>
          <a:p>
            <a:r>
              <a:rPr lang="ru-RU" sz="2000" dirty="0"/>
              <a:t>За совершенные правонарушения военнослужащие привлекаются, как правило, к одному виду ответственности.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522" y="620688"/>
            <a:ext cx="9144000" cy="13234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b="1" i="1" dirty="0"/>
              <a:t>Все военнослужащие, независимо от воинского звания и должности, равны перед законом и несут ответственность, установленную для граждан РФ, с учетом особенностей своего правового положения: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6976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-263945" y="249615"/>
            <a:ext cx="91439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cap="all" dirty="0">
                <a:ln w="9000" cmpd="sng">
                  <a:solidFill>
                    <a:srgbClr val="846648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46648">
                        <a:shade val="20000"/>
                        <a:satMod val="245000"/>
                      </a:srgbClr>
                    </a:gs>
                    <a:gs pos="43000">
                      <a:srgbClr val="846648">
                        <a:satMod val="255000"/>
                      </a:srgbClr>
                    </a:gs>
                    <a:gs pos="48000">
                      <a:srgbClr val="846648">
                        <a:shade val="85000"/>
                        <a:satMod val="255000"/>
                      </a:srgbClr>
                    </a:gs>
                    <a:gs pos="100000">
                      <a:srgbClr val="846648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Вопрос </a:t>
            </a:r>
            <a:r>
              <a:rPr lang="ru-RU" sz="2800" b="1" cap="all">
                <a:ln w="9000" cmpd="sng">
                  <a:solidFill>
                    <a:srgbClr val="846648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46648">
                        <a:shade val="20000"/>
                        <a:satMod val="245000"/>
                      </a:srgbClr>
                    </a:gs>
                    <a:gs pos="43000">
                      <a:srgbClr val="846648">
                        <a:satMod val="255000"/>
                      </a:srgbClr>
                    </a:gs>
                    <a:gs pos="48000">
                      <a:srgbClr val="846648">
                        <a:shade val="85000"/>
                        <a:satMod val="255000"/>
                      </a:srgbClr>
                    </a:gs>
                    <a:gs pos="100000">
                      <a:srgbClr val="846648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№ </a:t>
            </a:r>
            <a:r>
              <a:rPr lang="ru-RU" sz="2800" b="1" cap="all" smtClean="0">
                <a:ln w="9000" cmpd="sng">
                  <a:solidFill>
                    <a:srgbClr val="846648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46648">
                        <a:shade val="20000"/>
                        <a:satMod val="245000"/>
                      </a:srgbClr>
                    </a:gs>
                    <a:gs pos="43000">
                      <a:srgbClr val="846648">
                        <a:satMod val="255000"/>
                      </a:srgbClr>
                    </a:gs>
                    <a:gs pos="48000">
                      <a:srgbClr val="846648">
                        <a:shade val="85000"/>
                        <a:satMod val="255000"/>
                      </a:srgbClr>
                    </a:gs>
                    <a:gs pos="100000">
                      <a:srgbClr val="846648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2.</a:t>
            </a:r>
            <a:r>
              <a:rPr lang="ru-RU" sz="2800" b="1" cap="all" dirty="0">
                <a:ln w="9000" cmpd="sng">
                  <a:solidFill>
                    <a:srgbClr val="846648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46648">
                        <a:shade val="20000"/>
                        <a:satMod val="245000"/>
                      </a:srgbClr>
                    </a:gs>
                    <a:gs pos="43000">
                      <a:srgbClr val="846648">
                        <a:satMod val="255000"/>
                      </a:srgbClr>
                    </a:gs>
                    <a:gs pos="48000">
                      <a:srgbClr val="846648">
                        <a:shade val="85000"/>
                        <a:satMod val="255000"/>
                      </a:srgbClr>
                    </a:gs>
                    <a:gs pos="100000">
                      <a:srgbClr val="846648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	Федеральный закон «О воинской обязанности и военной службе»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3973" y="2492896"/>
            <a:ext cx="86285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i="1" dirty="0"/>
              <a:t>Закон о статусе военнослужащих предусматривает права военнослужащих в области социальной защищенности.</a:t>
            </a:r>
            <a:endParaRPr lang="ru-RU" sz="4000" i="1" dirty="0"/>
          </a:p>
        </p:txBody>
      </p:sp>
    </p:spTree>
    <p:extLst>
      <p:ext uri="{BB962C8B-B14F-4D97-AF65-F5344CB8AC3E}">
        <p14:creationId xmlns:p14="http://schemas.microsoft.com/office/powerpoint/2010/main" val="166720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510"/>
            <a:ext cx="91440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i="1" dirty="0"/>
              <a:t>В статье 3 закона говорится о гарантиях правовой и социальной защиты военнослужащих.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80728"/>
            <a:ext cx="9144000" cy="5016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ru-RU" sz="2000" i="1" dirty="0"/>
              <a:t>Права военнослужащих с учетом занимаемых ими воинских должностей и имеющихся у них воинских званий, а также условия прохождения ими военной службы и их материальное обеспечение устанавливается настоящим Законом и другими законодательными актами РФ, указами Президента РФ и постановлениями Правительства РФ.</a:t>
            </a:r>
          </a:p>
          <a:p>
            <a:pPr lvl="0"/>
            <a:r>
              <a:rPr lang="ru-RU" sz="2000" i="1" dirty="0"/>
              <a:t>Обеспечение правовой и социальной защиты военнослужащих возлагается на органы государственной власти и управления, органы местного самоуправления, суды, правоохранительные органы, а также являются обязанностями командиров (начальников). Реализации прав военнослужащих, граждан, уволенных с военной службы, и членов их семей в соответствии с законодательством могут также содействовать общественные объединения.</a:t>
            </a:r>
          </a:p>
          <a:p>
            <a:r>
              <a:rPr lang="ru-RU" sz="2000" i="1" dirty="0"/>
              <a:t>Контроль за исполнением настоящего закона осуществляется органами государственной власти и управления. Надзор за исполнением осуществляется Генеральным Прокурором РФ и подчиненными ему прокурорами.</a:t>
            </a:r>
          </a:p>
          <a:p>
            <a:r>
              <a:rPr lang="ru-RU" sz="2000" i="1" dirty="0"/>
              <a:t>В Законе закреплены основные положения в области правовой и социальной защищенности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858928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6632"/>
            <a:ext cx="9144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/>
              <a:t> </a:t>
            </a:r>
            <a:r>
              <a:rPr lang="ru-RU" sz="2400" b="1" u="sng" dirty="0" smtClean="0"/>
              <a:t>Защита </a:t>
            </a:r>
            <a:r>
              <a:rPr lang="ru-RU" sz="2400" b="1" u="sng" dirty="0"/>
              <a:t>свободы, чести и достоинства военнослужащих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80728"/>
            <a:ext cx="9144000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Военнослужащие находятся под защитой государства. Никто не вправе вмешиваться в служебную деятельность военнослужащих, кроме лиц, уполномоченных на то законодательством</a:t>
            </a:r>
            <a:r>
              <a:rPr lang="ru-RU" sz="2400" dirty="0" smtClean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Оскорбление военнослужащих, насилие и угроза применения насилия, посягательства на их жизнь, здоровье, честь, достоинство, жилище, имущество, а равно другие действия, нарушающие и ущемляющие их права в связи с исполнением обязанностей военной службы, признаются отягчающими обстоятельствами при определении и назначении наказания.</a:t>
            </a:r>
          </a:p>
        </p:txBody>
      </p:sp>
    </p:spTree>
    <p:extLst>
      <p:ext uri="{BB962C8B-B14F-4D97-AF65-F5344CB8AC3E}">
        <p14:creationId xmlns:p14="http://schemas.microsoft.com/office/powerpoint/2010/main" val="358612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6632"/>
            <a:ext cx="91440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/>
              <a:t> </a:t>
            </a:r>
            <a:r>
              <a:rPr lang="ru-RU" sz="2400" b="1" u="sng" dirty="0"/>
              <a:t>Свобода передвижения и права на выбор места жительства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80728"/>
            <a:ext cx="9144000" cy="6001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 Право на свободу передвижения реализуется военнослужащими с учетом необходимости поддержания боевой готовности воинских частей и обеспечения своевременности прибытия военнослужащих к месту службы.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Военнослужащие, проходящие военную службу по призыву, вправе       свободно передвигаться в расположении воинских частей и в пределах гарнизонов, в которые они уволены из расположения воинских частей.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Выезд военнослужащих за пределы гарнизонов, на  территориях  которых        они проходят военную службу, осуществляется  в порядке,  определяемом  общевоинскими уставами  Вооруженных Сил Российской Федерации, а за пределы Российской Федерации - в порядке, установленном законодательством Российской Федерации.</a:t>
            </a:r>
          </a:p>
        </p:txBody>
      </p:sp>
    </p:spTree>
    <p:extLst>
      <p:ext uri="{BB962C8B-B14F-4D97-AF65-F5344CB8AC3E}">
        <p14:creationId xmlns:p14="http://schemas.microsoft.com/office/powerpoint/2010/main" val="250386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6632"/>
            <a:ext cx="91440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 </a:t>
            </a:r>
            <a:r>
              <a:rPr lang="ru-RU" sz="2400" b="1" u="sng" dirty="0" smtClean="0"/>
              <a:t>Свобода </a:t>
            </a:r>
            <a:r>
              <a:rPr lang="ru-RU" sz="2400" b="1" u="sng" dirty="0"/>
              <a:t>слова. Право на участие в митингах, собраниях, уличных шествиях, демонстрациях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960" y="1268760"/>
            <a:ext cx="9144000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i="1" dirty="0"/>
              <a:t>1. 	Военнослужащие, реализуя право на свободу слова, выражение  своих  мнений и убеждений, доступ к получению и распространению информации, не должны раз­глашать государственную и военную тайну, обсуждать и критиковать приказы командиров (начальников).</a:t>
            </a:r>
          </a:p>
          <a:p>
            <a:r>
              <a:rPr lang="ru-RU" sz="2800" i="1" dirty="0"/>
              <a:t>2. 	Военнослужащие вправе в неслужебное время участвовать в митингах, собраниях, уличных шествиях, демонстрациях, пикетировании, не преследующих политичес­ких целей и не запрещенных органами государственной власти и управления и органами местного самоуправления.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2644797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6632"/>
            <a:ext cx="9144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 </a:t>
            </a:r>
            <a:r>
              <a:rPr lang="ru-RU" sz="2400" b="1" u="sng" dirty="0"/>
              <a:t>Свобода совести и вероисповедания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607850"/>
            <a:ext cx="9144000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/>
              <a:t>1. 	Военнослужащие </a:t>
            </a:r>
            <a:r>
              <a:rPr lang="ru-RU" sz="2000" cap="small" dirty="0"/>
              <a:t>в </a:t>
            </a:r>
            <a:r>
              <a:rPr lang="ru-RU" sz="2000" dirty="0"/>
              <a:t>свободное от службы время вправе участвовать в богослу­жениях и религиозных церемониях как частные лица.</a:t>
            </a:r>
          </a:p>
          <a:p>
            <a:r>
              <a:rPr lang="ru-RU" sz="2000" dirty="0"/>
              <a:t>2. 	Военнослужащие не вправе отказаться  от  исполнения своих служебных обя­занностей по мотивам отношения к религии и использовать свои служебные полномо­чия для пропаганды того или иного отношения к религии.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21792" y="2996952"/>
            <a:ext cx="914400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u="sng" dirty="0"/>
              <a:t>Право на участие в управлении делами общества и государства</a:t>
            </a:r>
            <a:r>
              <a:rPr lang="ru-RU" sz="2400" b="1" dirty="0"/>
              <a:t>.</a:t>
            </a:r>
            <a:endParaRPr lang="ru-RU" sz="2400" dirty="0"/>
          </a:p>
          <a:p>
            <a:r>
              <a:rPr lang="ru-RU" sz="2400" dirty="0"/>
              <a:t>Военнослужащие имеют право избирать и быть избранными в органы государ­ственной власти и органы местного самоуправления в соответствии с Конституцией Российской Федерации и настоящим Законом.</a:t>
            </a:r>
          </a:p>
        </p:txBody>
      </p:sp>
    </p:spTree>
    <p:extLst>
      <p:ext uri="{BB962C8B-B14F-4D97-AF65-F5344CB8AC3E}">
        <p14:creationId xmlns:p14="http://schemas.microsoft.com/office/powerpoint/2010/main" val="393429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6632"/>
            <a:ext cx="9144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 </a:t>
            </a:r>
            <a:r>
              <a:rPr lang="ru-RU" sz="2400" b="1" u="sng" dirty="0"/>
              <a:t>Право на труд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607850"/>
            <a:ext cx="914400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Право на труд реализуется военнослужащими посредством прохождения ими воен­ной службы. Государство гарантирует военнослужащим, проходящим военную службу по контракту: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занятие воинских должностей и перемещение по службе с повышением в должнос­ти в соответствии с полученной профессиональной квалификацией и достигнутыми в служебной деятельности результатами на конкурсной основе;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повышение профессиональной квалификации с учетом интересов военной службы и их собственного выбора.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3789040"/>
            <a:ext cx="9144000" cy="26776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u="sng" dirty="0"/>
              <a:t>Служебное время и право на отдых</a:t>
            </a:r>
            <a:endParaRPr lang="ru-RU" sz="2400" dirty="0"/>
          </a:p>
          <a:p>
            <a:r>
              <a:rPr lang="ru-RU" sz="2400" dirty="0"/>
              <a:t>Общая продолжительность еженедельного служебного времени военнослужащий, проходящих военную службу по контракту, за исключением боевого дежурства, учения, не должна превышать нормальной продолжительности еженедельного рабочего времени, установленной законодательством Российской Федерации о труде.</a:t>
            </a:r>
          </a:p>
        </p:txBody>
      </p:sp>
    </p:spTree>
    <p:extLst>
      <p:ext uri="{BB962C8B-B14F-4D97-AF65-F5344CB8AC3E}">
        <p14:creationId xmlns:p14="http://schemas.microsoft.com/office/powerpoint/2010/main" val="3294660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0846"/>
            <a:ext cx="903649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u="sng" dirty="0"/>
              <a:t>Денежное довольствие</a:t>
            </a:r>
            <a:endParaRPr lang="ru-RU" sz="2400" dirty="0"/>
          </a:p>
          <a:p>
            <a:r>
              <a:rPr lang="ru-RU" sz="2400" dirty="0"/>
              <a:t>Денежное довольствие военнослужащих состоит из месячного оклада в соответствии с занимаемой воинской должностью (далее оклад по воинской</a:t>
            </a:r>
            <a:r>
              <a:rPr lang="ru-RU" sz="2400" cap="small" dirty="0"/>
              <a:t> </a:t>
            </a:r>
            <a:r>
              <a:rPr lang="ru-RU" sz="2400" dirty="0"/>
              <a:t>должности) и месячного оклада в соответствии с присвоенным воинским званием (далее оклад по воинскому званию), которые составляют оклад месячного денежного содержания военнослужащих и других дополнительных денежных выплат (далее выплаты).</a:t>
            </a:r>
          </a:p>
          <a:p>
            <a:r>
              <a:rPr lang="ru-RU" sz="2400" dirty="0"/>
              <a:t> </a:t>
            </a:r>
          </a:p>
          <a:p>
            <a:r>
              <a:rPr lang="ru-RU" sz="2400" b="1" u="sng" dirty="0"/>
              <a:t>Дополнительные денежные выплаты</a:t>
            </a:r>
            <a:endParaRPr lang="ru-RU" sz="2400" dirty="0"/>
          </a:p>
          <a:p>
            <a:r>
              <a:rPr lang="ru-RU" sz="2400" dirty="0"/>
              <a:t>Военнослужащим, проходящим военную службу по контракту, добросовестно исполняющим должностные обязанности, по итогам календарного  (учебного) года по решению командира воинской</a:t>
            </a:r>
            <a:r>
              <a:rPr lang="ru-RU" sz="2400" cap="small" dirty="0"/>
              <a:t> </a:t>
            </a:r>
            <a:r>
              <a:rPr lang="ru-RU" sz="2400" dirty="0"/>
              <a:t>части может быть выплачено единовременное денежное вознаграждение в размере, установленном Правительством Российской Федерации, но не менее трех окладов денежного содержания.</a:t>
            </a:r>
          </a:p>
        </p:txBody>
      </p:sp>
    </p:spTree>
    <p:extLst>
      <p:ext uri="{BB962C8B-B14F-4D97-AF65-F5344CB8AC3E}">
        <p14:creationId xmlns:p14="http://schemas.microsoft.com/office/powerpoint/2010/main" val="2496495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2718" y="188640"/>
            <a:ext cx="8640960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u="sng" dirty="0" smtClean="0"/>
              <a:t>Занятие № 1:</a:t>
            </a:r>
            <a:r>
              <a:rPr lang="ru-RU" sz="2400" b="1" u="sng" dirty="0" smtClean="0">
                <a:latin typeface="Century Gothic" pitchFamily="34" charset="0"/>
              </a:rPr>
              <a:t> </a:t>
            </a:r>
          </a:p>
          <a:p>
            <a:r>
              <a:rPr lang="ru-RU" sz="2400" b="1" i="1" dirty="0">
                <a:latin typeface="+mj-lt"/>
              </a:rPr>
              <a:t>«Правовые основы воинской службы. Федеральный закон «О воинской обязанности и военной </a:t>
            </a:r>
            <a:r>
              <a:rPr lang="ru-RU" sz="2400" b="1" i="1" dirty="0" smtClean="0">
                <a:latin typeface="+mj-lt"/>
              </a:rPr>
              <a:t>службе»</a:t>
            </a:r>
          </a:p>
          <a:p>
            <a:r>
              <a:rPr lang="ru-RU" sz="2400" b="1" dirty="0" smtClean="0">
                <a:latin typeface="+mj-lt"/>
                <a:cs typeface="Arial" pitchFamily="34" charset="0"/>
              </a:rPr>
              <a:t>Время - 2 часа.</a:t>
            </a:r>
          </a:p>
          <a:p>
            <a:r>
              <a:rPr lang="ru-RU" sz="2400" b="1" dirty="0" smtClean="0">
                <a:latin typeface="+mj-lt"/>
                <a:cs typeface="Arial" pitchFamily="34" charset="0"/>
              </a:rPr>
              <a:t>Вид занятия – лекция.</a:t>
            </a:r>
            <a:endParaRPr lang="ru-RU" sz="2400" b="1" dirty="0">
              <a:latin typeface="+mj-lt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3429000"/>
            <a:ext cx="86321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b="1" dirty="0" smtClean="0"/>
              <a:t>Определение </a:t>
            </a:r>
            <a:r>
              <a:rPr lang="ru-RU" sz="2400" b="1" dirty="0"/>
              <a:t>статуса военнослужащего. Правовые основы воинской </a:t>
            </a:r>
            <a:r>
              <a:rPr lang="ru-RU" sz="2400" b="1" dirty="0" smtClean="0"/>
              <a:t>службы</a:t>
            </a:r>
          </a:p>
          <a:p>
            <a:pPr marL="457200" indent="-457200">
              <a:buAutoNum type="arabicPeriod"/>
            </a:pPr>
            <a:r>
              <a:rPr lang="ru-RU" sz="2400" b="1" dirty="0" smtClean="0"/>
              <a:t> Федеральный </a:t>
            </a:r>
            <a:r>
              <a:rPr lang="ru-RU" sz="2400" b="1" dirty="0"/>
              <a:t>закон «О воинской обязанности и военной службе»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051720" y="292494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УЧЕБНЫЕ ВОПРОСЫ</a:t>
            </a:r>
            <a:endParaRPr lang="ru-RU" sz="20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55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88640"/>
            <a:ext cx="9144000" cy="63709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u="sng" dirty="0"/>
              <a:t>Продовольственное и вещевое обеспечение, торгово-бытовое обслуживание</a:t>
            </a:r>
            <a:endParaRPr lang="ru-RU" sz="2400" dirty="0"/>
          </a:p>
          <a:p>
            <a:r>
              <a:rPr lang="ru-RU" sz="2400" dirty="0"/>
              <a:t>Продовольственное обеспечение военнослужащих осуществляется в соответствии с Положением о продовольственном обеспечении военнослужащих, утверждаемым Правительством Российской Федерации, в одной из следующих форм:</a:t>
            </a:r>
          </a:p>
          <a:p>
            <a:pPr lvl="0"/>
            <a:r>
              <a:rPr lang="ru-RU" sz="2400" dirty="0"/>
              <a:t>организация питания по месту военной службы - для военнослужащих, проходящих военную службу по призыву, и отдельных категорий военнослужащих, проходящих военную службу по контракту, перечень которых утверждается Правительством Российской Федерации;</a:t>
            </a:r>
          </a:p>
          <a:p>
            <a:pPr lvl="0"/>
            <a:r>
              <a:rPr lang="ru-RU" sz="2400" dirty="0"/>
              <a:t>выдача продовольственного пайка;</a:t>
            </a:r>
          </a:p>
          <a:p>
            <a:pPr lvl="0"/>
            <a:r>
              <a:rPr lang="ru-RU" sz="2400" dirty="0"/>
              <a:t>выплата денежной компенсации вместо выдачи продовольственного пайка в размере его стоимости - для военнослужащих, проходящих военную службу по контракту, по их просьбе и с разрешения командира воинской части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60723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88640"/>
            <a:ext cx="9144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u="sng"/>
              <a:t>Право на жилище</a:t>
            </a:r>
            <a:endParaRPr lang="ru-RU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-23158" y="766064"/>
            <a:ext cx="9144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u="sng"/>
              <a:t>Право на охрану жизни, здоровья, медицинскую помощь</a:t>
            </a:r>
            <a:endParaRPr lang="ru-RU" sz="2400"/>
          </a:p>
        </p:txBody>
      </p:sp>
      <p:sp>
        <p:nvSpPr>
          <p:cNvPr id="5" name="Прямоугольник 4"/>
          <p:cNvSpPr/>
          <p:nvPr/>
        </p:nvSpPr>
        <p:spPr>
          <a:xfrm>
            <a:off x="3812" y="1355023"/>
            <a:ext cx="9144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u="sng" dirty="0"/>
              <a:t>Право собственности. Льготы по </a:t>
            </a:r>
            <a:r>
              <a:rPr lang="ru-RU" sz="2400" b="1" u="sng" dirty="0" smtClean="0"/>
              <a:t>налогам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-23158" y="1920913"/>
            <a:ext cx="914400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u="sng" smtClean="0"/>
              <a:t>Страховые гарантии военнослужащим. Право на возмещение ущерба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-20889" y="2852443"/>
            <a:ext cx="9144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u="sng" dirty="0"/>
              <a:t>Право на образование и права в области культуры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9240" y="3448928"/>
            <a:ext cx="914400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u="sng" dirty="0"/>
              <a:t>Право военнослужащего на обжалование неправомерных действий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-23158" y="4384150"/>
            <a:ext cx="914400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u="sng" dirty="0"/>
              <a:t>Социальная защита членов семей военнослужащих, потерявших кормильца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9577" y="5545329"/>
            <a:ext cx="914400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u="sng" dirty="0"/>
              <a:t>Увольнение граждан с военной службы и право на трудоустройство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62434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5798" y="620688"/>
            <a:ext cx="9144000" cy="60016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Военнослужащие имеют право на бесплатный проезд:</a:t>
            </a:r>
          </a:p>
          <a:p>
            <a:pPr lvl="0"/>
            <a:r>
              <a:rPr lang="ru-RU" sz="2400" dirty="0"/>
              <a:t>железнодорожным, воздушным, водным и автомобильным (кроме такси) транспортом в</a:t>
            </a:r>
            <a:r>
              <a:rPr lang="ru-RU" sz="2400" cap="small" dirty="0"/>
              <a:t> </a:t>
            </a:r>
            <a:r>
              <a:rPr lang="ru-RU" sz="2400" dirty="0"/>
              <a:t>командировки, в связи с переводом к новому месту военной службы, к местам использования основного отпуска (один раз в год), дополнительных отпусков, на лечение и обратно к постоянному месту жительства, при увольнении с военной службы;</a:t>
            </a:r>
          </a:p>
          <a:p>
            <a:pPr lvl="0"/>
            <a:r>
              <a:rPr lang="ru-RU" sz="2400" dirty="0"/>
              <a:t>на всех видах о6щественного транспорта: городского, пригородного и местного сообщения (кроме такси).</a:t>
            </a:r>
          </a:p>
          <a:p>
            <a:r>
              <a:rPr lang="ru-RU" sz="2400" dirty="0"/>
              <a:t>Военнослужащие, проходящие военную службу по контракту, кроме того, имеют право на бесплатную перевозку всеми видами транспорта, кроме воздушного, до 20 тонн личного имущества с прежнего места жительства на  новое место жительства, в связи с переводом к новому месту военной службы и при увольнении с военной службы.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88640"/>
            <a:ext cx="9144000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u="sng" dirty="0"/>
              <a:t>Проезд на транспорте, почтовые отправления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629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7827" y="332656"/>
            <a:ext cx="8640960" cy="26407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7200" algn="just">
              <a:lnSpc>
                <a:spcPct val="115000"/>
              </a:lnSpc>
              <a:spcAft>
                <a:spcPts val="0"/>
              </a:spcAft>
            </a:pP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Подводя итог изложенным выше вопросам, отметим: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совокупность прав и обязан­ностей, установленных нормами права с учетам специфики воинской службы, определяет суть и содержание правового положения военнослужащего.</a:t>
            </a: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правовым положением тесно связаны такие понятия, как правовая и социальная защищенность.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4015" y="3212976"/>
            <a:ext cx="8640960" cy="37856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/>
              <a:t>Правовая защищенность - это система норм, которые содержатся в законах государства, провозглашающих основные права  и  свободы  военнослужащим</a:t>
            </a:r>
            <a:r>
              <a:rPr lang="ru-RU" sz="2400" dirty="0"/>
              <a:t>. </a:t>
            </a:r>
            <a:r>
              <a:rPr lang="ru-RU" sz="2400" b="1" dirty="0"/>
              <a:t>Это наличие в государстве законов, формулирующих  права, свободы, обязанности  и ответственность военнослужащих. Социальная защищенность - это наличие механизмов, с помощью которых реализуются правовое положение военнослужащих и гарантии  (так­же закрепленные в законах) обеспечения их прав и свобод.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6992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153"/>
            <a:ext cx="914400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u="sng" dirty="0"/>
              <a:t>Дополнительные гарантии и компенсации офицерам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752" y="908720"/>
            <a:ext cx="903649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Статья 1.</a:t>
            </a:r>
            <a:r>
              <a:rPr lang="ru-RU" sz="2000" dirty="0"/>
              <a:t> Дополнить статью 5 ФЗ РФ «О дополнительных  гарантиях  и  компенсациях военнослужащим, проходящим военную службу на  территориях государств Закавказья, Прибалтики и Республики   Таджикистан, а также выполняющим задачи в условиях чрезвычайного  положения и при вооруженных конфликтах» (Ведомости Съезда народных  депутатов Российской Федерации и Верховного Совета Российской Федерации, 1993,  №6, ст. 181; №34, ст. 1395) частями второй и третьей следующего содержания:</a:t>
            </a:r>
          </a:p>
          <a:p>
            <a:r>
              <a:rPr lang="ru-RU" sz="2000" dirty="0"/>
              <a:t>    «Военнослужащим, выполнявшим  задачи  в   условиях   вооруженного</a:t>
            </a:r>
          </a:p>
          <a:p>
            <a:r>
              <a:rPr lang="ru-RU" sz="2000" dirty="0"/>
              <a:t>конфликта немеждународного характера в Чеченской Республике и на непосредственно прилегающих к ней территориях Северного Кавказа, отнесенных к зоне вооруженного конфликта, наряду с гарантиями и компенсациями, предусмотренными настоящим Законом, предоставляются</a:t>
            </a:r>
          </a:p>
          <a:p>
            <a:r>
              <a:rPr lang="ru-RU" sz="2000" dirty="0"/>
              <a:t>следующие права и льготы:</a:t>
            </a:r>
          </a:p>
        </p:txBody>
      </p:sp>
    </p:spTree>
    <p:extLst>
      <p:ext uri="{BB962C8B-B14F-4D97-AF65-F5344CB8AC3E}">
        <p14:creationId xmlns:p14="http://schemas.microsoft.com/office/powerpoint/2010/main" val="436013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153"/>
            <a:ext cx="9144000" cy="71711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000" dirty="0"/>
              <a:t>определяются указанным военнослужащим, проходившим военную службу по призыву, размеры единовременных пособий, установленных пунктами 2 и 3 статьи 18 ФЗ РФ «О статусе военнослужащих», и страховых сумм по обязательному государственному страхованию военнослужащих исходя из месячного оклада по воинской должности, установленного на день их выплаты для военнослужащих, проходящих военную службу по контракту на соответствующих воинских должностях;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000" dirty="0"/>
              <a:t>засчитывается время выполнения задач в условиях вооруженного конфликта немеждународного характера в Чеченской Республике и на непосредственно прилегающих к ней территориях Северного Кавказа, отнесенных к зоне вооруженного конфликта, в срок прохождения указанными военнослужащими военной службы в воинском звании на льготных условиях - один месяц военной службы за три месяца;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000" dirty="0"/>
              <a:t>принимаются указанные военнослужащие, проходившие военную службу по призыву, в избранные ими военные образовательные учреждения профессионального образования, в том числе и в образовательные учреждения Министерства внутренних дел Российской Федерации, без вступительных экзаменов при условии их соответствия всем другим требованиям профессионального отбора и приема в указанные образовательные учреждения, а в гражданские образовательные учреждения профессионального образования - вне конкурса;</a:t>
            </a:r>
          </a:p>
        </p:txBody>
      </p:sp>
    </p:spTree>
    <p:extLst>
      <p:ext uri="{BB962C8B-B14F-4D97-AF65-F5344CB8AC3E}">
        <p14:creationId xmlns:p14="http://schemas.microsoft.com/office/powerpoint/2010/main" val="1792014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153"/>
            <a:ext cx="9144000" cy="71711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000" dirty="0"/>
              <a:t>предоставляются при наличии медицинских показаний в первоочередном порядке путевки в лечебно-оздоровительные учреждения соответствующих федеральных органов исполнительной власти. В случае не предоставления путевок указанным военнослужащим выплачивается денежная компенсация в размере стоимости путевки;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000" dirty="0"/>
              <a:t>распространяются на указанных военнослужащих, ставших инвалидами вследствие ранения, контузии, заболевания, полученных в результате выполнения задач в условиях вооруженного конфликта немеждународного характера в Чеченской Республике и на непосредственно прилегающих к ней территориях Северного Кавказа, отнесенных к зоне вооруженного конфликта, права и льготы, установленные законодательством Российской Федерации для инвалидов Великой Отечественной войны;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000" dirty="0"/>
              <a:t>дети военнослужащих, погибших (умерших), пропавших без вести, ставших инвалидами в связи с выполнением задач в условиях вооруженного конфликта немеждународного характера в Чеченской Республике и на непосредственно прилегающих к ней территориях Северного Кавказа, отнесенных к зоне вооруженного конфликта, обеспечиваются ежегодно федеральными органами исполнительной власти бесплатными путевками в детские оздоровительные учреждения. В случае не предоставления указанных путевок выплачивается денежная компенсация в размере их стоимости.</a:t>
            </a:r>
          </a:p>
        </p:txBody>
      </p:sp>
    </p:spTree>
    <p:extLst>
      <p:ext uri="{BB962C8B-B14F-4D97-AF65-F5344CB8AC3E}">
        <p14:creationId xmlns:p14="http://schemas.microsoft.com/office/powerpoint/2010/main" val="125027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570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/>
              <a:t>Литература:</a:t>
            </a:r>
            <a:endParaRPr lang="ru-RU" sz="2000" dirty="0"/>
          </a:p>
          <a:p>
            <a:pPr marL="457200" lvl="0" indent="-457200">
              <a:buFont typeface="+mj-lt"/>
              <a:buAutoNum type="arabicPeriod"/>
            </a:pPr>
            <a:r>
              <a:rPr lang="ru-RU" sz="2000" dirty="0"/>
              <a:t>Конституция РФ.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/>
              <a:t>ФЗ РФ от 27 мая 1998г. «О статусе военнослужащих».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/>
              <a:t>ФЗ РФ от 12 февраля 1993г. «О пенсионном обеспечении лиц, проходивших военную службу, службу в органах внутренних дел, и их семей».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/>
              <a:t>ФЗ РФ от 14 января 1993г. «Об увековечении памяти погибших при защите Отечества».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/>
              <a:t>ФЗ РФ от 10 февраля 1995 г. «О днях воинской славы (победных днях) России».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/>
              <a:t>Общевоинские уставы ВС РФ. – М.: Воениздат, 2008.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/>
              <a:t>Правовые основы деятельности органов военного управления. – СПб.: Печатный двор, 2013.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/>
              <a:t>Миронов А. Материальное обеспечение военнослужащих. Ориентир. – 2010г. - №47.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/>
              <a:t>Материальное и социальное обеспечение граждан, проходящих (проходивших) военную службу, и членов их семей. Под ред. полк. юстиции Черных Н.С. – М.: «Бизнес Консалтинг Центр», 2008.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/>
              <a:t>Пенсионное обеспечение военнослужащих, лиц, приравненных к ним, и членов их семей: Сб. законодательных и нормативных актов. Сост. Л.П. Щуко. – СПб.: </a:t>
            </a:r>
            <a:r>
              <a:rPr lang="ru-RU" sz="2000" dirty="0" err="1"/>
              <a:t>Издат</a:t>
            </a:r>
            <a:r>
              <a:rPr lang="ru-RU" sz="2000" dirty="0"/>
              <a:t>. Торговый Дом «Герда», 2011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1667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-263945" y="249615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Вопрос № 1</a:t>
            </a:r>
            <a:r>
              <a:rPr lang="ru-RU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. </a:t>
            </a:r>
            <a:r>
              <a:rPr lang="ru-RU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Статус военнослужащих. Правовые основы воинской службы.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34610"/>
            <a:ext cx="86285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/>
              <a:t>В разделе </a:t>
            </a:r>
            <a:r>
              <a:rPr lang="en-US" sz="3200" b="1" i="1" dirty="0"/>
              <a:t>I</a:t>
            </a:r>
            <a:r>
              <a:rPr lang="ru-RU" sz="3200" b="1" i="1" dirty="0"/>
              <a:t> закона, статья 1 «Военнослужащие и их статус» даются основные положения и определения, знать и руководствоваться этими понятиями должен и каждый будущий офицер запаса.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9599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5536" y="260648"/>
            <a:ext cx="8376099" cy="63709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1. 	Статус военнослужащих есть совокупность прав, свобод, гарантированных государством, а также обязанностей и ответственности военнослужащих, установленных настоящим Федеральным Законом и иными нормативными правовыми актами Российской Федерации.</a:t>
            </a:r>
          </a:p>
          <a:p>
            <a:r>
              <a:rPr lang="ru-RU" sz="2400" dirty="0"/>
              <a:t>Особенности правового статуса военнослужащих в обществе определяются возложенными на них обязанностями по вооруженной защите государства, связанными с необходимостью беспрекословного выполнения поставленных задач в любых условиях, в том числе с риском для </a:t>
            </a:r>
            <a:r>
              <a:rPr lang="ru-RU" sz="2400" dirty="0" smtClean="0"/>
              <a:t>жизни</a:t>
            </a:r>
          </a:p>
          <a:p>
            <a:r>
              <a:rPr lang="ru-RU" sz="2400" dirty="0"/>
              <a:t>2. Военнослужащим выдаются установленные для граждан РФ документы, удостоверяющие их личность и гражданство, а также документы, удостоверяющие личность и правовое положение военнослужащих</a:t>
            </a:r>
            <a:r>
              <a:rPr lang="ru-RU" sz="2400" dirty="0" smtClean="0"/>
              <a:t>.</a:t>
            </a:r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08448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5536" y="260648"/>
            <a:ext cx="8376099" cy="52629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3. Военнослужащие имеют право на хранение, ношение, применение и использование оружия в порядке, определяемом законодательством РФ и общевоинскими уставами ВС РФ.</a:t>
            </a:r>
          </a:p>
          <a:p>
            <a:r>
              <a:rPr lang="ru-RU" sz="2400" dirty="0"/>
              <a:t>4.Обусловленные особенностями военной службы ограничения некоторых общегражданских прав и свобод устанавливаются настоящим Законом, другими законодательными актами Российской Федерации и компенсируются военнослужащим льготами.</a:t>
            </a:r>
          </a:p>
          <a:p>
            <a:r>
              <a:rPr lang="ru-RU" sz="2400" dirty="0"/>
              <a:t>5. Особенности статуса военнослужащих в военное время и в условиях чрезвычайного положения устанавливаются законами РФ о военном положении, о мобилизации и чрезвычайном положении.</a:t>
            </a:r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07161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18193" y="0"/>
            <a:ext cx="8376099" cy="52629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b="1" i="1" dirty="0"/>
              <a:t>В разделе </a:t>
            </a:r>
            <a:r>
              <a:rPr lang="en-US" sz="2800" b="1" i="1" dirty="0"/>
              <a:t>III</a:t>
            </a:r>
            <a:r>
              <a:rPr lang="ru-RU" sz="2800" b="1" i="1" dirty="0"/>
              <a:t> закона определены </a:t>
            </a:r>
            <a:r>
              <a:rPr lang="ru-RU" sz="2800" b="1" i="1" u="sng" dirty="0"/>
              <a:t>общие обязанности военнослужащих</a:t>
            </a:r>
            <a:r>
              <a:rPr lang="ru-RU" sz="2800" b="1" i="1" dirty="0"/>
              <a:t>.</a:t>
            </a:r>
            <a:endParaRPr lang="ru-RU" sz="2800" dirty="0"/>
          </a:p>
          <a:p>
            <a:r>
              <a:rPr lang="ru-RU" sz="2800" i="1" dirty="0"/>
              <a:t>	</a:t>
            </a:r>
            <a:endParaRPr lang="ru-RU" sz="2800" i="1" dirty="0" smtClean="0"/>
          </a:p>
          <a:p>
            <a:endParaRPr lang="ru-RU" sz="2800" b="1" i="1" dirty="0"/>
          </a:p>
          <a:p>
            <a:r>
              <a:rPr lang="ru-RU" sz="2800" b="1" i="1" dirty="0" smtClean="0"/>
              <a:t>Защита </a:t>
            </a:r>
            <a:r>
              <a:rPr lang="ru-RU" sz="2800" b="1" i="1" dirty="0"/>
              <a:t>государственного суверенитета и территориальной целостности РФ, обеспечение безопасности государства, отражение вооруженного нападения, а также выполнение задач в соответствии с международными обязательствами РФ составляют существо воинского долга, который обязывает военнослужащих: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66608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88640"/>
            <a:ext cx="9144000" cy="64940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2060"/>
                </a:solidFill>
              </a:rPr>
              <a:t></a:t>
            </a:r>
            <a:r>
              <a:rPr lang="ru-RU" sz="2400" dirty="0">
                <a:solidFill>
                  <a:srgbClr val="002060"/>
                </a:solidFill>
              </a:rPr>
              <a:t>	быть верными военной присяге, беззаветно служить своему народу, мужественно и умело защищать свое Отечество; строго соблюдать Конституцию РФ и законы РФ, требования общевоинских уставов ВС; беспрекословно выполнять приказы командиров (начальников); дорожить честью и боевой славой защитников своего народа, честью воинского звания и войсковым товариществом;</a:t>
            </a:r>
          </a:p>
          <a:p>
            <a:r>
              <a:rPr lang="ru-RU" sz="2400" dirty="0">
                <a:solidFill>
                  <a:srgbClr val="002060"/>
                </a:solidFill>
              </a:rPr>
              <a:t>	совершенствовать воинское мастерство, содержать в постоянной готовности к применению вооружение и военную технику, беречь воинское имущество;</a:t>
            </a:r>
          </a:p>
          <a:p>
            <a:r>
              <a:rPr lang="ru-RU" sz="2400" dirty="0">
                <a:solidFill>
                  <a:srgbClr val="002060"/>
                </a:solidFill>
              </a:rPr>
              <a:t>	быть дисциплинированным, бдительным, хранить государственную и военную тайну;</a:t>
            </a:r>
          </a:p>
          <a:p>
            <a:r>
              <a:rPr lang="ru-RU" sz="2400" dirty="0">
                <a:solidFill>
                  <a:srgbClr val="002060"/>
                </a:solidFill>
              </a:rPr>
              <a:t>	соблюдать нормы международного права в военной области, принятые</a:t>
            </a:r>
            <a:r>
              <a:rPr lang="ru-RU" sz="3200" dirty="0">
                <a:solidFill>
                  <a:srgbClr val="002060"/>
                </a:solidFill>
              </a:rPr>
              <a:t> </a:t>
            </a:r>
            <a:r>
              <a:rPr lang="ru-RU" sz="2400" dirty="0">
                <a:solidFill>
                  <a:srgbClr val="002060"/>
                </a:solidFill>
              </a:rPr>
              <a:t>РФ.</a:t>
            </a:r>
          </a:p>
          <a:p>
            <a:r>
              <a:rPr lang="ru-RU" sz="2400" dirty="0">
                <a:solidFill>
                  <a:srgbClr val="002060"/>
                </a:solidFill>
              </a:rPr>
              <a:t>Военнослужащий считается исполняющим обязанности военной службы в случаях, предусмотренных Законом РФ «О воинской обязанности и военной службе</a:t>
            </a:r>
            <a:r>
              <a:rPr lang="ru-RU" sz="2400" dirty="0" smtClean="0">
                <a:solidFill>
                  <a:srgbClr val="002060"/>
                </a:solidFill>
              </a:rPr>
              <a:t>».</a:t>
            </a:r>
            <a:endParaRPr lang="ru-RU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95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510"/>
            <a:ext cx="91440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u="sng"/>
              <a:t>Должностные и специальные обязанности</a:t>
            </a:r>
            <a:endParaRPr lang="ru-RU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0" y="620688"/>
            <a:ext cx="9144000" cy="53245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•	Должностные обязанности военнослужащих и порядок их исполнения определяется законодательными актами, воинскими уставами и другими нормативными документами.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•	Командиры (начальники) являются единоначальниками и отвечают в мирное и военное время за постоянную боевую и мобилизационную готовность, успешное выполнение боевых задач, боевую подготовку, воспитание, воинскую дисциплину, морально-психологическое состояние подчиненного личного состава и безопасность военной службы, состояние и сохранность вооружения, военной техники и имущества, материальное, техническое, медицинское, финансовое, социально-правовое и бытовое обеспечение.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•	  Военнослужащие, находящиеся на боевом дежурстве (боевой службе), в суточном и гарнизонном нарядах, привлеченные для ликвидации последствий стихийных бедствий, а также при других чрезвычайных обстоятельствах, выполняют специальные обязанности.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Специальные обязанности и порядок их исполнения устанавливаются законодательством и общевоинскими уставами ВС РФ.</a:t>
            </a:r>
          </a:p>
        </p:txBody>
      </p:sp>
    </p:spTree>
    <p:extLst>
      <p:ext uri="{BB962C8B-B14F-4D97-AF65-F5344CB8AC3E}">
        <p14:creationId xmlns:p14="http://schemas.microsoft.com/office/powerpoint/2010/main" val="4139984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971</TotalTime>
  <Words>1967</Words>
  <Application>Microsoft Macintosh PowerPoint</Application>
  <PresentationFormat>Экран (4:3)</PresentationFormat>
  <Paragraphs>122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Исполнительная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</dc:creator>
  <cp:lastModifiedBy>Сергей</cp:lastModifiedBy>
  <cp:revision>77</cp:revision>
  <dcterms:created xsi:type="dcterms:W3CDTF">2014-02-20T04:56:51Z</dcterms:created>
  <dcterms:modified xsi:type="dcterms:W3CDTF">2017-03-24T09:00:02Z</dcterms:modified>
</cp:coreProperties>
</file>