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347" r:id="rId8"/>
    <p:sldId id="348" r:id="rId9"/>
    <p:sldId id="265" r:id="rId10"/>
    <p:sldId id="263" r:id="rId11"/>
    <p:sldId id="349" r:id="rId12"/>
    <p:sldId id="270" r:id="rId13"/>
    <p:sldId id="268" r:id="rId14"/>
    <p:sldId id="271" r:id="rId15"/>
    <p:sldId id="272" r:id="rId16"/>
    <p:sldId id="266" r:id="rId17"/>
    <p:sldId id="269" r:id="rId18"/>
    <p:sldId id="274" r:id="rId19"/>
    <p:sldId id="355" r:id="rId20"/>
    <p:sldId id="354" r:id="rId21"/>
    <p:sldId id="283" r:id="rId22"/>
    <p:sldId id="356" r:id="rId23"/>
    <p:sldId id="358" r:id="rId24"/>
    <p:sldId id="357" r:id="rId25"/>
    <p:sldId id="360" r:id="rId26"/>
    <p:sldId id="359" r:id="rId27"/>
    <p:sldId id="361" r:id="rId28"/>
    <p:sldId id="362" r:id="rId29"/>
    <p:sldId id="363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53" r:id="rId38"/>
    <p:sldId id="372" r:id="rId39"/>
    <p:sldId id="373" r:id="rId40"/>
    <p:sldId id="374" r:id="rId41"/>
    <p:sldId id="375" r:id="rId42"/>
    <p:sldId id="376" r:id="rId43"/>
    <p:sldId id="37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1"/><Relationship Id="rId4" Type="http://schemas.openxmlformats.org/officeDocument/2006/relationships/image" Target="../media/image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17966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182880"/>
            <a:ext cx="831627" cy="58865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338" y="1343084"/>
            <a:ext cx="12004431" cy="531562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указанных задач личному составу необходимо обладать теоретическими знаниями и практическими навыками, которые в совокупности характеризуют уровень огневой выучки стрелка и огневую слаженность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подразделения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Способность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стрелка (подразделения) поддерживать штатное вооружение в боевой готовности и полностью реализовывать его огневые возможности при ведении огня в различных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lang="ru-RU" sz="2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493131"/>
            <a:ext cx="11451375" cy="516557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Огонь является основным средством уничтожения противника в бою.</a:t>
            </a:r>
          </a:p>
          <a:p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умело его вести и поражать цели с первого выстрела (очереди), необходимо: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 совершенстве знать свое оружие, беречь его, тщательно готовить для стрельбы;</a:t>
            </a:r>
          </a:p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умело выбирать место для стрельбы, правильно изготавливаться к стрельбе из различных положений, в ограниченное время, днем и ночью;</a:t>
            </a:r>
          </a:p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правильно определять дальность до целей, прицел и точку прицеливания, а также вносить поправки на боковой ветер и на движение цели;</a:t>
            </a:r>
          </a:p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внимательно слушать команды командира, четко и быстро их выполнять;</a:t>
            </a:r>
          </a:p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проявлять разумную инициативу при самостоятельном ведении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огня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2031" y="1370488"/>
            <a:ext cx="11451375" cy="111544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Баллистика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наука о движении пули (снаряда) при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1" y="2640218"/>
            <a:ext cx="5644054" cy="4217782"/>
          </a:xfrm>
          <a:prstGeom prst="rect">
            <a:avLst/>
          </a:prstGeom>
          <a:ln w="41275" cmpd="sng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18" y="3236170"/>
            <a:ext cx="5854414" cy="302587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3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0312" y="1387390"/>
            <a:ext cx="11451375" cy="216195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Внутренняя баллистика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занимается изучением процессов, которые происходят при выстреле, особенно при движении пули (снаряда,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из канала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ствола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1" y="3651781"/>
            <a:ext cx="11399656" cy="3136300"/>
          </a:xfrm>
          <a:prstGeom prst="rect">
            <a:avLst/>
          </a:prstGeom>
          <a:ln w="38100" cmpd="sng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708" y="1538357"/>
            <a:ext cx="11043138" cy="148978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баллистика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наука , изучающая движение пули после прекращения действия на нее пороховых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газов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3281550"/>
            <a:ext cx="11043137" cy="3206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96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8246" y="2006323"/>
            <a:ext cx="11310698" cy="366668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5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Выстрелом называется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выбрасывание пули (снаряда) из канала ствола оружия энергией газов, образующихся при сгорании порохового заряда.</a:t>
            </a:r>
          </a:p>
          <a:p>
            <a:pPr algn="ctr"/>
            <a:endParaRPr lang="ru-RU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скорость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скорость движения пули у дульного среза</a:t>
            </a: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1347648"/>
            <a:ext cx="11686674" cy="132533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Траектория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кривая линия, описываемая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          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тяжести пули (гранаты) в полете</a:t>
            </a:r>
            <a:endParaRPr lang="ru-RU" sz="11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32" y="2818470"/>
            <a:ext cx="11686674" cy="384023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52662" y="1328682"/>
            <a:ext cx="11620743" cy="188344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выстрел, при котором траектория не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поднимается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 линией прицеливания выше цели на всем своем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773" y="3493264"/>
            <a:ext cx="7590072" cy="9503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774" y="4409936"/>
            <a:ext cx="7590072" cy="3777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773" y="4764196"/>
            <a:ext cx="7590072" cy="14422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773" y="6159598"/>
            <a:ext cx="7590072" cy="651510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673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8594" y="1340224"/>
            <a:ext cx="11554812" cy="185757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Прикрытое пространство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пространство за укрытием, не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пробиваемым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пулей, от его гребня до точки встречи.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Мертвое пространство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часть прикрытого пространства, 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котором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не может быть поражена при данной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94" y="3296596"/>
            <a:ext cx="11554812" cy="3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818470"/>
            <a:ext cx="11620743" cy="270635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при проведении занятий по огневой подготовке.</a:t>
            </a: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16822" cy="3961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4248" y="2029033"/>
            <a:ext cx="11743504" cy="362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К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проведению занятий допускается личный состав, усвоивший требования безопасности при обращении со стрелковым оружием и боеприпасами, изучивший требования Курса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81354" y="1378495"/>
            <a:ext cx="11638944" cy="547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проведении занятий: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патроны личному составу выдавать непосредственно на огневом рубеже в снаряженных магазинах красного цвета с дополнительным контрольным отверстием под 15 патронов, наличие которых проверять накануне дня стрельб;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случаях, когда оружие берется в руки, проверить, не заряжено ли оно;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стрельбой убедиться, нет ли в канале ствола земли, ветоши и других предметов;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стрельбы все действия с оружием выполнять только по команде руководителя стрельбы;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стрельбы оружие держать в направлении цели или стволом вверх независимо от того, заряжено оно или нет;</a:t>
            </a:r>
          </a:p>
        </p:txBody>
      </p:sp>
    </p:spTree>
    <p:extLst>
      <p:ext uri="{BB962C8B-B14F-4D97-AF65-F5344CB8AC3E}">
        <p14:creationId xmlns:p14="http://schemas.microsoft.com/office/powerpoint/2010/main" val="30659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8246" y="1425387"/>
            <a:ext cx="11545160" cy="535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немедленно прекратить стрельбу, разрядить оружие и поставить его на предохранитель в случае появления в огневой зоне людей или животных, при поступлении команды на прекращение стрельбы или появлении белого флага;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заряжать оружие разрешается только после сигнала «Огонь» на огневом рубеже или после прохождения рубежа открытия огня, а при стрельбе из БМП и БТР, кроме того, когда дульная часть ствола оружия находится в бойнице или за бортом БМП (БТР);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окончанию стрельбы разрядить оружие, убедиться в отсутствии патрона в патроннике и поставить его на предохранитель;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рубеже прекращения огня оружие разряжается, производится контрольный спуск, после чего стреляющий докладывает, что оружие разряжено, затем производится осмотр оружия;</a:t>
            </a:r>
          </a:p>
        </p:txBody>
      </p:sp>
    </p:spTree>
    <p:extLst>
      <p:ext uri="{BB962C8B-B14F-4D97-AF65-F5344CB8AC3E}">
        <p14:creationId xmlns:p14="http://schemas.microsoft.com/office/powerpoint/2010/main" val="35751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295268"/>
            <a:ext cx="11353800" cy="556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разряжание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осмотр оружия при стрельбе из БМП (БТР) производится без отвода дульной части ствола из бойницы или с борта;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стрельбе ночью в пешем порядке стреляющие должны иметь на спине сигнальный фонарь;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боевых стрельбах и тактических учениях с боевой стрельбой гранатометчики обозначаются фонарями, флагами отделений (взводов), на БМП (БТР) фонари устанавливаются на башне;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окончании стрельб проверяется расход боеприпасов, у личного состава изымаются неизрасходованные боеприпасы, осматривается оружие, проверяются магазины, коробки и ленты, специалисты службы РАВ осматривают вооружение, установленное 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бронеобъектах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386069"/>
            <a:ext cx="11551021" cy="5246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Запрещается: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допускать к стрельбе лиц, не имеющих практических навыков в обращении с оружием и не усвоивших требования безопасности;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прицеливаться и наводить оружие на людей, животных, жилые и производственные здания независимо от того, заряжено оно или нет;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заряжать оружие и открывать огонь без команды руководителя на огневом рубеже;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оставлять оружие без присмотра или передавать его кому бы то ни было без разрешения своего командира;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огонь за пределы направлений стрельбы или по укрытию (блиндажу), над которым поднят красный флаг (фонарь);</a:t>
            </a:r>
          </a:p>
        </p:txBody>
      </p:sp>
    </p:spTree>
    <p:extLst>
      <p:ext uri="{BB962C8B-B14F-4D97-AF65-F5344CB8AC3E}">
        <p14:creationId xmlns:p14="http://schemas.microsoft.com/office/powerpoint/2010/main" val="3604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386069"/>
            <a:ext cx="11551021" cy="5246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огонь до выхода на рубеж открытия огня;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огонь после команды «Прекратить огонь», а также после поднятия белого флага (фонаря) на укрытии (блиндаже), командном пункте;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огонь из неисправного оружия или неисправными боеприпасами;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 гранаты, имеющие наружные повреждения;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стрелять из автомата с прибором для беззвучной и беспламенной стрельбы обыкновенными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патронами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386069"/>
            <a:ext cx="11551021" cy="5246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Метание боевых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</a:t>
            </a:r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проведением занятий: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метанию боевых гранат допускается личный состав успешно выполнивший упражнения по метанию учебных и учебно-имитационных гранат и усвоивший требования безопасности при обращении с боевыми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гранатами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386069"/>
            <a:ext cx="11551021" cy="5246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проведении занятий: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личный состав должен быть в стальных шлемах и средствах </a:t>
            </a:r>
            <a:r>
              <a:rPr lang="ru-RU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бронезащиты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заряжанием производить осмотр гранат и запалов, в случае обнаружения неисправностей немедленно доложить руководителю занятий;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запал только перед метанием гранаты по команде руководителя;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метание осколочных, оборонительных и противотанковых гранат осуществлять только из окопа или из-за укрытия, не пробиваемого осколками, под руководством офицера;</a:t>
            </a:r>
          </a:p>
          <a:p>
            <a:pPr algn="just"/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выходить из окопа (из-за укрытия) по истечение 10 секунд после взрыва оборонительной и противотанковой гранаты;</a:t>
            </a:r>
          </a:p>
        </p:txBody>
      </p:sp>
    </p:spTree>
    <p:extLst>
      <p:ext uri="{BB962C8B-B14F-4D97-AF65-F5344CB8AC3E}">
        <p14:creationId xmlns:p14="http://schemas.microsoft.com/office/powerpoint/2010/main" val="1895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222990"/>
            <a:ext cx="11551021" cy="563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метании нескольких гранат подряд, каждую последующую бросать по истечении 5 секунд после взрыва предыдущей гранаты;</a:t>
            </a:r>
          </a:p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разряжание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неиспользованных гранат производить только по команде и под непосредственным контролем руководителя;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занятия организует ведение учета неразорвавшихся гранат, обозначение мест их падения красными флажками и их уничтожение по окончанию метания гранат  подрывом на месте согласно правилам, изложенным в Руководстве по хранению и сбережению артиллерийского вооружения и боеприпасов в войсках;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район метания гранат оцепляется в радиусе не менее 300 метров;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состав, не занятый метанием гранат, отводится в укрытие или на безопасное удаление от огневого рубежа (не ближе 350 метров).</a:t>
            </a:r>
          </a:p>
        </p:txBody>
      </p:sp>
    </p:spTree>
    <p:extLst>
      <p:ext uri="{BB962C8B-B14F-4D97-AF65-F5344CB8AC3E}">
        <p14:creationId xmlns:p14="http://schemas.microsoft.com/office/powerpoint/2010/main" val="24930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29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222990"/>
            <a:ext cx="11551021" cy="563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Запрещается: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разбирать боевые гранаты и устранять в них неисправности, переносить гранаты вне сумок (зацепленными за кольцо, предохранительные чеки), а также приближаться без команды и трогать неразорвавшиеся гранаты, мины и снаряды;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проведении стрельб из гранатометов находиться людям и располагать боеприпасы, взрывчатые и горючие вещества сзади в створе стрельбы гранатомета ближе 30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метров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Материальная часть стрелкового оружия и ручных осколочных гранат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Материальная часть стрелкового оружия и ручных осколочных гранат</a:t>
            </a:r>
          </a:p>
          <a:p>
            <a:pPr marL="0" indent="0" algn="ctr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2855526"/>
            <a:ext cx="11551021" cy="256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устройство, боевые характеристики, порядок работы частей и механизмов автомата  АК74.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Приемы стрельбы из автомата АК74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№3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2385" y="1222990"/>
            <a:ext cx="11551021" cy="2669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5,45-мм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Калашникова АК-74 является индивидуальным оружием и предназначен для уничтожения живой силы и поражения огневых средств противника. Для поражения противника в рукопашном бою к автомату присоединяется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штык-нож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4" y="4154054"/>
            <a:ext cx="7440490" cy="241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4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4300" y="1222990"/>
            <a:ext cx="5164015" cy="563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следующих основных частей и механизмов: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ствола со ствольной коробкой, прицельным приспособлением, прикладом и пистолетной рукояткой;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крышки ствольной коробки;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затворной рамы с газовым поршнем;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затвора;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возвратного механизма;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газовой трубки со ствольной накладкой;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ударно-спускового механизма;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цевья;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магазина.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у автомата имеется дульный тормоз-компенсатор и штык-нож.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комплект автомата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входят: принадлежность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ремень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сумка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955" y="1762743"/>
            <a:ext cx="6544096" cy="46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22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Боевые характеристики 5,45-мм автомата Калашникова АК-74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стрельбы из автомата применяются патроны с обыкновенными (со стальным сердечником) и трассирующими пулями.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автомата ведется автоматический или одиночный огонь. Автоматический огонь является основным видом огня: он ведется короткими (до 5 выстрелов) и длинными (до 10 выстрелов) очередями и непрерывно. Подача патронов при стрельбе производится из коробчатого магазина емкостью 30 патронов. Магазины автомата взаимозаменяемы.</a:t>
            </a:r>
          </a:p>
        </p:txBody>
      </p:sp>
    </p:spTree>
    <p:extLst>
      <p:ext uri="{BB962C8B-B14F-4D97-AF65-F5344CB8AC3E}">
        <p14:creationId xmlns:p14="http://schemas.microsoft.com/office/powerpoint/2010/main" val="15986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34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22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Прицельная дальность стрельбы – 1000 м. Наиболее действительный огонь по наземным целям, по самолетам, вертолетам и парашютистам – на дальности до 500 м. Сосредоточенный огонь по наземным групповым целям ведется на дальность до 1000 м.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Дальность прямого выстрела: по грудной фигуре – 440 м, по бегущей фигуре – 625 м.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 стрельбы около 600 выстрелов в минуту.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Боевая скорострельность: при стрельбе очередями – до 100 выстрелов в минуту; при стрельбе одиночными выстрелами – до 40 выстрелов в минуту.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автомата без штыка-ножа со снаряженным патронами пластмассовым магазином: АК74 – 3,6 кг. </a:t>
            </a: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 штыка-ножа с ножнами – 490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50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51030"/>
              </p:ext>
            </p:extLst>
          </p:nvPr>
        </p:nvGraphicFramePr>
        <p:xfrm>
          <a:off x="762000" y="1366163"/>
          <a:ext cx="10515600" cy="5486400"/>
        </p:xfrm>
        <a:graphic>
          <a:graphicData uri="http://schemas.openxmlformats.org/drawingml/2006/table">
            <a:tbl>
              <a:tblPr/>
              <a:tblGrid>
                <a:gridCol w="8871110">
                  <a:extLst>
                    <a:ext uri="{9D8B030D-6E8A-4147-A177-3AD203B41FA5}">
                      <a16:colId xmlns:a16="http://schemas.microsoft.com/office/drawing/2014/main" val="3723606111"/>
                    </a:ext>
                  </a:extLst>
                </a:gridCol>
                <a:gridCol w="1644490">
                  <a:extLst>
                    <a:ext uri="{9D8B030D-6E8A-4147-A177-3AD203B41FA5}">
                      <a16:colId xmlns:a16="http://schemas.microsoft.com/office/drawing/2014/main" val="2379719156"/>
                    </a:ext>
                  </a:extLst>
                </a:gridCol>
              </a:tblGrid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Прицельная дальность,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76083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Дальность прямого выстрела: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80420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 грудной фигуре, 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44181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 бегущей фигуре,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29822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Темп стрельбы, выстрелов в минуту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~600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465998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Боевая скорострельность, выстрелов в минуту: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181401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 стрельбе одиночными выстрелами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59358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 стрельбе очередями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4204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Наиболее действительный огонь по наземным целям,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04280"/>
                  </a:ext>
                </a:extLst>
              </a:tr>
              <a:tr h="6729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Наиболее действительный огонь по самолетам, вертолетам и парашютистам,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58415"/>
                  </a:ext>
                </a:extLst>
              </a:tr>
              <a:tr h="1969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Сосредоточенный огонь по наземным групповым целям,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 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870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Начальная скорость пули, м/сек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40659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Дальность, до которой сохраняется убойное действие пули,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3472"/>
                  </a:ext>
                </a:extLst>
              </a:tr>
              <a:tr h="336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Предельная дальность полета пули, 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5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51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9787"/>
              </p:ext>
            </p:extLst>
          </p:nvPr>
        </p:nvGraphicFramePr>
        <p:xfrm>
          <a:off x="261257" y="1150935"/>
          <a:ext cx="11612149" cy="5509167"/>
        </p:xfrm>
        <a:graphic>
          <a:graphicData uri="http://schemas.openxmlformats.org/drawingml/2006/table">
            <a:tbl>
              <a:tblPr/>
              <a:tblGrid>
                <a:gridCol w="9796174">
                  <a:extLst>
                    <a:ext uri="{9D8B030D-6E8A-4147-A177-3AD203B41FA5}">
                      <a16:colId xmlns:a16="http://schemas.microsoft.com/office/drawing/2014/main" val="3723606111"/>
                    </a:ext>
                  </a:extLst>
                </a:gridCol>
                <a:gridCol w="1815975">
                  <a:extLst>
                    <a:ext uri="{9D8B030D-6E8A-4147-A177-3AD203B41FA5}">
                      <a16:colId xmlns:a16="http://schemas.microsoft.com/office/drawing/2014/main" val="2379719156"/>
                    </a:ext>
                  </a:extLst>
                </a:gridCol>
              </a:tblGrid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автомата, кг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hlinkClick r:id="rId5" action="ppaction://hlinkfile"/>
                        </a:rPr>
                        <a:t>*: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76083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 снаряженным пластмассовым магазином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34246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Емкость магазина, патронов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062822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магазина, кг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37830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пластмассового для АК-74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433049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штыка-ножа, кг: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548715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 ножнами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49300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без ножен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53044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Калибр, мм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80420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автомата, мм: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44181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автомата с примкнутым штыком-ножом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29822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автомата без штыка-ножа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465998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ствола, мм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181401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нарезной части ствола, мм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59358"/>
                  </a:ext>
                </a:extLst>
              </a:tr>
              <a:tr h="298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Число нарезов, шт.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94204"/>
                  </a:ext>
                </a:extLst>
              </a:tr>
              <a:tr h="312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патрона, 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40659"/>
                  </a:ext>
                </a:extLst>
              </a:tr>
              <a:tr h="312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пули со стальным сердечником, 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3472"/>
                  </a:ext>
                </a:extLst>
              </a:tr>
              <a:tr h="312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порохового заряда, 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16822" cy="3961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968102" y="213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782794" y="1387010"/>
            <a:ext cx="6090612" cy="535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Гениальный советский конструктор автоматического стрелкового оружия Михаил Тимофеевич Калашников (1919г.) вплотную начал заниматься разработками стрелкового оружия в 1942 году после того, как был уволен из рядов Красной Армии по причине тяжёлого ранения.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1946 году разработал образец стрелкового оружия, на основе которого был создан автомат, принятый на вооружение наших Вооружённых Сил под названием "7,62 -мм автомат Калашникова 1947 года" (АК-47).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6" y="1425387"/>
            <a:ext cx="4701178" cy="51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525" y="2081338"/>
            <a:ext cx="12889596" cy="47344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" y="2081338"/>
            <a:ext cx="14156566" cy="47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041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2103015"/>
            <a:ext cx="2981324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360660" y="6323913"/>
            <a:ext cx="5831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для стрельбы со сложенным прикладом</a:t>
            </a:r>
            <a:endParaRPr lang="ru-RU" sz="2000" dirty="0"/>
          </a:p>
        </p:txBody>
      </p:sp>
      <p:pic>
        <p:nvPicPr>
          <p:cNvPr id="4101" name="Picture 5" descr="039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7" y="2105292"/>
            <a:ext cx="4310062" cy="37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38200" y="60161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для стрельбы из автомата с использованием ремня: а - с колена; б - стоя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29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048095"/>
            <a:ext cx="11686674" cy="923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огневой подготовки. Основные понятия 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3113617"/>
            <a:ext cx="11686674" cy="104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безопасности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занятиях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огневой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подготовке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2663" y="4300659"/>
            <a:ext cx="11686674" cy="2415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устройство, боевые характеристики, порядок работы частей и механизмов автомата  АК74. Приемы стрельбы из автомата АК74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0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8" y="2196061"/>
            <a:ext cx="5649682" cy="3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45915" y="55345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Положение при стрельбе с упора: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удержание автомата за магазин; б - удержание автомата за цевье; в - из пулемета без использования сошки; </a:t>
            </a:r>
            <a:endParaRPr lang="ru-RU" sz="2000" dirty="0"/>
          </a:p>
        </p:txBody>
      </p:sp>
      <p:pic>
        <p:nvPicPr>
          <p:cNvPr id="5125" name="Picture 5" descr="0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6" y="2162228"/>
            <a:ext cx="4195354" cy="332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208123" y="55833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Положение при стрельбе из-за укрытия: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из положения стоя из автомата; б - из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положения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лежа из автомата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39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34817" y="1412952"/>
            <a:ext cx="11869615" cy="5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Приемы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из автомата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АК74 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043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9" y="2163483"/>
            <a:ext cx="5918298" cy="359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0879" y="5912566"/>
            <a:ext cx="6723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Удержание автомата при стрельбе лежа:</a:t>
            </a:r>
            <a:b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левой рукой за цевье; б - левой рукой за магазин</a:t>
            </a:r>
            <a:endParaRPr lang="ru-RU" sz="2200" dirty="0"/>
          </a:p>
        </p:txBody>
      </p:sp>
      <p:pic>
        <p:nvPicPr>
          <p:cNvPr id="5123" name="Picture 3" descr="044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7" y="2196061"/>
            <a:ext cx="5211746" cy="355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096000" y="57554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Удержание автомата при стрельбе из положения: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- с колена; б – стоя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60906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40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509" y="2040963"/>
            <a:ext cx="11559897" cy="2734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обучения огневой подготовке у личного состава должны формироваться: любовь к оружию и ненависть к противнику,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выносливость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морально-психологическая устойчивость в ходе боя, уверенность в своем оружии</a:t>
            </a:r>
          </a:p>
          <a:p>
            <a:pPr algn="just"/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8984" y="2283251"/>
            <a:ext cx="11686674" cy="34644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Миронченко В.Н., Огневая подготовка: Воениздат, Москва 414 с,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3-5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«Наставление по стрелковому делу».  – Москва: Воениздат, 1985 г.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184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225 с. 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17131" y="1507054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663" y="1347782"/>
            <a:ext cx="11686674" cy="275529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основных предметов боевой подготовки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является обучение личного состава поддержанию вооружения подразделения в постоянной готовности к применению и ведению эффективного огня в условиях современного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боя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4243755"/>
            <a:ext cx="11686674" cy="257907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огневая выучка и культура курсанта, а в последующем  офицера, основывается на знании и глубоком понимании объективных процессов, закономерностей, явлений, возникающих при стрельбе и составляющих ее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18470"/>
            <a:ext cx="11686674" cy="205197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огневой подготовки. Основные понятия 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6732" y="1376195"/>
            <a:ext cx="11686674" cy="526252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огневой подготовки курсантов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подготовка будущего офицера, твердо знающего вооружение своего подразделения, основы и правила стрельбы из оружия, умеющего поражать цели с первого выстрела (очереди), управлять огнем своего, приданных и поддерживающих подразделений, методически правильно обучать подчиненных огневому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мастерству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-42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0338" y="1343084"/>
            <a:ext cx="12004431" cy="531562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</a:t>
            </a:r>
            <a:r>
              <a:rPr lang="ru-RU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огневой подготовки являются:</a:t>
            </a:r>
          </a:p>
          <a:p>
            <a:pPr algn="just"/>
            <a:r>
              <a:rPr lang="ru-RU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обучение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стрелка (автоматчика, пулеметчика, гранатометчика, снайпера) самостоятельному ведению огня в сложной тактической обстановке;</a:t>
            </a:r>
          </a:p>
          <a:p>
            <a:pPr algn="just"/>
            <a:r>
              <a:rPr lang="ru-RU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обучение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 состава выполнению задач в составе подразделения в условиях современного общевойскового боя;</a:t>
            </a:r>
          </a:p>
          <a:p>
            <a:pPr algn="just"/>
            <a:r>
              <a:rPr lang="ru-RU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обучение </a:t>
            </a:r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командиров организации огневого поражения противника и управлению огнем штатных, приданных и поддерживающих подразделений (огневых средств) в ходе </a:t>
            </a:r>
            <a:r>
              <a:rPr lang="ru-RU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боя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2373</Words>
  <Application>Microsoft Office PowerPoint</Application>
  <PresentationFormat>Широкоэкранный</PresentationFormat>
  <Paragraphs>319</Paragraphs>
  <Slides>43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ОГНЕВАЯ ПОДГОТОВКА  </vt:lpstr>
      <vt:lpstr>ОГНЕВАЯ ПОДГОТОВКА</vt:lpstr>
      <vt:lpstr>ОГНЕВАЯ ПОДГОТОВКА  </vt:lpstr>
      <vt:lpstr>ОГНЕВАЯ ПОДГОТОВКА</vt:lpstr>
      <vt:lpstr>ОГНЕВАЯ ПОДГОТОВКА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</cp:lastModifiedBy>
  <cp:revision>189</cp:revision>
  <dcterms:created xsi:type="dcterms:W3CDTF">2019-10-22T09:04:40Z</dcterms:created>
  <dcterms:modified xsi:type="dcterms:W3CDTF">2021-01-15T03:51:15Z</dcterms:modified>
</cp:coreProperties>
</file>