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71" r:id="rId7"/>
    <p:sldId id="372" r:id="rId8"/>
    <p:sldId id="373" r:id="rId9"/>
    <p:sldId id="374" r:id="rId10"/>
    <p:sldId id="264" r:id="rId11"/>
    <p:sldId id="347" r:id="rId12"/>
    <p:sldId id="348" r:id="rId13"/>
    <p:sldId id="265" r:id="rId14"/>
    <p:sldId id="263" r:id="rId15"/>
    <p:sldId id="267" r:id="rId16"/>
    <p:sldId id="349" r:id="rId17"/>
    <p:sldId id="350" r:id="rId18"/>
    <p:sldId id="270" r:id="rId19"/>
    <p:sldId id="268" r:id="rId20"/>
    <p:sldId id="271" r:id="rId21"/>
    <p:sldId id="369" r:id="rId22"/>
    <p:sldId id="366" r:id="rId23"/>
    <p:sldId id="367" r:id="rId24"/>
    <p:sldId id="368" r:id="rId25"/>
    <p:sldId id="272" r:id="rId26"/>
    <p:sldId id="266" r:id="rId27"/>
    <p:sldId id="269" r:id="rId28"/>
    <p:sldId id="274" r:id="rId29"/>
    <p:sldId id="275" r:id="rId30"/>
    <p:sldId id="273" r:id="rId31"/>
    <p:sldId id="276" r:id="rId32"/>
    <p:sldId id="364" r:id="rId33"/>
    <p:sldId id="370" r:id="rId34"/>
    <p:sldId id="36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663" y="1800005"/>
            <a:ext cx="11686674" cy="46088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основных предметов боевой подготовки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является обучение личного состава поддержанию вооружения подразделения в постоянной готовности к применению и ведению эффективного огня в условиях современного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боя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412736"/>
            <a:ext cx="11686674" cy="2681778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устройство, боевые характеристики, порядок работы частей и механизмов пистолета Макарова.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пистолета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82" y="3415633"/>
            <a:ext cx="5460124" cy="33503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54" y="3415633"/>
            <a:ext cx="5871771" cy="3350359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252663" y="1309991"/>
            <a:ext cx="11686674" cy="208060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45720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 мм пистолет Макарова предназначен для ведения огня в ближнем бою и является личным оружием офицерского состава вооруженных сил.</a:t>
            </a:r>
          </a:p>
          <a:p>
            <a:pPr lvl="0" indent="45720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конструкции пистолета использована популярная схема немецкого 7,65-мм "Вальтера" РР образца 1927 г.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-42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86" y="1493131"/>
            <a:ext cx="9819428" cy="50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17966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182880"/>
            <a:ext cx="831627" cy="58865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338" y="1343084"/>
            <a:ext cx="12004431" cy="532573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Тактико-технические характеристики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Огонь из пистолета наиболее эффективен (прицельная дальность) на расстоянии до 50 м.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Убойная сила пули сохраняется до 250 м.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Огонь из пистолета ведется одиночными выстрелами.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Боевая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скорострельность пистолета 30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./мин.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пистолета со снаряженным магазином-810 гр. 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пистолета с неснаряженным магазином -730 гр.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 пистолета - 9 мм. 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стрельбы из пистолета применяются патроны -9 мм.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скорость полета пули -315 м/с.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патронов осуществляется из магазина емкостью -8 патронов. 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пистолета - 161 мм.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ствола - 93 мм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патрона -10гр.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пули -6,1 гр.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патрона-25 мм.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1"/>
            <a:ext cx="726393" cy="6176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306756"/>
            <a:ext cx="11451375" cy="535530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пистолета Макарова: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Рамка со стволом и с  пусковой скобой.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Затвор с ударником, выбрасывателем и предохранителем.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Возвратная пружины.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Ударно- пусковой механизм.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Рукоятка с винтом.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Затворная задержка.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	Магазин.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Принадлежность (запасной магазин, протирка, кобура, пистолетный ремешок).</a:t>
            </a:r>
          </a:p>
        </p:txBody>
      </p:sp>
    </p:spTree>
    <p:extLst>
      <p:ext uri="{BB962C8B-B14F-4D97-AF65-F5344CB8AC3E}">
        <p14:creationId xmlns:p14="http://schemas.microsoft.com/office/powerpoint/2010/main" val="3188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493131"/>
            <a:ext cx="11451375" cy="46986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частей и механизмов.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Рамка со стволом и спусковой скобой: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ствол служит для направления полета пули;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рамка служит для соединения всех частей пистолета;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основание рукоятки служит для крепления рукоятки  боевой пружины и для помещения магазина;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спусковая скоба служит для  предохранения хвоста спускового крючка от нечаянного нажатия на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8011" y="1466794"/>
            <a:ext cx="11455395" cy="51276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 Затвор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ударником, выбрасывателем и предохранителем: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затвор служит для  подачи патронов из магазина в патронник, запирание канала ствола  при  выстреле, извлечение гильзы и постановки  курка на боевой взвод, внутри затвора  имеется зуб  для постановки затвора  на  затворную задержку;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ударник служит для  разбивания капсюля;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выбрасыватель - служит для удержания гильзы (патрона)  в чашечке  затвора  до встречи с отражателем;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предохранитель служит для обеспечения  безопасности  при обращении с пистолетом;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целик – вместе с мушкой служит для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прицеливания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2031" y="1370488"/>
            <a:ext cx="11451375" cy="18168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Возвратная пружина </a:t>
            </a:r>
          </a:p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служит для возвращения  затвора  в переднее положение после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2031" y="3272872"/>
            <a:ext cx="11451375" cy="33891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Ударно – спусковой механизм </a:t>
            </a:r>
          </a:p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курка, шептала с пружиной, спусковой тяги, с рычагом спускового крючка, боевой пружины и задвижки боевой пружины. </a:t>
            </a:r>
          </a:p>
        </p:txBody>
      </p:sp>
    </p:spTree>
    <p:extLst>
      <p:ext uri="{BB962C8B-B14F-4D97-AF65-F5344CB8AC3E}">
        <p14:creationId xmlns:p14="http://schemas.microsoft.com/office/powerpoint/2010/main" val="1613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0312" y="1387390"/>
            <a:ext cx="11503094" cy="547061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-Курок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служит для  нанесения удара по ударнику.</a:t>
            </a:r>
          </a:p>
          <a:p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-Шептало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служит для удержания курка на боевом и предохранительном взводе.</a:t>
            </a:r>
          </a:p>
          <a:p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-Спусковая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тяга с рычагом взвода служит для спуска крючка боевого взвода и возведении курка при нажатии на хвост спускового крючка.</a:t>
            </a:r>
          </a:p>
          <a:p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-Спусковой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крючок служит для спуска курка с боевого взвода и взведении курка при стрельбе самовзводом.</a:t>
            </a:r>
          </a:p>
          <a:p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-Боевая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пружина служит для приведения в действие курка, рычага взвода и спусковой тяги.</a:t>
            </a:r>
          </a:p>
        </p:txBody>
      </p:sp>
    </p:spTree>
    <p:extLst>
      <p:ext uri="{BB962C8B-B14F-4D97-AF65-F5344CB8AC3E}">
        <p14:creationId xmlns:p14="http://schemas.microsoft.com/office/powerpoint/2010/main" val="319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708" y="1340225"/>
            <a:ext cx="11043138" cy="168792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Рукоятка с винтом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прикрывает основание рукоятки и служит для удобства удержания пистолета в руке.</a:t>
            </a: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5244" y="3083420"/>
            <a:ext cx="11043138" cy="16879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Затворная задержка  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удерживает затвор в заднем положении  при  израсходовании всех патронов.</a:t>
            </a: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7496" y="4826613"/>
            <a:ext cx="11043138" cy="174319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Магазин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состоит из корпуса,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подавателя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пружины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подавателя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и крышки.</a:t>
            </a: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708" y="1340224"/>
            <a:ext cx="11043138" cy="520246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marR="37465" indent="179705" algn="just">
              <a:spcAft>
                <a:spcPts val="0"/>
              </a:spcAft>
            </a:pP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Стрельба из ПМ складывается из выполнения следующих приемов: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39370" algn="just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изготовки к стрельбе;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1624965" algn="just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производства стрельбы (выстрела);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1624965" algn="just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прекращения стрельбы.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 indent="173990" algn="just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Стрельба из ПМ  ведется из положения стоя, с колена, лежа, с руки и с упора или при движении на машине и т. п. Все приемы стрельбы стреляющий выполняет быстро, не прекращая наблюдения за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целью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18950"/>
              </p:ext>
            </p:extLst>
          </p:nvPr>
        </p:nvGraphicFramePr>
        <p:xfrm>
          <a:off x="204952" y="1762743"/>
          <a:ext cx="9585434" cy="417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Документ" r:id="rId6" imgW="5940320" imgH="3295648" progId="Word.Document.12">
                  <p:embed/>
                </p:oleObj>
              </mc:Choice>
              <mc:Fallback>
                <p:oleObj name="Документ" r:id="rId6" imgW="5940320" imgH="3295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952" y="1762743"/>
                        <a:ext cx="9585434" cy="4173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38193" y="2238292"/>
            <a:ext cx="13794829" cy="71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 descr="0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65" y="1944259"/>
            <a:ext cx="5497425" cy="21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 rot="10800000" flipV="1">
            <a:off x="7236371" y="4257934"/>
            <a:ext cx="1379482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Положение для стрельбы лежа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38193" y="2238292"/>
            <a:ext cx="13794829" cy="71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1056" y="999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0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1741172"/>
            <a:ext cx="6653049" cy="33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2199" y="5497021"/>
            <a:ext cx="4314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alt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удержание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держать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пистолет при стрельбе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66690" y="21734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 descr="0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90" y="1551892"/>
            <a:ext cx="3080323" cy="43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066690" y="5604743"/>
            <a:ext cx="3220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Положение при стрельбе стоя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4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38193" y="2238292"/>
            <a:ext cx="13794829" cy="71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1056" y="999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37091" y="5497021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66690" y="21734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15439"/>
              </p:ext>
            </p:extLst>
          </p:nvPr>
        </p:nvGraphicFramePr>
        <p:xfrm>
          <a:off x="2686598" y="4745421"/>
          <a:ext cx="5338050" cy="21288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752505">
                  <a:extLst>
                    <a:ext uri="{9D8B030D-6E8A-4147-A177-3AD203B41FA5}">
                      <a16:colId xmlns:a16="http://schemas.microsoft.com/office/drawing/2014/main" val="3980050685"/>
                    </a:ext>
                  </a:extLst>
                </a:gridCol>
                <a:gridCol w="998020">
                  <a:extLst>
                    <a:ext uri="{9D8B030D-6E8A-4147-A177-3AD203B41FA5}">
                      <a16:colId xmlns:a16="http://schemas.microsoft.com/office/drawing/2014/main" val="622330648"/>
                    </a:ext>
                  </a:extLst>
                </a:gridCol>
                <a:gridCol w="1587525">
                  <a:extLst>
                    <a:ext uri="{9D8B030D-6E8A-4147-A177-3AD203B41FA5}">
                      <a16:colId xmlns:a16="http://schemas.microsoft.com/office/drawing/2014/main" val="1902400289"/>
                    </a:ext>
                  </a:extLst>
                </a:gridCol>
              </a:tblGrid>
              <a:tr h="501996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1988999"/>
                  </a:ext>
                </a:extLst>
              </a:tr>
              <a:tr h="62749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/>
                      </a:r>
                      <a:b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/>
                      </a:r>
                      <a:b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7366"/>
                  </a:ext>
                </a:extLst>
              </a:tr>
              <a:tr h="999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Положение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для стрельбы стоя из-за укрытия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Положение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для стрельбы с колена из-за укрытия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37594"/>
                  </a:ext>
                </a:extLst>
              </a:tr>
            </a:tbl>
          </a:graphicData>
        </a:graphic>
      </p:graphicFrame>
      <p:pic>
        <p:nvPicPr>
          <p:cNvPr id="3073" name="Picture 1" descr="0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98" y="1338901"/>
            <a:ext cx="5380092" cy="45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57432" y="2818470"/>
            <a:ext cx="11310698" cy="221151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№2. Ручные осколочные гранаты. Назначение, боевые свойства и устройства гранат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1886" y="1762743"/>
            <a:ext cx="11294788" cy="453355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Граната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это боеприпас, предназначенный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поражения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живой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силы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военной техники противника на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ближних дистанциях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5628" y="1358271"/>
            <a:ext cx="11620743" cy="117415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Граната состоит из корпуса, заряда ВВ и взрывателя (запала)</a:t>
            </a: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1" y="2609637"/>
            <a:ext cx="11620743" cy="418174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способу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гранаты ручные и выстреливаемые из гранатометов; по назначению — противотанковые (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фугасные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противопехотные (осколочные,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осколочно-фугасные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зажигательные и гранаты специального назначения (дымовые, осветительные, сигнальные и др.). Гранаты могут быть снабжены взрывателями ударного (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взрываются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встрече с преградой) или дистанционного (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срабатывают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определенной точке траектории) действия. Для обучения войск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применяются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673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8594" y="1340224"/>
            <a:ext cx="11554812" cy="539165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дальности разлета осколков гранаты делятся на наступательные разлет осколков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 25м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оборонительные, дают разлет осколков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(до 300)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радиусе 5-200 м, имеют массу 0,3- 0,7 кг.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Натренированный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солдат бросает осколочную гранату на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40-50 м.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вооружении в ВСРФ состоят:</a:t>
            </a:r>
          </a:p>
          <a:p>
            <a:pPr algn="ctr">
              <a:spcAft>
                <a:spcPts val="0"/>
              </a:spcAft>
            </a:pP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algn="ctr">
              <a:spcAft>
                <a:spcPts val="0"/>
              </a:spcAft>
            </a:pP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вид осколочных ручных гранат:</a:t>
            </a:r>
          </a:p>
          <a:p>
            <a:pPr algn="ctr"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— наступательная РГД-5,  б — оборонительная Ф-1,</a:t>
            </a:r>
          </a:p>
          <a:p>
            <a:pPr algn="ctr"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в — наступательная РГН,    г — оборонительная РГО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418" y="3650154"/>
            <a:ext cx="4228571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4594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52" y="696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7908" y="1223213"/>
            <a:ext cx="11615497" cy="554997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22844"/>
              </p:ext>
            </p:extLst>
          </p:nvPr>
        </p:nvGraphicFramePr>
        <p:xfrm>
          <a:off x="838198" y="1588342"/>
          <a:ext cx="10639098" cy="4891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8458">
                  <a:extLst>
                    <a:ext uri="{9D8B030D-6E8A-4147-A177-3AD203B41FA5}">
                      <a16:colId xmlns:a16="http://schemas.microsoft.com/office/drawing/2014/main" val="769585089"/>
                    </a:ext>
                  </a:extLst>
                </a:gridCol>
                <a:gridCol w="1375160">
                  <a:extLst>
                    <a:ext uri="{9D8B030D-6E8A-4147-A177-3AD203B41FA5}">
                      <a16:colId xmlns:a16="http://schemas.microsoft.com/office/drawing/2014/main" val="1933957693"/>
                    </a:ext>
                  </a:extLst>
                </a:gridCol>
                <a:gridCol w="1375160">
                  <a:extLst>
                    <a:ext uri="{9D8B030D-6E8A-4147-A177-3AD203B41FA5}">
                      <a16:colId xmlns:a16="http://schemas.microsoft.com/office/drawing/2014/main" val="1205676198"/>
                    </a:ext>
                  </a:extLst>
                </a:gridCol>
                <a:gridCol w="1375160">
                  <a:extLst>
                    <a:ext uri="{9D8B030D-6E8A-4147-A177-3AD203B41FA5}">
                      <a16:colId xmlns:a16="http://schemas.microsoft.com/office/drawing/2014/main" val="2938805960"/>
                    </a:ext>
                  </a:extLst>
                </a:gridCol>
                <a:gridCol w="1375160">
                  <a:extLst>
                    <a:ext uri="{9D8B030D-6E8A-4147-A177-3AD203B41FA5}">
                      <a16:colId xmlns:a16="http://schemas.microsoft.com/office/drawing/2014/main" val="87119643"/>
                    </a:ext>
                  </a:extLst>
                </a:gridCol>
              </a:tblGrid>
              <a:tr h="44191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Характеристики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Гранаты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920"/>
                  </a:ext>
                </a:extLst>
              </a:tr>
              <a:tr h="883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РГД-5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Ф-1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РГН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РГО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38383"/>
                  </a:ext>
                </a:extLst>
              </a:tr>
              <a:tr h="4419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Масса снаряженной гранаты, г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600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530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706"/>
                  </a:ext>
                </a:extLst>
              </a:tr>
              <a:tr h="883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Радиус разлета убойных осколков, м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200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до 25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10 и более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75961"/>
                  </a:ext>
                </a:extLst>
              </a:tr>
              <a:tr h="883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Средняя дальность броска гранаты, м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25-45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35-40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40-50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20-40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8572"/>
                  </a:ext>
                </a:extLst>
              </a:tr>
              <a:tr h="4721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Запал гранаты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УДЗ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УЗРГМ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УЗРГМ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УДЗ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02903"/>
                  </a:ext>
                </a:extLst>
              </a:tr>
              <a:tr h="883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Время горения замедлителя запала, с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3,3-4,3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3,2-4,2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3,2-4,2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3,3-1,3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7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Тема № 1: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Материальная часть стрелкового оружия и ручных осколочных гранат</a:t>
            </a:r>
          </a:p>
          <a:p>
            <a:pPr marL="0" indent="0" algn="ctr">
              <a:buNone/>
            </a:pPr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2: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пистолета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Макарова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Ручные осколочные гранаты.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191668"/>
            <a:ext cx="12192000" cy="3132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" y="-67745"/>
            <a:ext cx="1525950" cy="1224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8856" y="1340223"/>
            <a:ext cx="11724550" cy="54329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Ручная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осколочная граната РГД-5 </a:t>
            </a: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Ручная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осколочная граната РГД-5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предназначается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применения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основном  в наступательном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бою.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4" y="1435495"/>
            <a:ext cx="2966913" cy="49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8594" y="1425388"/>
            <a:ext cx="11554812" cy="531838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Запал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  УЗРГМ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(унифицированный запал ручной                  </a:t>
            </a: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гранаты модернизированный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предназначен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взрыва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разрывного заряда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6373"/>
            <a:ext cx="3288323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8594" y="1493131"/>
            <a:ext cx="11554812" cy="521536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Ручная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осколочная граната  Ф-1.</a:t>
            </a:r>
          </a:p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Предназначена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 уничтожения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живой силы противника, </a:t>
            </a:r>
          </a:p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преимущественно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оборонительном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бою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34" y="1690688"/>
            <a:ext cx="282606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8594" y="1960605"/>
            <a:ext cx="11554812" cy="382534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обучения огневой подготовке у личного состава должны формироваться: любовь к оружию и ненависть к противнику,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выносливость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морально-психологическая устойчивость в ходе боя, уверенность в своем оружии</a:t>
            </a:r>
          </a:p>
          <a:p>
            <a:pPr indent="457200" algn="just"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048095"/>
            <a:ext cx="11686674" cy="263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устройство, боевые характеристики, порядок работы частей и механизмов пистолета Макарова.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Приемы стрельбы из пистолета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4811788"/>
            <a:ext cx="11686674" cy="1771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Ручные осколочные гранаты. Назначение, боевые свойства и устройства гранат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502835"/>
            <a:ext cx="11686674" cy="315089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Огневая подготовка -  Москва: Воениздат, 64 стр.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С.3…76.</a:t>
            </a:r>
          </a:p>
          <a:p>
            <a:pPr algn="just"/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17131" y="1507054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284953"/>
            <a:ext cx="12192000" cy="5528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77917" y="1757955"/>
            <a:ext cx="11195489" cy="4884123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Контрольные  вопросы по Теме  №1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Основной задачей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огневой подготовки курсантов является подготовка будущего офицера, твердо знающего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оружие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своего подразделения, основы и правила стрельбы из оружия, умеющего поражать цели с первого выстрела (очереди), управлять огнем 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67304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Основной задачей огневой подготовки курсантов является подготовка будущего офицера, твердо знающего вооружение своего подразделения, основы и правила стрельбы из оружия, умеющего поражать цели с первого выстрела (очереди), управлять огнем 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79149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Основной задачей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огневой подготовки курсантов является подготовка будущего офицера, твердо знающего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оружие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своего подразделения, основы и правила стрельбы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из своего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оружия, умеющего поражать цели с первого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выстрела,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управлять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корректировать огонь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</p:spTree>
    <p:extLst>
      <p:ext uri="{BB962C8B-B14F-4D97-AF65-F5344CB8AC3E}">
        <p14:creationId xmlns:p14="http://schemas.microsoft.com/office/powerpoint/2010/main" val="34844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Внешняя баллистика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Выстрел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Прямой выстрел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Боевая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скорострельность АК 74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 стрельбе очередями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Боевая скорострельность АК 74: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стрельбе одиночными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выстрелами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Дальность прямого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выстрела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грудной фигуре</a:t>
            </a:r>
          </a:p>
        </p:txBody>
      </p:sp>
    </p:spTree>
    <p:extLst>
      <p:ext uri="{BB962C8B-B14F-4D97-AF65-F5344CB8AC3E}">
        <p14:creationId xmlns:p14="http://schemas.microsoft.com/office/powerpoint/2010/main" val="2421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1506</Words>
  <Application>Microsoft Office PowerPoint</Application>
  <PresentationFormat>Широкоэкранный</PresentationFormat>
  <Paragraphs>272</Paragraphs>
  <Slides>34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Segoe UI Symbol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ОГНЕВАЯ ПОДГОТОВКА  </vt:lpstr>
      <vt:lpstr>ОГНЕВАЯ ПОДГОТОВКА  </vt:lpstr>
      <vt:lpstr>Презентация PowerPoint</vt:lpstr>
      <vt:lpstr>Презентация PowerPoint</vt:lpstr>
      <vt:lpstr>Презентация PowerPoint</vt:lpstr>
      <vt:lpstr>ОГНЕВАЯ ПОДГОТОВКА</vt:lpstr>
      <vt:lpstr>ОГНЕВАЯ ПОДГОТОВКА  </vt:lpstr>
      <vt:lpstr>ОГНЕВАЯ ПОДГОТОВКА</vt:lpstr>
      <vt:lpstr>ОГНЕВАЯ ПОДГОТОВКА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</cp:lastModifiedBy>
  <cp:revision>206</cp:revision>
  <dcterms:created xsi:type="dcterms:W3CDTF">2019-10-22T09:04:40Z</dcterms:created>
  <dcterms:modified xsi:type="dcterms:W3CDTF">2021-01-29T05:17:59Z</dcterms:modified>
</cp:coreProperties>
</file>