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379" r:id="rId7"/>
    <p:sldId id="380" r:id="rId8"/>
    <p:sldId id="381" r:id="rId9"/>
    <p:sldId id="382" r:id="rId10"/>
    <p:sldId id="264" r:id="rId11"/>
    <p:sldId id="347" r:id="rId12"/>
    <p:sldId id="348" r:id="rId13"/>
    <p:sldId id="265" r:id="rId14"/>
    <p:sldId id="263" r:id="rId15"/>
    <p:sldId id="267" r:id="rId16"/>
    <p:sldId id="349" r:id="rId17"/>
    <p:sldId id="350" r:id="rId18"/>
    <p:sldId id="270" r:id="rId19"/>
    <p:sldId id="268" r:id="rId20"/>
    <p:sldId id="271" r:id="rId21"/>
    <p:sldId id="266" r:id="rId22"/>
    <p:sldId id="269" r:id="rId23"/>
    <p:sldId id="274" r:id="rId24"/>
    <p:sldId id="275" r:id="rId25"/>
    <p:sldId id="273" r:id="rId26"/>
    <p:sldId id="276" r:id="rId27"/>
    <p:sldId id="364" r:id="rId28"/>
    <p:sldId id="351" r:id="rId29"/>
    <p:sldId id="277" r:id="rId30"/>
    <p:sldId id="278" r:id="rId31"/>
    <p:sldId id="279" r:id="rId32"/>
    <p:sldId id="281" r:id="rId33"/>
    <p:sldId id="282" r:id="rId34"/>
    <p:sldId id="280" r:id="rId35"/>
    <p:sldId id="352" r:id="rId36"/>
    <p:sldId id="377" r:id="rId37"/>
    <p:sldId id="365" r:id="rId38"/>
    <p:sldId id="372" r:id="rId39"/>
    <p:sldId id="373" r:id="rId40"/>
    <p:sldId id="374" r:id="rId41"/>
    <p:sldId id="375" r:id="rId42"/>
    <p:sldId id="376" r:id="rId43"/>
    <p:sldId id="378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5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75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34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3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0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13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7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82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42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71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71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CD455-5F76-4462-B11C-C1EE55961F90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50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3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3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3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447" y="191161"/>
            <a:ext cx="11605845" cy="165576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ДОНСКОЙ ГОСУДАРСТВЕННЫЙ ТЕХНИЧЕСКИЙ УНИВЕРСИТЕТ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86155" y="1668780"/>
            <a:ext cx="11605845" cy="3190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 smtClean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ВОЕННЫЙ УЧЕБНЫЙ ЦЕНТР</a:t>
            </a:r>
          </a:p>
          <a:p>
            <a:endParaRPr lang="ru-RU" sz="5400" b="1" dirty="0" smtClean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5400" b="1" dirty="0" smtClean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ОБЩЕВОЕННОЙ ПОДГОТОВКИ</a:t>
            </a:r>
            <a:endParaRPr lang="ru-RU" sz="5400" b="1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343401" y="5703032"/>
            <a:ext cx="3727938" cy="115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Ростов-на-Дону 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 г.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8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8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dirty="0" smtClean="0">
                <a:solidFill>
                  <a:prstClr val="black"/>
                </a:solidFill>
                <a:latin typeface="Calibri" panose="020F0502020204030204"/>
              </a:rPr>
              <a:t>6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2663" y="1347782"/>
            <a:ext cx="11686674" cy="275529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</a:t>
            </a:r>
            <a:r>
              <a:rPr lang="ru-RU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</a:t>
            </a:r>
            <a:r>
              <a:rPr lang="ru-RU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основных предметов боевой подготовки</a:t>
            </a:r>
            <a:r>
              <a:rPr lang="ru-RU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целью которого является обучение личного состава поддержанию вооружения подразделения в постоянной готовности к применению и ведению эффективного огня в условиях современного </a:t>
            </a:r>
            <a:r>
              <a:rPr lang="ru-RU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боя</a:t>
            </a:r>
            <a:endParaRPr lang="ru-RU" sz="3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2663" y="4243755"/>
            <a:ext cx="11686674" cy="2579076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огневая выучка и культура курсанта, а в последующем  офицера, основывается на знании и глубоком понимании объективных процессов, закономерностей, явлений, возникающих при стрельбе и составляющих ее </a:t>
            </a:r>
            <a:r>
              <a:rPr lang="ru-RU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основы</a:t>
            </a:r>
            <a:endParaRPr lang="ru-RU" sz="3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7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7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вопрос №1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6732" y="2818470"/>
            <a:ext cx="11686674" cy="258991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Выстрел </a:t>
            </a:r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его периоды. Начальная скорость пули и её практическое значение. Траектория полёта пули. Внутренняя и внешняя </a:t>
            </a:r>
            <a:r>
              <a:rPr lang="ru-RU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баллистика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8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0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151" y="2039680"/>
            <a:ext cx="6545317" cy="481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Скругленный прямоугольник 9"/>
          <p:cNvSpPr/>
          <p:nvPr/>
        </p:nvSpPr>
        <p:spPr>
          <a:xfrm>
            <a:off x="138605" y="1292851"/>
            <a:ext cx="11922016" cy="649944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b="1" dirty="0" smtClean="0">
                <a:solidFill>
                  <a:srgbClr val="FF0000"/>
                </a:solidFill>
              </a:rPr>
              <a:t>Выстрелом</a:t>
            </a:r>
            <a:r>
              <a:rPr lang="ru-RU" b="1" dirty="0" smtClean="0">
                <a:solidFill>
                  <a:prstClr val="black"/>
                </a:solidFill>
              </a:rPr>
              <a:t> </a:t>
            </a:r>
            <a:r>
              <a:rPr lang="ru-RU" b="1" dirty="0">
                <a:solidFill>
                  <a:prstClr val="black"/>
                </a:solidFill>
              </a:rPr>
              <a:t>называется выбрасывание пули из канала ствола оружия энергией газов, образующихся при сгорании порохового </a:t>
            </a:r>
            <a:r>
              <a:rPr lang="ru-RU" b="1" dirty="0" smtClean="0">
                <a:solidFill>
                  <a:prstClr val="black"/>
                </a:solidFill>
              </a:rPr>
              <a:t>заряда</a:t>
            </a:r>
            <a:endParaRPr lang="ru-RU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2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-4281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96260" y="1840736"/>
            <a:ext cx="11799479" cy="396097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spcAft>
                <a:spcPts val="0"/>
              </a:spcAft>
            </a:pPr>
            <a:r>
              <a:rPr lang="ru-RU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Предварительный период</a:t>
            </a:r>
            <a:r>
              <a:rPr lang="ru-RU" sz="3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длится от начала горения порохового заряда до полного врезания оболочки пули в нарезы ствола. В течение этого периода в канале ствола создается давление газов, необходимое для того, чтобы сдвинуть пулю с места и преодолеть сопротивление ее оболочки врезанию в нарезы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ствола</a:t>
            </a:r>
            <a:endParaRPr lang="ru-RU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7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17966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182880"/>
            <a:ext cx="831627" cy="588657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 smtClean="0">
                <a:solidFill>
                  <a:prstClr val="black"/>
                </a:solidFill>
                <a:latin typeface="Calibri" panose="020F0502020204030204"/>
              </a:rPr>
              <a:t>10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87569" y="1930842"/>
            <a:ext cx="11791071" cy="3098357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Первый </a:t>
            </a:r>
            <a:r>
              <a:rPr lang="ru-RU" sz="4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или основной </a:t>
            </a:r>
            <a:r>
              <a:rPr lang="ru-RU" sz="4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период</a:t>
            </a:r>
            <a:r>
              <a:rPr lang="ru-RU" sz="4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длится от начала движения пули до момента полного сгорания порохового </a:t>
            </a:r>
            <a:r>
              <a:rPr lang="ru-RU" sz="4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заряда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38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29307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1"/>
            <a:ext cx="726393" cy="617676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11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22031" y="1885158"/>
            <a:ext cx="11451375" cy="297062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период </a:t>
            </a:r>
            <a:r>
              <a:rPr lang="ru-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длится от момента полного сгорания порохового заряда до момента вылета пули из канала </a:t>
            </a:r>
            <a:r>
              <a:rPr lang="ru-R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ствола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29307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400" noProof="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22031" y="1979447"/>
            <a:ext cx="11451375" cy="304840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Третий </a:t>
            </a:r>
            <a:r>
              <a:rPr lang="ru-RU" sz="4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период</a:t>
            </a:r>
            <a:r>
              <a:rPr lang="ru-RU" sz="4400" b="1" cap="all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или </a:t>
            </a: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период последействия газов, длится от момента вылета пули из канала ствола до момента прекращения действия пороховых газов на </a:t>
            </a:r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пулю 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7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29307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13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01314" y="1425387"/>
            <a:ext cx="11451375" cy="472316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spcAft>
                <a:spcPts val="0"/>
              </a:spcAft>
            </a:pPr>
            <a:r>
              <a:rPr lang="ru-RU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Начальной скоростью</a:t>
            </a:r>
            <a:r>
              <a:rPr lang="ru-RU" sz="3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называется скорость движения пули у дульного среза ствола. За начальную скорость принимается условная скорость, которая несколько больше дульной и меньше максимальной. Она определяется опытным путем с последующими расчетами. Величина начальной скорости пули указывается в таблицах стрельбы и в боевых характеристиках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оружия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4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22031" y="1370488"/>
            <a:ext cx="11451375" cy="1115446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Баллистика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это наука о движении пули (снаряда) при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стрельбе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031" y="2640218"/>
            <a:ext cx="5644054" cy="4217782"/>
          </a:xfrm>
          <a:prstGeom prst="rect">
            <a:avLst/>
          </a:prstGeom>
          <a:ln w="41275" cmpd="sng">
            <a:solidFill>
              <a:schemeClr val="tx1"/>
            </a:solidFill>
          </a:ln>
          <a:effectLst>
            <a:softEdge rad="31750"/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718" y="3236170"/>
            <a:ext cx="5854414" cy="3025877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35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15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70312" y="1387390"/>
            <a:ext cx="11451375" cy="2161954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Внутренняя баллистика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занимается изучением процессов, которые происходят при выстреле, особенно при движении пули (снаряда, грана-ты) из канала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ствола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031" y="3651781"/>
            <a:ext cx="11399656" cy="3136300"/>
          </a:xfrm>
          <a:prstGeom prst="rect">
            <a:avLst/>
          </a:prstGeom>
          <a:ln w="38100" cmpd="sng">
            <a:solidFill>
              <a:schemeClr val="tx1"/>
            </a:solidFill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946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colorTemperature colorTemp="4692"/>
                    </a14:imgEffect>
                    <a14:imgEffect>
                      <a14:brightnessContrast bright="9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800100" y="907355"/>
            <a:ext cx="9867900" cy="1655762"/>
          </a:xfrm>
        </p:spPr>
        <p:txBody>
          <a:bodyPr>
            <a:noAutofit/>
          </a:bodyPr>
          <a:lstStyle/>
          <a:p>
            <a: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 </a:t>
            </a:r>
            <a:b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«Общевоенная подготовка»</a:t>
            </a:r>
            <a:endParaRPr lang="ru-RU" sz="6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223214"/>
          </a:xfrm>
          <a:prstGeom prst="rect">
            <a:avLst/>
          </a:prstGeom>
        </p:spPr>
      </p:pic>
      <p:sp>
        <p:nvSpPr>
          <p:cNvPr id="14" name="Подзаголовок 5"/>
          <p:cNvSpPr txBox="1">
            <a:spLocks/>
          </p:cNvSpPr>
          <p:nvPr/>
        </p:nvSpPr>
        <p:spPr>
          <a:xfrm>
            <a:off x="1684421" y="34704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3:</a:t>
            </a:r>
          </a:p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7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62708" y="1538357"/>
            <a:ext cx="11043138" cy="148978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5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Внешняя баллистика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наука , изучающая движение пули после прекращения действия на нее пороховых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газов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08" y="3281550"/>
            <a:ext cx="11043137" cy="32062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960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86732" y="1347648"/>
            <a:ext cx="11686674" cy="132533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Траектория</a:t>
            </a:r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кривая линия, описываемая </a:t>
            </a:r>
            <a:r>
              <a:rPr lang="ru-RU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центром           </a:t>
            </a:r>
          </a:p>
          <a:p>
            <a:pPr algn="ctr">
              <a:spcAft>
                <a:spcPts val="0"/>
              </a:spcAft>
            </a:pPr>
            <a:r>
              <a:rPr lang="ru-RU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тяжести пули (гранаты) в полете</a:t>
            </a:r>
            <a:endParaRPr lang="ru-RU" sz="11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732" y="2818470"/>
            <a:ext cx="11686674" cy="3840237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52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77710"/>
            <a:ext cx="1363579" cy="1173724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252662" y="1328682"/>
            <a:ext cx="11620743" cy="188344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Прямой </a:t>
            </a: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выстрел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выстрел, при котором траектория не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поднимается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 линией прицеливания выше цели на всем своем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протяжении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773" y="3493264"/>
            <a:ext cx="7590072" cy="9503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4774" y="4409936"/>
            <a:ext cx="7590072" cy="37770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4773" y="4764196"/>
            <a:ext cx="7590072" cy="144229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4773" y="6159598"/>
            <a:ext cx="7590072" cy="651510"/>
          </a:xfrm>
          <a:prstGeom prst="rect">
            <a:avLst/>
          </a:prstGeom>
        </p:spPr>
      </p:pic>
      <p:sp>
        <p:nvSpPr>
          <p:cNvPr id="13" name="Овал 12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6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6734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19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18594" y="1340224"/>
            <a:ext cx="11554812" cy="185757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Прикрытое пространство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пространство за укрытием, не 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пробиваемым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пулей, от его гребня до точки встречи.</a:t>
            </a:r>
          </a:p>
          <a:p>
            <a:pPr algn="ctr">
              <a:spcAft>
                <a:spcPts val="0"/>
              </a:spcAft>
            </a:pP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Мертвое пространство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часть прикрытого пространства, на кото-ром цель не может быть поражена при данной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траектории</a:t>
            </a:r>
          </a:p>
          <a:p>
            <a:pPr algn="ctr">
              <a:spcAft>
                <a:spcPts val="0"/>
              </a:spcAft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594" y="3296596"/>
            <a:ext cx="11554812" cy="346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45942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952" y="696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57908" y="1223213"/>
            <a:ext cx="11615497" cy="5549971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ru-RU" sz="2800" dirty="0" smtClean="0">
              <a:solidFill>
                <a:schemeClr val="tx1"/>
              </a:solidFill>
            </a:endParaRPr>
          </a:p>
          <a:p>
            <a:pPr algn="just"/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Нормальные условия стрельбы:</a:t>
            </a:r>
          </a:p>
          <a:p>
            <a:pPr algn="just"/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Метеорологические условия</a:t>
            </a:r>
          </a:p>
          <a:p>
            <a:pPr marL="457200" indent="-457200" algn="just">
              <a:buFontTx/>
              <a:buChar char="-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атмосферное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(барометрическое) давление на горизонте оружия 750 мм ртутного столба ( при повышении местности на каждые 100м 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атмосферное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понижается в среднем на 9 мм);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температура воздуха на горизонте оружия +15С;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относительная влажность воздуха 50% (относительной влажностью называется отношение количества водяных паров содержащихся в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воздухе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 наибольшему количеству водяных паров которое может содержаться в воздухе при данной температуре);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ветер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отсутствует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4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0" y="1191668"/>
            <a:ext cx="12192000" cy="31322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0" y="-67745"/>
            <a:ext cx="1525950" cy="12247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48856" y="1340223"/>
            <a:ext cx="11724550" cy="5432961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Баллистические условия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вес пули, начальная скорость и угол вылета равны оптимальным значениям, указанным в таблицах стрельбы;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температура заряда +15С;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форма пули соответствует установленному чертежу;</a:t>
            </a:r>
          </a:p>
          <a:p>
            <a:pPr marL="457200" indent="-457200" algn="just">
              <a:buFontTx/>
              <a:buChar char="-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высота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мушки установлена по данным приведения оружия к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нормальному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бою; высота прицела соответствует табличным углам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прицеливания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8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22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18594" y="2123557"/>
            <a:ext cx="11554812" cy="397244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В) Топографические условия</a:t>
            </a:r>
          </a:p>
          <a:p>
            <a:pPr algn="ctr">
              <a:spcAft>
                <a:spcPts val="0"/>
              </a:spcAft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находится на горизонте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оружия;</a:t>
            </a:r>
          </a:p>
          <a:p>
            <a:pPr algn="ctr">
              <a:spcAft>
                <a:spcPts val="0"/>
              </a:spcAft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боковой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наклон оружия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отсутствует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51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23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18594" y="1932480"/>
            <a:ext cx="11554812" cy="438107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К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стрелковому оружию относится ствольное оружие, предназначенное для стрельбы пулями или другими поражающими элементами. Классификация стрелкового оружия производится по основным отличительным признакам, позволяющим сформировать его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облик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0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24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81354" y="2123556"/>
            <a:ext cx="11592052" cy="2917367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калибру:</a:t>
            </a:r>
          </a:p>
          <a:p>
            <a:pPr algn="just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стрелковое оружие малого калибра (до 6,5 мм);</a:t>
            </a:r>
          </a:p>
          <a:p>
            <a:pPr algn="just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стрелковое оружие нормального калибра (от 6,5 до 9 мм);</a:t>
            </a:r>
          </a:p>
          <a:p>
            <a:pPr algn="just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стрелковое оружие крупного калибра (от 9 до 20 мм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74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81354" y="2123556"/>
            <a:ext cx="11592052" cy="2917367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назначению стрелковое оружие подразделяется на </a:t>
            </a:r>
            <a:r>
              <a:rPr lang="ru-RU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боевое, </a:t>
            </a:r>
            <a:r>
              <a:rPr lang="ru-RU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пристрелочное</a:t>
            </a:r>
            <a:r>
              <a:rPr lang="ru-RU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учебное, спортивное, </a:t>
            </a:r>
            <a:r>
              <a:rPr lang="ru-RU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охотничье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3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1970088" indent="0" algn="ctr">
              <a:lnSpc>
                <a:spcPct val="100000"/>
              </a:lnSpc>
              <a:buNone/>
            </a:pPr>
            <a:endParaRPr lang="ru-RU" sz="3600" b="1" dirty="0" smtClean="0"/>
          </a:p>
          <a:p>
            <a:pPr marL="0" indent="0" algn="ctr">
              <a:buNone/>
            </a:pPr>
            <a:endParaRPr lang="ru-RU" sz="4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</a:p>
          <a:p>
            <a:pPr marL="0" indent="0" algn="ctr">
              <a:buNone/>
            </a:pPr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2: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Приемы и правила стрельбы из стрелкового оружия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Занятие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Приемы и правила стрельбы из </a:t>
            </a:r>
            <a:r>
              <a:rPr lang="ru-RU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стрелкового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оружия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21" name="Овал 2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2232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86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56492" y="1554870"/>
            <a:ext cx="11216913" cy="444734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По </a:t>
            </a:r>
            <a:r>
              <a:rPr lang="ru-RU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способу управления и удержания патрона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оно подразделяется на револьверы, пистолеты, пистолеты-пулемёты, автоматы, винтовки, 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снайперские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винтовки, карабины, пулемёты, ручные пулемёты, станковые 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пулемёты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единые 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пулемёты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06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18594" y="1690689"/>
            <a:ext cx="11554812" cy="3514358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По </a:t>
            </a:r>
            <a:r>
              <a:rPr lang="ru-RU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степени автоматизации 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неавтоматическое 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стрелковое оружие; последнее (автоматическое) в свою очередь 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подразделяется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оружие </a:t>
            </a:r>
            <a:r>
              <a:rPr lang="ru-RU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самозарядное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самострельное</a:t>
            </a:r>
            <a:endParaRPr lang="ru-RU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28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28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52663" y="2025091"/>
            <a:ext cx="11686674" cy="3027024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Неавтоматическое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стрелковое оружие - это такое стрелковое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оружие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все операции по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перезаряжанию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производству выстрела производятся стрелком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вручную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6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29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9805" y="1451042"/>
            <a:ext cx="11613601" cy="5132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В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автоматическом стрелковом оружии процесс </a:t>
            </a: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перезаряжания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происходит автоматически за счёт использования какого-либо вида энергии. Причём, если стрельба может вестись только одиночными выстрелами, то такое оружие будет называться</a:t>
            </a:r>
            <a:r>
              <a:rPr lang="ru-RU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самозарядным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если же стрельба из оружия может вестись как одиночными выстрелами, так и очередями, а также непрерывно, то такое оружие относится к </a:t>
            </a:r>
            <a:r>
              <a:rPr lang="ru-RU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самострельному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стрелковому оружию.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968102" y="2132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902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917" y="263411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30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09607" y="2017760"/>
            <a:ext cx="11372785" cy="3661871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Индивидуальное стрелковое оружие - </a:t>
            </a: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пистолеты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подразделяются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по назначению на </a:t>
            </a:r>
            <a:r>
              <a:rPr lang="ru-RU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боевые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спортивные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сигнальные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по конструкции - </a:t>
            </a:r>
            <a:r>
              <a:rPr lang="ru-RU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неавтоматические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автоматические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(одиночного и непрерывного огня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5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31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968102" y="2132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09607" y="1842527"/>
            <a:ext cx="11372785" cy="4124761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Боевые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пистолеты являются личным оружием и предназначаются для поражения живой силы противника на коротких расстояниях (</a:t>
            </a:r>
            <a:r>
              <a:rPr lang="ru-RU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50 -70 м);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отдельных образцов, снабжаемых при стрельбе прикладом, прицельная дальность огня достигает </a:t>
            </a:r>
            <a:r>
              <a:rPr lang="ru-RU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 </a:t>
            </a:r>
            <a:r>
              <a:rPr lang="ru-RU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endParaRPr lang="ru-RU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32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968102" y="2132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09607" y="1842527"/>
            <a:ext cx="11372785" cy="4124761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1946</a:t>
            </a: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году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впервые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мировой практике была создана целая серия унифицированных образцов стрелкового вооружения, идентичных по принципу работы и единой схеме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автоматики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97094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33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22385" y="2855526"/>
            <a:ext cx="11551021" cy="256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Правила стрельбы из стрелкового оружия. Исходные установки для стрельбы и правила их значения. Заряжание и </a:t>
            </a:r>
            <a:r>
              <a:rPr lang="ru-RU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разряжание</a:t>
            </a:r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</a:t>
            </a:r>
            <a:r>
              <a:rPr lang="ru-RU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№3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68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97094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34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34817" y="1412952"/>
            <a:ext cx="11869615" cy="593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Приемы 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стрельбы из автомата </a:t>
            </a: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АК74 </a:t>
            </a:r>
            <a:endParaRPr lang="ru-R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525" y="2081338"/>
            <a:ext cx="12889596" cy="47344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50" y="2081338"/>
            <a:ext cx="14156566" cy="470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97094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35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34817" y="1412952"/>
            <a:ext cx="11869615" cy="593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Приемы 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стрельбы из автомата </a:t>
            </a: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АК74 </a:t>
            </a:r>
            <a:endParaRPr lang="ru-R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041_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6" y="2103015"/>
            <a:ext cx="2981324" cy="417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6360660" y="6323913"/>
            <a:ext cx="58313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Положение для стрельбы со сложенным прикладом</a:t>
            </a:r>
            <a:endParaRPr lang="ru-RU" sz="2000" dirty="0"/>
          </a:p>
        </p:txBody>
      </p:sp>
      <p:pic>
        <p:nvPicPr>
          <p:cNvPr id="4101" name="Picture 5" descr="039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027" y="2105292"/>
            <a:ext cx="4310062" cy="376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838200" y="601613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Положение для стрельбы из автомата с использованием ремня: а - с колена; б - стоя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729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Учебные вопросы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86732" y="2048095"/>
            <a:ext cx="11686674" cy="1992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Выстрел и его периоды. Начальная скорость пули и её практическое значение. Траектория полёта пули. Внутренняя и внешняя баллистика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69444" y="4169907"/>
            <a:ext cx="11686674" cy="2483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Правила стрельбы из стрелкового оружия. Исходные установки для стрельбы и правила их значения. Заряжание и </a:t>
            </a:r>
            <a:r>
              <a:rPr lang="ru-RU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раряжание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882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97094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36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34817" y="1412952"/>
            <a:ext cx="11869615" cy="593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Приемы 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стрельбы из автомата </a:t>
            </a: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АК74 </a:t>
            </a:r>
            <a:endParaRPr lang="ru-R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04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18" y="2196061"/>
            <a:ext cx="5649682" cy="328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45915" y="5534561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ctr"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Положение при стрельбе с упора: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 - удержание автомата за магазин; б - удержание автомата за цевье; в - из пулемета без использования сошки; </a:t>
            </a:r>
            <a:endParaRPr lang="ru-RU" sz="2000" dirty="0"/>
          </a:p>
        </p:txBody>
      </p:sp>
      <p:pic>
        <p:nvPicPr>
          <p:cNvPr id="5125" name="Picture 5" descr="05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446" y="2162228"/>
            <a:ext cx="4195354" cy="332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6208123" y="558331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ctr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Положение при стрельбе из-за укрытия: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а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из положения стоя из автомата; б - из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</a:t>
            </a:r>
          </a:p>
          <a:p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положения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лежа из автомата</a:t>
            </a:r>
            <a:b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222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97094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37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34817" y="1412952"/>
            <a:ext cx="11869615" cy="593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Приемы 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стрельбы из автомата </a:t>
            </a: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АК74 </a:t>
            </a:r>
            <a:endParaRPr lang="ru-R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043_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79" y="2163483"/>
            <a:ext cx="5918298" cy="359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60879" y="5912566"/>
            <a:ext cx="67230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Удержание автомата при стрельбе лежа:</a:t>
            </a:r>
            <a:b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 - левой рукой за цевье; б - левой рукой за магазин</a:t>
            </a:r>
            <a:endParaRPr lang="ru-RU" sz="2200" dirty="0"/>
          </a:p>
        </p:txBody>
      </p:sp>
      <p:pic>
        <p:nvPicPr>
          <p:cNvPr id="5123" name="Picture 3" descr="044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87" y="2196061"/>
            <a:ext cx="5211746" cy="355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096000" y="575540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ctr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Удержание автомата при стрельбе из положения: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ctr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 - с колена; б – стоя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97094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38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13509" y="2040963"/>
            <a:ext cx="11559897" cy="2734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В </a:t>
            </a: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процессе обучения огневой подготовке у личного состава должны формироваться: любовь к оружию и ненависть к противнику, 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выносливость </a:t>
            </a: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морально-психологическая устойчивость в ходе боя, уверенность в своем оружии</a:t>
            </a:r>
          </a:p>
          <a:p>
            <a:pPr algn="just"/>
            <a:endParaRPr lang="ru-RU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447" y="191161"/>
            <a:ext cx="11605845" cy="165576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ДОНСКОЙ ГОСУДАРСТВЕННЫЙ ТЕХНИЧЕСКИЙ УНИВЕРСИТЕТ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86155" y="1668780"/>
            <a:ext cx="11605845" cy="3190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 smtClean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ВОЕННЫЙ УЧЕБНЫЙ ЦЕНТР</a:t>
            </a:r>
          </a:p>
          <a:p>
            <a:endParaRPr lang="ru-RU" sz="5400" b="1" dirty="0" smtClean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5400" b="1" dirty="0" smtClean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ОБЩЕВОЕННОЙ ПОДГОТОВКИ</a:t>
            </a:r>
            <a:endParaRPr lang="ru-RU" sz="5400" b="1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4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38984" y="2283251"/>
            <a:ext cx="11686674" cy="346440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	Миронченко В.Н., Огневая подготовка: Воениздат, Москва 414 с,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6-11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«Наставление по стрелковому делу».  – Москва: Воениздат, 1985 г.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184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195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с. </a:t>
            </a:r>
            <a:endParaRPr lang="ru-RU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717131" y="1507054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0" y="1284953"/>
            <a:ext cx="12192000" cy="5528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77917" y="1757955"/>
            <a:ext cx="11195489" cy="4884123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Контрольные  вопросы по Теме  №1-2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6732" y="0"/>
            <a:ext cx="11686674" cy="234906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Запал 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гранаты  УЗРГМ  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унифицированный запал ручной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гранаты модернизированный) предназначен для взрыва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разрывного заряда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86732" y="2467304"/>
            <a:ext cx="11686674" cy="223809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Запал гранаты  УЗРГМ   (унифицированный запал ручной                       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гранаты модернизированный) предназначен для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разрыва взрывного  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заряда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86732" y="4791495"/>
            <a:ext cx="11686674" cy="203436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Запал гранаты  УЗРГМ   (унифицированный запал ручной                       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гранаты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модифицированной) 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предназначен для разрыва взрывного  заряда </a:t>
            </a:r>
          </a:p>
        </p:txBody>
      </p:sp>
    </p:spTree>
    <p:extLst>
      <p:ext uri="{BB962C8B-B14F-4D97-AF65-F5344CB8AC3E}">
        <p14:creationId xmlns:p14="http://schemas.microsoft.com/office/powerpoint/2010/main" val="357741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6732" y="1"/>
            <a:ext cx="11686674" cy="234906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вариант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Вес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пули ПМ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86732" y="2400148"/>
            <a:ext cx="11686674" cy="223809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вариант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Длина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ствола ПМ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86732" y="4689325"/>
            <a:ext cx="11686674" cy="203436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вариант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Начальная скорость полета пули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ПМ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7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6732" y="1"/>
            <a:ext cx="11686674" cy="234906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вариант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Граната это ……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86732" y="2400148"/>
            <a:ext cx="11686674" cy="223809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вариант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Граната состоит из……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86732" y="4689325"/>
            <a:ext cx="11686674" cy="203436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вариант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Гранаты по назначению делятся на……..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7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3954</TotalTime>
  <Words>1348</Words>
  <Application>Microsoft Office PowerPoint</Application>
  <PresentationFormat>Широкоэкранный</PresentationFormat>
  <Paragraphs>226</Paragraphs>
  <Slides>43</Slides>
  <Notes>0</Notes>
  <HiddenSlides>10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ОГНЕВАЯ ПОДГОТОВКА  </vt:lpstr>
      <vt:lpstr>ОГНЕВАЯ ПОДГОТОВКА  </vt:lpstr>
      <vt:lpstr>Презентация PowerPoint</vt:lpstr>
      <vt:lpstr>Презентация PowerPoint</vt:lpstr>
      <vt:lpstr>Презентация PowerPoint</vt:lpstr>
      <vt:lpstr>ОГНЕВАЯ ПОДГОТОВКА</vt:lpstr>
      <vt:lpstr>ОГНЕВАЯ ПОДГОТОВКА  </vt:lpstr>
      <vt:lpstr>ОГНЕВАЯ ПОДГОТОВКА</vt:lpstr>
      <vt:lpstr>ОГНЕВАЯ ПОДГОТОВКА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 </vt:lpstr>
      <vt:lpstr>ОГНЕВАЯ ПОДГОТОВКА </vt:lpstr>
      <vt:lpstr> </vt:lpstr>
      <vt:lpstr>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Personal</dc:creator>
  <cp:lastModifiedBy>R2</cp:lastModifiedBy>
  <cp:revision>199</cp:revision>
  <dcterms:created xsi:type="dcterms:W3CDTF">2019-10-22T09:04:40Z</dcterms:created>
  <dcterms:modified xsi:type="dcterms:W3CDTF">2021-02-16T05:21:32Z</dcterms:modified>
</cp:coreProperties>
</file>