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8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3" r:id="rId9"/>
    <p:sldId id="267" r:id="rId10"/>
    <p:sldId id="270" r:id="rId11"/>
    <p:sldId id="268" r:id="rId12"/>
    <p:sldId id="271" r:id="rId13"/>
    <p:sldId id="272" r:id="rId14"/>
    <p:sldId id="266" r:id="rId15"/>
    <p:sldId id="269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3" r:id="rId27"/>
    <p:sldId id="285" r:id="rId28"/>
    <p:sldId id="286" r:id="rId29"/>
    <p:sldId id="305" r:id="rId30"/>
    <p:sldId id="287" r:id="rId31"/>
    <p:sldId id="304" r:id="rId32"/>
    <p:sldId id="334" r:id="rId33"/>
    <p:sldId id="343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82234-35E4-43AA-BD41-A8AD9283A7AE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6DE36-7E5B-4CA9-AC30-F0E4353D12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075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80E75-B3D0-4101-B0AF-AC83194F532D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D20EC-3E8D-46BA-95FD-E545E3B3E5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3461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67BB-C4E3-40FD-A900-4D4F70EC2301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75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4B27-C341-46E9-BE6A-AC055ADE050F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34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D925-3014-43FD-BBB8-1E7424215A16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3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8D2E-565E-4B91-AA9E-14245906B9B0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0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30D5-6DD9-4B44-A986-B6A5694FE9F6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13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FB38-CD4C-4E40-A504-11BF0E6F089A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7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F580-38C4-4984-8498-DD2C2572F842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15EE-4888-49B0-893A-A39F3D6D9DDB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82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C37D-E4A2-49E4-BC50-025F6D69BE1D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42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5C3C-1B66-451C-AE40-5E28FDF5290D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71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1734-E700-41A0-B6ED-0695847A3F6D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71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3D36-649A-4072-90FD-EF603546334F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50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447" y="191161"/>
            <a:ext cx="11605845" cy="165576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ДОНСКОЙ ГОСУДАРСТВЕННЫЙ ТЕХНИЧЕСКИЙ УНИВЕРСИТЕТ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86155" y="1668780"/>
            <a:ext cx="11605845" cy="3190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 smtClean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ВОЕННЫЙ УЧЕБНЫЙ ЦЕНТР</a:t>
            </a:r>
          </a:p>
          <a:p>
            <a:endParaRPr lang="ru-RU" sz="5400" b="1" dirty="0" smtClean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5400" b="1" dirty="0" smtClean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ОБЩЕВОЕННОЙ ПОДГОТОВКИ</a:t>
            </a:r>
            <a:endParaRPr lang="ru-RU" sz="5400" b="1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343401" y="5703032"/>
            <a:ext cx="3727938" cy="115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Ростов-на-Дону 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 г.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8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99146" y="1274817"/>
            <a:ext cx="1175337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381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Строевая выучка дисциплинирует военнослужащих, вырабатывает у них быстроту и четкость действий при использовании вооружения и эксплуатации боевой техники, а также способствует приобретению навыков, которые необходимы на занятиях по тактической, огневой, специальной подготовке и по другим предметам обучения.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39634" y="3064585"/>
            <a:ext cx="1136276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381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Строевая подготовка включает в себя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</a:p>
          <a:p>
            <a:pPr marL="0" marR="0" lvl="0" indent="4381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одиночное строевое обучение без оружия и с оружием; </a:t>
            </a:r>
          </a:p>
          <a:p>
            <a:pPr marL="0" marR="0" lvl="0" indent="4381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строевое </a:t>
            </a:r>
            <a:r>
              <a:rPr kumimoji="0" lang="ru-RU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слаживание</a:t>
            </a: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отделений (расчетов, экипажей), взводов, рот (батарей), батальонов (дивизионов) и полков при действиях в пешем порядке и на машинах; </a:t>
            </a:r>
          </a:p>
          <a:p>
            <a:pPr marL="0" marR="0" lvl="0" indent="4381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строевые смотры подразделений и частей. </a:t>
            </a:r>
          </a:p>
          <a:p>
            <a:pPr marL="0" marR="0" lvl="0" indent="4381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sng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Строевое обучение проводится на плановых занятиях и совершенствуется при всех построениях и передвижениях, на всех других занятиях и в повседневной жизни.</a:t>
            </a:r>
            <a:endParaRPr kumimoji="0" lang="ru-RU" sz="2400" b="1" i="0" u="sng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5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</a:t>
            </a: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11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235132" y="1322293"/>
            <a:ext cx="11795760" cy="536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Строй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 установленное Уставом размещение военнослужащих, подразделений и воинских частей для их совместных действий в пешем порядке и на машинах.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Шеренга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- строй, в котором военнослужащие размещены один возле другого на одной линии на установленных интервалах.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Линия машин - строй, в котором машины размещены одна возле другой на одной линии.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Фланг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 правая (левая) оконечность строя. При поворотах строя названия флангов не изменяются.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Фронт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 сторона строя, в которую военнослужащие обращены лицом (машины - лобовой частью).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Тыльная сторона строя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 сторона, противоположная фронту.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Интервал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- расстояние по фронту между военнослужащими (машинами), подразделениями и воинскими частями.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9818" y="1312881"/>
            <a:ext cx="117565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Дистанция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- расстояние в глубину между военнослужащими (машинами), подразделениями и воинскими частями.</a:t>
            </a:r>
          </a:p>
          <a:p>
            <a:pPr indent="457200" algn="just"/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Ширина строя</a:t>
            </a:r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 расстояние между флангами.</a:t>
            </a:r>
          </a:p>
          <a:p>
            <a:pPr indent="457200" algn="just"/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Глубина строя</a:t>
            </a:r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 расстояние от первой шеренги (впереди стоящего военнослужащего) до последней шеренги (позади стоящего военнослужащего), а при действиях на машинах - расстояние от первой линии машин (впереди стоящей машины) до последней линии машин (позади стоящей машины).</a:t>
            </a:r>
          </a:p>
          <a:p>
            <a:pPr indent="457200" algn="just"/>
            <a:r>
              <a:rPr lang="ru-RU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Двухшереножный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строй</a:t>
            </a:r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строй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в котором военнослужащие одной шеренги расположены в затылок военнослужащим другой шеренги на дистанции одного шага (вытянутой руки, наложенной ладонью на плечо впереди стоящего военнослужащего). Шеренги называются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первой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и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второй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При повороте строя названия шеренг не изменяются.</a:t>
            </a:r>
          </a:p>
        </p:txBody>
      </p:sp>
    </p:spTree>
    <p:extLst>
      <p:ext uri="{BB962C8B-B14F-4D97-AF65-F5344CB8AC3E}">
        <p14:creationId xmlns:p14="http://schemas.microsoft.com/office/powerpoint/2010/main" val="66960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3697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1271855"/>
            <a:ext cx="121920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1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Одношереножный</a:t>
            </a:r>
            <a:r>
              <a:rPr lang="ru-RU" sz="2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и </a:t>
            </a:r>
            <a:r>
              <a:rPr lang="ru-RU" sz="21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двухшереножный</a:t>
            </a:r>
            <a:r>
              <a:rPr lang="ru-RU" sz="2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строи 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могут быть </a:t>
            </a:r>
            <a:r>
              <a:rPr lang="ru-RU" sz="2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сомкнутыми или разомкнутыми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457200" algn="just"/>
            <a:r>
              <a:rPr lang="ru-RU" sz="21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ru-RU" sz="2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сомкнутом стр</a:t>
            </a:r>
            <a:r>
              <a:rPr lang="ru-RU" sz="2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ою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 военнослужащие в шеренгах расположены по фронту один от другого на интервалах, равных ширине ладони между локтями.</a:t>
            </a:r>
          </a:p>
          <a:p>
            <a:pPr indent="457200" algn="just"/>
            <a:r>
              <a:rPr lang="ru-RU" sz="21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ru-RU" sz="2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разомкнутом строю 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военнослужащие в шеренгах расположены по фронту один от другого на интервалах в один шаг или на интервалах, указанных командиром.</a:t>
            </a:r>
          </a:p>
          <a:p>
            <a:pPr indent="457200" algn="just"/>
            <a:r>
              <a:rPr lang="ru-RU" sz="2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Колонна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 - строй, в котором военнослужащие расположены в затылок друг другу, а подразделения (машины) - одно за другим на дистанциях, установленных Уставом или командиром.</a:t>
            </a:r>
          </a:p>
          <a:p>
            <a:pPr indent="457200" algn="just"/>
            <a:r>
              <a:rPr lang="ru-RU" sz="2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Колонны могут быть по одному, по два, по три, по четыре и более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457200" algn="just"/>
            <a:r>
              <a:rPr lang="ru-RU" sz="2100" dirty="0" smtClean="0">
                <a:latin typeface="Arial" pitchFamily="34" charset="0"/>
                <a:cs typeface="Arial" pitchFamily="34" charset="0"/>
              </a:rPr>
              <a:t>Колонны применяются для построения подразделений и воинских частей в развернутый или походный строй.</a:t>
            </a:r>
          </a:p>
          <a:p>
            <a:pPr indent="457200" algn="just"/>
            <a:r>
              <a:rPr lang="ru-RU" sz="2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Развернутый строй</a:t>
            </a:r>
            <a:r>
              <a:rPr lang="ru-RU" sz="2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2100" dirty="0" err="1" smtClean="0">
                <a:latin typeface="Arial" pitchFamily="34" charset="0"/>
                <a:cs typeface="Arial" pitchFamily="34" charset="0"/>
              </a:rPr>
              <a:t>строй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, в котором подразделения построены на одной линии по фронту в </a:t>
            </a:r>
            <a:r>
              <a:rPr lang="ru-RU" sz="21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одношереножном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 или </a:t>
            </a:r>
            <a:r>
              <a:rPr lang="ru-RU" sz="21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двухшереножном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 строю (в линию машин) или в линию колонн на интервалах, установленных Уставом или командиром.</a:t>
            </a:r>
          </a:p>
          <a:p>
            <a:pPr indent="457200" algn="just"/>
            <a:r>
              <a:rPr lang="ru-RU" sz="2100" dirty="0" smtClean="0">
                <a:latin typeface="Arial" pitchFamily="34" charset="0"/>
                <a:cs typeface="Arial" pitchFamily="34" charset="0"/>
              </a:rPr>
              <a:t>Развернутый строй, как правило, применяется для проведения проверок, расчетов, смотров, парадов, а также в других необходимых случаях.</a:t>
            </a:r>
            <a:endParaRPr lang="ru-RU" sz="2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31074" y="1796538"/>
            <a:ext cx="1149531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Походный строй</a:t>
            </a:r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строй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в котором подразделение построено в колонну или подразделения в колоннах построены одно за другим на дистанциях, установленных Уставом или командиром.</a:t>
            </a:r>
          </a:p>
          <a:p>
            <a:pPr indent="457200"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Походный строй применяется для передвижения подразделений при совершении марша, прохождения торжественным маршем, с песней, а также в других необходимых случаях.</a:t>
            </a:r>
          </a:p>
          <a:p>
            <a:pPr indent="457200" algn="just"/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Направляющий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 военнослужащий (подразделение, машина), движущийся головным в указанном направлении. По направляющему сообразуют свое движение остальные военнослужащие (подразделения, машины).</a:t>
            </a:r>
          </a:p>
          <a:p>
            <a:pPr indent="457200" algn="just"/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Замыкающий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 военнослужащий (подразделение, машина), движущийся последним в колонне.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44137" y="1433292"/>
            <a:ext cx="1127324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Управление строем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осуществляется командами и приказаниями, которые подаются командиром голосом, сигналами и личным примером, а также передаются с помощью технических и подвижных средств.</a:t>
            </a:r>
          </a:p>
          <a:p>
            <a:pPr indent="457200"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Команды и приказания могут передаваться по колонне через командиров подразделений (старших машин) и назначенных наблюдателей.</a:t>
            </a:r>
          </a:p>
          <a:p>
            <a:pPr indent="457200" algn="just"/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Управление в машине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осуществляется командами и приказаниями, подаваемыми голосом и с помощью средств внутренней связи.</a:t>
            </a:r>
          </a:p>
          <a:p>
            <a:pPr indent="457200" algn="just"/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В строю 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старший командир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находится там, откуда ему удобнее командовать. Остальные командиры подают команды, оставаясь на местах, установленных Уставом или старшим командиром.</a:t>
            </a:r>
          </a:p>
          <a:p>
            <a:pPr indent="457200" algn="just"/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Командирам подразделений от роты и выше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в походном строю батальона и полка разрешается выходить из строя только для подачи команд и проверки их исполнения.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6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09006" y="1255096"/>
            <a:ext cx="11772323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Команда разделяется на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предварительную и исполнительную; </a:t>
            </a: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команды могут быть и только исполнительны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е.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Предварительная команда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подается отчетливо, громко и протяжно, чтобы находящиеся в строю поняли, каких действий от них требует командир.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 всякой предварительной команде военнослужащие, находящиеся в строю, принимают строевую стойку, в движении переходят на строевой шаг, а вне строя поворачиваются в сторону начальника и принимают строевую стойку.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При выполнении приемов с оружием в предварительной команде при необходимости указывается наименование оружия.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Например: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«Автоматы на - ГРУДЬ». «Пулеметы на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ре-МЕНЬ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»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 т. д.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Исполнительная команда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(в Уставе напечатана крупным шрифтом) подается после паузы, громко, отрывисто и четко. По исполнительной команде производится немедленное и точное ее выполнение.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8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82879" y="1225689"/>
            <a:ext cx="1171738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 smtClean="0"/>
              <a:t>С целью привлечь внимание подразделения или отдельного военнослужащего в предварительной команде при необходимости называется наименование подразделения или звание и фамилия военнослужащего.</a:t>
            </a:r>
          </a:p>
          <a:p>
            <a:pPr indent="457200" algn="just"/>
            <a:r>
              <a:rPr lang="ru-RU" sz="2400" i="1" dirty="0" smtClean="0"/>
              <a:t>Например:</a:t>
            </a:r>
            <a:r>
              <a:rPr lang="ru-RU" sz="2400" b="1" i="1" dirty="0" smtClean="0"/>
              <a:t> </a:t>
            </a:r>
            <a:r>
              <a:rPr lang="ru-RU" sz="2400" b="1" dirty="0" smtClean="0"/>
              <a:t>«Взвод</a:t>
            </a:r>
            <a:r>
              <a:rPr lang="ru-RU" sz="2400" dirty="0" smtClean="0"/>
              <a:t> (3-й взвод) - </a:t>
            </a:r>
            <a:r>
              <a:rPr lang="ru-RU" sz="2400" b="1" dirty="0" smtClean="0"/>
              <a:t>СТОЙ». «Рядовой Петров, </a:t>
            </a:r>
            <a:r>
              <a:rPr lang="ru-RU" sz="2400" b="1" dirty="0" err="1" smtClean="0"/>
              <a:t>кру-ГОМ</a:t>
            </a:r>
            <a:r>
              <a:rPr lang="ru-RU" sz="2400" b="1" dirty="0" smtClean="0"/>
              <a:t>».</a:t>
            </a:r>
            <a:endParaRPr lang="ru-RU" sz="2400" dirty="0" smtClean="0"/>
          </a:p>
          <a:p>
            <a:pPr indent="457200" algn="just"/>
            <a:r>
              <a:rPr lang="ru-RU" sz="2400" dirty="0" smtClean="0"/>
              <a:t>Голос при подаче команд должен соразмеряться с шириной и глубиной строя, а доклад произноситься четко, без резкого повышения голоса.</a:t>
            </a:r>
          </a:p>
          <a:p>
            <a:pPr indent="457200" algn="just"/>
            <a:r>
              <a:rPr lang="ru-RU" sz="2400" dirty="0" smtClean="0"/>
              <a:t>Сигналы для управления строем и сигналы для управления машиной указаны в </a:t>
            </a:r>
            <a:r>
              <a:rPr lang="ru-RU" sz="2400" dirty="0" smtClean="0">
                <a:solidFill>
                  <a:schemeClr val="tx2"/>
                </a:solidFill>
                <a:hlinkClick r:id="" action="ppaction://hlinkfile"/>
              </a:rPr>
              <a:t>приложениях 3</a:t>
            </a:r>
            <a:r>
              <a:rPr lang="ru-RU" sz="2400" dirty="0" smtClean="0">
                <a:solidFill>
                  <a:schemeClr val="tx2"/>
                </a:solidFill>
              </a:rPr>
              <a:t> </a:t>
            </a:r>
            <a:r>
              <a:rPr lang="ru-RU" sz="2400" dirty="0" smtClean="0"/>
              <a:t>и </a:t>
            </a:r>
            <a:r>
              <a:rPr lang="ru-RU" sz="2400" u="sng" dirty="0" smtClean="0">
                <a:hlinkClick r:id="" action="ppaction://hlinkfile"/>
              </a:rPr>
              <a:t>4</a:t>
            </a:r>
            <a:r>
              <a:rPr lang="ru-RU" sz="2400" dirty="0" smtClean="0"/>
              <a:t> к настоящему Уставу.</a:t>
            </a:r>
          </a:p>
          <a:p>
            <a:pPr indent="457200" algn="just"/>
            <a:r>
              <a:rPr lang="ru-RU" sz="2400" dirty="0" smtClean="0"/>
              <a:t>При необходимости командир может назначать дополнительные сигналы для управления строем.</a:t>
            </a:r>
          </a:p>
          <a:p>
            <a:pPr indent="457200" algn="just"/>
            <a:r>
              <a:rPr lang="ru-RU" sz="2400" dirty="0" smtClean="0"/>
              <a:t>Команды, относящиеся ко всем подразделениям, принимаются и немедленно исполняются всеми командирами подразделений и командирами (старшими) машин.</a:t>
            </a:r>
          </a:p>
          <a:p>
            <a:pPr indent="457200" algn="just"/>
            <a:r>
              <a:rPr lang="ru-RU" sz="2400" dirty="0" smtClean="0"/>
              <a:t>При передаче команды сигналом предварительно подается сигнал </a:t>
            </a:r>
            <a:r>
              <a:rPr lang="ru-RU" sz="2400" b="1" dirty="0" smtClean="0"/>
              <a:t>«ВНИМАНИЕ», </a:t>
            </a:r>
            <a:r>
              <a:rPr lang="ru-RU" sz="2400" dirty="0" smtClean="0"/>
              <a:t>а если команда относится только к одному из подразделений, то подается сигнал, указывающий номер этого подразделения.</a:t>
            </a:r>
          </a:p>
        </p:txBody>
      </p:sp>
    </p:spTree>
    <p:extLst>
      <p:ext uri="{BB962C8B-B14F-4D97-AF65-F5344CB8AC3E}">
        <p14:creationId xmlns:p14="http://schemas.microsoft.com/office/powerpoint/2010/main" val="41007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9182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" y="1225689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 smtClean="0"/>
              <a:t>Чтобы отменить или прекратить выполнение приема, подается команда </a:t>
            </a:r>
            <a:r>
              <a:rPr lang="ru-RU" sz="2400" b="1" dirty="0" smtClean="0"/>
              <a:t>«ОТСТАВИТЬ». </a:t>
            </a:r>
            <a:r>
              <a:rPr lang="ru-RU" sz="2400" dirty="0" smtClean="0"/>
              <a:t>По этой команде принимается положение, которое было до выполнения приема.</a:t>
            </a:r>
          </a:p>
          <a:p>
            <a:pPr indent="457200" algn="just"/>
            <a:r>
              <a:rPr lang="ru-RU" sz="2400" dirty="0" smtClean="0"/>
              <a:t>При обучении допускаются выполнение указанных в Уставе строевых приемов и движение по разделениям, а также с помощью подготовительных упражнений.</a:t>
            </a:r>
          </a:p>
          <a:p>
            <a:pPr indent="457200" algn="just"/>
            <a:r>
              <a:rPr lang="ru-RU" sz="2400" i="1" dirty="0" smtClean="0"/>
              <a:t>Например: </a:t>
            </a:r>
            <a:r>
              <a:rPr lang="ru-RU" sz="2400" b="1" dirty="0" smtClean="0"/>
              <a:t>«Автомат на грудь, по разделениям: делай </a:t>
            </a:r>
            <a:r>
              <a:rPr lang="ru-RU" sz="2400" dirty="0" smtClean="0"/>
              <a:t>- </a:t>
            </a:r>
            <a:r>
              <a:rPr lang="ru-RU" sz="2400" b="1" dirty="0" smtClean="0"/>
              <a:t>РАЗ, делай </a:t>
            </a:r>
            <a:r>
              <a:rPr lang="ru-RU" sz="2400" dirty="0" smtClean="0"/>
              <a:t>- </a:t>
            </a:r>
            <a:r>
              <a:rPr lang="ru-RU" sz="2400" b="1" dirty="0" smtClean="0"/>
              <a:t>ДВА, </a:t>
            </a:r>
            <a:r>
              <a:rPr lang="ru-RU" sz="2400" dirty="0" smtClean="0"/>
              <a:t>делай - </a:t>
            </a:r>
            <a:r>
              <a:rPr lang="ru-RU" sz="2400" b="1" dirty="0" smtClean="0"/>
              <a:t>ТРИ». «Направо, по разделениям: делай </a:t>
            </a:r>
            <a:r>
              <a:rPr lang="ru-RU" sz="2400" dirty="0" smtClean="0"/>
              <a:t>- </a:t>
            </a:r>
            <a:r>
              <a:rPr lang="ru-RU" sz="2400" b="1" dirty="0" smtClean="0"/>
              <a:t>РАЗ, делай </a:t>
            </a:r>
            <a:r>
              <a:rPr lang="ru-RU" sz="2400" dirty="0" smtClean="0"/>
              <a:t>- </a:t>
            </a:r>
            <a:r>
              <a:rPr lang="ru-RU" sz="2400" b="1" dirty="0" smtClean="0"/>
              <a:t>ДВА».</a:t>
            </a:r>
            <a:endParaRPr lang="ru-RU" sz="2400" dirty="0" smtClean="0"/>
          </a:p>
          <a:p>
            <a:pPr indent="457200" algn="just"/>
            <a:r>
              <a:rPr lang="ru-RU" sz="2400" b="1" dirty="0" smtClean="0"/>
              <a:t> </a:t>
            </a:r>
            <a:r>
              <a:rPr lang="ru-RU" sz="2400" dirty="0" smtClean="0"/>
              <a:t>При формировании сборных команд производится их строевой расчет на подразделения. Для расчета военнослужащие выстраиваются в </a:t>
            </a:r>
            <a:r>
              <a:rPr lang="ru-RU" sz="2400" dirty="0" err="1" smtClean="0"/>
              <a:t>одношереножный</a:t>
            </a:r>
            <a:r>
              <a:rPr lang="ru-RU" sz="2400" dirty="0" smtClean="0"/>
              <a:t> или </a:t>
            </a:r>
            <a:r>
              <a:rPr lang="ru-RU" sz="2400" dirty="0" err="1" smtClean="0"/>
              <a:t>двухшереножный</a:t>
            </a:r>
            <a:r>
              <a:rPr lang="ru-RU" sz="2400" dirty="0" smtClean="0"/>
              <a:t> строй и рассчитываются по общей нумерации, как указано в </a:t>
            </a:r>
            <a:r>
              <a:rPr lang="ru-RU" sz="2400" u="sng" dirty="0" smtClean="0">
                <a:hlinkClick r:id="" action="ppaction://hlinkfile"/>
              </a:rPr>
              <a:t>ст. 85</a:t>
            </a:r>
            <a:r>
              <a:rPr lang="ru-RU" sz="2400" dirty="0" smtClean="0"/>
              <a:t> настоящего Устава. После этого в зависимости от численности команды производится последовательно расчет на роты, взводы и отделения и назначаются командиры этих подразделений.</a:t>
            </a:r>
          </a:p>
          <a:p>
            <a:pPr indent="457200" algn="just"/>
            <a:r>
              <a:rPr lang="ru-RU" sz="2400" dirty="0" smtClean="0"/>
              <a:t>Для участия в парадах, а также в других случаях подразделение по приказу командира может строиться в общую колонну по три, по четыре и более. При этом построение производится, как правило, по росту.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6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87383" y="1582341"/>
            <a:ext cx="116259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Построение подразделений производится по команде 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«СТАНОВИСЬ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»,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перед которой указывается порядок построения.</a:t>
            </a:r>
          </a:p>
          <a:p>
            <a:pPr indent="457200" algn="just"/>
            <a:r>
              <a:rPr lang="ru-RU" sz="2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Например: 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«Отделение, в одну шеренгу - СТАНОВИСЬ».</a:t>
            </a:r>
            <a:endParaRPr lang="ru-RU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indent="457200"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По этой команде военнослужащий должен быстро занять свое место в строю, набрать установленные интервал и дистанцию, принять строевую стойку.</a:t>
            </a:r>
          </a:p>
          <a:p>
            <a:pPr indent="457200"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При подаче команд для подразделений родов войск и специальных войск вместо наименований «отделение», «взвод», «рота», «батальон» и «полк» указываются наименования подразделений и воинских частей, принятые в родах войск и в специальных войсках видов Вооруженных Сил.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1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colorTemperature colorTemp="4692"/>
                    </a14:imgEffect>
                    <a14:imgEffect>
                      <a14:brightnessContrast bright="9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800100" y="907355"/>
            <a:ext cx="9867900" cy="1655762"/>
          </a:xfrm>
        </p:spPr>
        <p:txBody>
          <a:bodyPr>
            <a:noAutofit/>
          </a:bodyPr>
          <a:lstStyle/>
          <a:p>
            <a: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 </a:t>
            </a:r>
            <a:b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«Общевоенная подготовка»</a:t>
            </a:r>
            <a:endParaRPr lang="ru-RU" sz="6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223214"/>
          </a:xfrm>
          <a:prstGeom prst="rect">
            <a:avLst/>
          </a:prstGeom>
        </p:spPr>
      </p:pic>
      <p:sp>
        <p:nvSpPr>
          <p:cNvPr id="14" name="Подзаголовок 5"/>
          <p:cNvSpPr txBox="1">
            <a:spLocks/>
          </p:cNvSpPr>
          <p:nvPr/>
        </p:nvSpPr>
        <p:spPr>
          <a:xfrm>
            <a:off x="1684421" y="34704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7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4326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59706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1116204"/>
            <a:ext cx="11927541" cy="46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 bmk="_Toc170730691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ОБЯЗАННОСТИ  КОМАНДИРОВ И ВОЕННОСЛУЖАЩИХ ПЕРЕД ПОСТРОЕНИЕМ И В СТРОЮ</a:t>
            </a:r>
            <a:endParaRPr kumimoji="0" lang="ru-RU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1548854"/>
            <a:ext cx="12004766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b="1" dirty="0" smtClean="0">
                <a:solidFill>
                  <a:srgbClr val="FF0000"/>
                </a:solidFill>
              </a:rPr>
              <a:t>Командир обязан:</a:t>
            </a:r>
          </a:p>
          <a:p>
            <a:pPr indent="457200" algn="just">
              <a:buFont typeface="Wingdings" pitchFamily="2" charset="2"/>
              <a:buChar char="Ø"/>
            </a:pPr>
            <a:r>
              <a:rPr lang="ru-RU" sz="2100" b="1" dirty="0" smtClean="0"/>
              <a:t>указать место, время, порядок построения, форму одежды и снаряжение, а также какое иметь вооружение и военную технику; при необходимости назначить наблюдателя;</a:t>
            </a:r>
          </a:p>
          <a:p>
            <a:pPr indent="457200" algn="just">
              <a:buFont typeface="Wingdings" pitchFamily="2" charset="2"/>
              <a:buChar char="Ø"/>
            </a:pPr>
            <a:r>
              <a:rPr lang="ru-RU" sz="2100" b="1" dirty="0" smtClean="0"/>
              <a:t>проверить и знать наличие в строю подчиненных своего подразделения (воинской части), а также вооружения, военной техники, боеприпасов, средств индивидуальной защиты и индивидуальной </a:t>
            </a:r>
            <a:r>
              <a:rPr lang="ru-RU" sz="2100" b="1" dirty="0" err="1" smtClean="0"/>
              <a:t>бронезащиты</a:t>
            </a:r>
            <a:r>
              <a:rPr lang="ru-RU" sz="2100" b="1" dirty="0" smtClean="0"/>
              <a:t>, шанцевого инструмента;</a:t>
            </a:r>
          </a:p>
          <a:p>
            <a:pPr indent="457200" algn="just">
              <a:buFont typeface="Wingdings" pitchFamily="2" charset="2"/>
              <a:buChar char="Ø"/>
            </a:pPr>
            <a:r>
              <a:rPr lang="ru-RU" sz="2100" b="1" dirty="0" smtClean="0"/>
              <a:t>проверить внешний вид подчиненных, а также наличие снаряжения и правильность его подгонки;</a:t>
            </a:r>
          </a:p>
          <a:p>
            <a:pPr indent="457200" algn="just">
              <a:buFont typeface="Wingdings" pitchFamily="2" charset="2"/>
              <a:buChar char="Ø"/>
            </a:pPr>
            <a:r>
              <a:rPr lang="ru-RU" sz="2100" b="1" dirty="0" smtClean="0"/>
              <a:t>поддерживать дисциплину строя и требовать точного выполнения подразделениями команд и сигналов, а военнослужащими своих обязанностей в строю;</a:t>
            </a:r>
          </a:p>
          <a:p>
            <a:pPr indent="457200" algn="just">
              <a:buFont typeface="Wingdings" pitchFamily="2" charset="2"/>
              <a:buChar char="Ø"/>
            </a:pPr>
            <a:r>
              <a:rPr lang="ru-RU" sz="2100" b="1" dirty="0" smtClean="0"/>
              <a:t>при подаче команд в пешем строю на месте принимать строевую стойку;</a:t>
            </a:r>
          </a:p>
          <a:p>
            <a:pPr indent="457200" algn="just">
              <a:buFont typeface="Wingdings" pitchFamily="2" charset="2"/>
              <a:buChar char="Ø"/>
            </a:pPr>
            <a:r>
              <a:rPr lang="ru-RU" sz="2100" b="1" dirty="0" smtClean="0"/>
              <a:t>при построении подразделений с вооружением и военной техникой произвести внешний осмотр их, а также проверить наличие и исправность оборудования для перевозки личного состава, правильность крепления перевозимых (буксируемых) вооружения и военной техники и укладки военного имущества; напомнить личному составу требования безопасности; </a:t>
            </a:r>
          </a:p>
          <a:p>
            <a:pPr indent="457200" algn="just">
              <a:buFont typeface="Wingdings" pitchFamily="2" charset="2"/>
              <a:buChar char="Ø"/>
            </a:pPr>
            <a:r>
              <a:rPr lang="ru-RU" sz="2100" b="1" dirty="0" smtClean="0"/>
              <a:t>в движении соблюдать установленные дистанции, скорость и правила движения.</a:t>
            </a:r>
            <a:endParaRPr lang="ru-RU" sz="2100" b="1" dirty="0"/>
          </a:p>
        </p:txBody>
      </p:sp>
    </p:spTree>
    <p:extLst>
      <p:ext uri="{BB962C8B-B14F-4D97-AF65-F5344CB8AC3E}">
        <p14:creationId xmlns:p14="http://schemas.microsoft.com/office/powerpoint/2010/main" val="40646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87383" y="1482864"/>
            <a:ext cx="1163900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b="1" dirty="0" smtClean="0">
                <a:solidFill>
                  <a:srgbClr val="FF0000"/>
                </a:solidFill>
              </a:rPr>
              <a:t>Военнослужащий обязан:</a:t>
            </a:r>
          </a:p>
          <a:p>
            <a:pPr indent="457200" algn="just">
              <a:buFont typeface="Wingdings" pitchFamily="2" charset="2"/>
              <a:buChar char="Ø"/>
            </a:pPr>
            <a:r>
              <a:rPr lang="ru-RU" sz="2400" dirty="0" smtClean="0"/>
              <a:t>проверить исправность закрепленных за ним оружия и боеприпасов, вооружения и военной техники, средств индивидуальной защиты и индивидуальной </a:t>
            </a:r>
            <a:r>
              <a:rPr lang="ru-RU" sz="2400" dirty="0" err="1" smtClean="0"/>
              <a:t>бронезащиты</a:t>
            </a:r>
            <a:r>
              <a:rPr lang="ru-RU" sz="2400" dirty="0" smtClean="0"/>
              <a:t>, шанцевого инструмента, обмундирования и снаряжения;</a:t>
            </a:r>
          </a:p>
          <a:p>
            <a:pPr indent="457200" algn="just">
              <a:buFont typeface="Wingdings" pitchFamily="2" charset="2"/>
              <a:buChar char="Ø"/>
            </a:pPr>
            <a:r>
              <a:rPr lang="ru-RU" sz="2400" dirty="0" smtClean="0"/>
              <a:t>аккуратно заправить обмундирование, правильно надеть и подогнать снаряжение, помочь товарищу устранить замеченные недостатки;</a:t>
            </a:r>
          </a:p>
          <a:p>
            <a:pPr indent="457200" algn="just">
              <a:buFont typeface="Wingdings" pitchFamily="2" charset="2"/>
              <a:buChar char="Ø"/>
            </a:pPr>
            <a:r>
              <a:rPr lang="ru-RU" sz="2400" dirty="0" smtClean="0"/>
              <a:t>знать свое место в строю, уметь быстро, без суеты занять его; в движении сохранять равнение, установленные интервал и дистанцию; соблюдать требования безопасности; не выходить из строя (машины) без разрешения;</a:t>
            </a:r>
          </a:p>
          <a:p>
            <a:pPr indent="457200" algn="just">
              <a:buFont typeface="Wingdings" pitchFamily="2" charset="2"/>
              <a:buChar char="Ø"/>
            </a:pPr>
            <a:r>
              <a:rPr lang="ru-RU" sz="2400" dirty="0" smtClean="0"/>
              <a:t>в строю без разрешения не разговаривать и не курить; быть внимательным к приказаниям и командам своего командира, быстро и точно их выполнять, не мешая другим;</a:t>
            </a:r>
          </a:p>
          <a:p>
            <a:pPr indent="457200" algn="just">
              <a:buFont typeface="Wingdings" pitchFamily="2" charset="2"/>
              <a:buChar char="Ø"/>
            </a:pPr>
            <a:r>
              <a:rPr lang="ru-RU" sz="2400" dirty="0" smtClean="0"/>
              <a:t>передавать приказания, команды без искажений, громко и четко.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750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1434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1125722"/>
            <a:ext cx="7105423" cy="5732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Строевая стойка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(рис. 1) принимается по команде «СТАНОВИСЬ» или «СМИРНО». По этой команде стоять прямо, без напряжения, каблуки поставить вместе, носки выровнять по линии фронта, поставив их на ширину ступни; ноги в коленях выпрямить, но не напрягать; грудь приподнять, а все тело несколько подать вперед; живот подобрать; плечи развернуть; руки опустить так, чтобы кисти, обращенные ладонями внутрь, были сбоку и посредине бедер, а пальцы полусогнуты и касались бедра; голову держать высоко и прямо, не выставляя подбородка; смотреть прямо перед собой; быть готовым к немедленному действию.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Строевая стойка на месте принимается и без команды: при отдании и получении приказа, при докладе, во время исполнения Государственного гимна Российской Федерации, при выполнении воинского приветствия, а также при подаче команд.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6" descr="https://09.img.avito.st/1280x960/350547060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270" y="1371600"/>
            <a:ext cx="2368730" cy="448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рис0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71509" y="1355684"/>
            <a:ext cx="2769325" cy="452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Прямоугольник 12"/>
          <p:cNvSpPr/>
          <p:nvPr/>
        </p:nvSpPr>
        <p:spPr>
          <a:xfrm>
            <a:off x="7240346" y="5700151"/>
            <a:ext cx="25073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b="1" dirty="0" smtClean="0"/>
          </a:p>
          <a:p>
            <a:endParaRPr lang="ru-RU" b="1" dirty="0" smtClean="0"/>
          </a:p>
          <a:p>
            <a:r>
              <a:rPr lang="ru-RU" b="1" dirty="0" smtClean="0"/>
              <a:t>Рис. 1. Строевая стойка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322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61257" y="2136339"/>
            <a:ext cx="115606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По команде 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«ВОЛЬНО»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стать свободно, ослабить в колене правую или левую ногу, но не сходить с места, не ослаблять внимания и не разговаривать.</a:t>
            </a:r>
          </a:p>
          <a:p>
            <a:pPr indent="457200"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По команде 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«ЗАПРАВИТЬСЯ»,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не оставляя своего места в строю, поправить оружие, обмундирование и снаряжение. При необходимости выйти из строя за разрешением обратиться к непосредственному начальнику.</a:t>
            </a:r>
          </a:p>
          <a:p>
            <a:pPr indent="457200"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Перед командой 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«ЗАПРАВИТЬСЯ»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подается команда 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«ВОЛЬНО».</a:t>
            </a:r>
            <a:endParaRPr lang="ru-RU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-1" y="1360272"/>
            <a:ext cx="65053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Для снятия головных уборов подается команда «Головные уборы (головной убор) - СНЯТЬ», а для надевания - «Головные уборы (головной убор) - НАДЕТЬ». При необходимости одиночные военнослужащие головной убор снимают и надевают без команды.</a:t>
            </a:r>
          </a:p>
          <a:p>
            <a:pPr indent="457200" algn="just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Снятый головной убор держится в левой свободно опущенной руке кокардой вперед</a:t>
            </a:r>
          </a:p>
          <a:p>
            <a:pPr indent="457200" algn="just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(рис. 2).</a:t>
            </a:r>
          </a:p>
          <a:p>
            <a:pPr indent="457200" algn="just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Без оружия или с оружием в положении «за спину» головной убор снимается и надевается правой рукой, а с оружием в положениях «на ремень», «на грудь» и «у ноги» - левой. При снятии головного убора с карабином в положении «на плечо» карабин предварительно берется к ноге.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5" name="Picture 1" descr="рис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40434" y="1280160"/>
            <a:ext cx="5251269" cy="470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Прямоугольник 14"/>
          <p:cNvSpPr/>
          <p:nvPr/>
        </p:nvSpPr>
        <p:spPr>
          <a:xfrm>
            <a:off x="6518366" y="5934670"/>
            <a:ext cx="5460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Рис. 2. Положение снятого головного убора:</a:t>
            </a:r>
          </a:p>
          <a:p>
            <a:r>
              <a:rPr lang="ru-RU" b="1" i="1" dirty="0" smtClean="0"/>
              <a:t>а </a:t>
            </a:r>
            <a:r>
              <a:rPr lang="ru-RU" b="1" dirty="0" smtClean="0"/>
              <a:t>- фуражки; </a:t>
            </a:r>
            <a:r>
              <a:rPr lang="ru-RU" b="1" i="1" dirty="0" smtClean="0"/>
              <a:t>6 - </a:t>
            </a:r>
            <a:r>
              <a:rPr lang="ru-RU" b="1" dirty="0" smtClean="0"/>
              <a:t>фуражки полевой хлопчатобумажной; </a:t>
            </a:r>
            <a:r>
              <a:rPr lang="ru-RU" b="1" i="1" dirty="0" smtClean="0"/>
              <a:t>в </a:t>
            </a:r>
            <a:r>
              <a:rPr lang="ru-RU" b="1" dirty="0" smtClean="0"/>
              <a:t>- шапки-ушанки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1059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242431" y="1550873"/>
            <a:ext cx="11670895" cy="425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 bmk="_Toc170730696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Повороты на месте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Повороты на месте выполняются по командам: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«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Напра-ВО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», «Пол-оборота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напра-ВО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», «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Нале-ВО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», «Пол-оборота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нале-ВО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», «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Кру-ГОМ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».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Повороты кругом (на 1/2 круга), налево (на 1/4 круга), пол-оборота налево (на 1/8 круга) производятся в сторону левой руки на левом каблуке и на правом носке; направо и пол-оборота направо - в сторону правой руки на правом каблуке и на левом носке. 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Повороты выполняются в два приема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первый прием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 повернуться, сохраняя правильное положение корпуса, и, не сгибая ног в коленях, перенести тяжесть тела на впереди стоящую ногу;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второй прием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 кратчайшим путем приставить другую ногу.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0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213616" y="1374030"/>
            <a:ext cx="11739282" cy="527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1" i="0" u="none" strike="noStrike" cap="none" normalizeH="0" baseline="0" dirty="0" smtClean="0" bmk="_Toc170730697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Движение</a:t>
            </a:r>
            <a:endParaRPr kumimoji="0" lang="ru-RU" sz="2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Движение совершается шагом или бегом.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Движение шагом осуществляется с темпом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110-120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шагов в минуту. Размер шага -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70-80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см.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Движение бегом осуществляется с темпом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165-180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шагов в минуту. Размер шага -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85-90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см.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Шаг бывает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строевой и походный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Строевой шаг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применяется при прохождении подразделений торжественным маршем; при выполнении ими воинского приветствия в движении; при подходе военнослужащего к начальнику и при отходе от него; при выходе из строя и возвращении в строй, а также на занятиях по строевой подготовке.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Походный шаг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применяется во всех остальных случаях.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Движение строевым шагом начинается по команде 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«Строевым шагом - МАРШ»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(в движении «Строевым - МАРШ»), а движение походным шагом - по команде 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«Шагом - МАРШ».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97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261254" y="1286690"/>
          <a:ext cx="11743512" cy="5205550"/>
        </p:xfrm>
        <a:graphic>
          <a:graphicData uri="http://schemas.openxmlformats.org/drawingml/2006/table">
            <a:tbl>
              <a:tblPr/>
              <a:tblGrid>
                <a:gridCol w="4232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5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latin typeface="Times New Roman"/>
                          <a:ea typeface="Times New Roman"/>
                        </a:rPr>
                        <a:t>Рис</a:t>
                      </a:r>
                      <a:r>
                        <a:rPr lang="ru-RU" sz="1200" b="1" dirty="0">
                          <a:latin typeface="Times New Roman"/>
                          <a:ea typeface="Times New Roman"/>
                        </a:rPr>
                        <a:t>. 3. Движение строевым шагом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По предварительной команде подать корпус несколько вперед, перенести тяжесть его больше на правую ногу, сохраняя устойчивость; по исполнительной команде начать движение с левой ноги полным шагом.</a:t>
                      </a:r>
                    </a:p>
                    <a:p>
                      <a:pPr indent="457200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При движении строевым шагом (рис. 3) ногу с оттянутым вперед носком выносить на высоту 15- от земли и ставить ее твердо на всю ступню.</a:t>
                      </a:r>
                    </a:p>
                    <a:p>
                      <a:pPr indent="457200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Руками, начиная от плеча, производить движения около тела: вперед - сгибая их в локтях так, чтобы кисти поднимались выше пряжки пояса на ширину ладони и на расстоянии ладони от тела, а локоть находился на уровне кисти; назад - до отказа в плечевом суставе. Пальцы рук полусогнуты, голову держать прямо, смотреть перед собой.</a:t>
                      </a:r>
                    </a:p>
                    <a:p>
                      <a:pPr indent="457200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При движении походным шагом ногу выносить свободно, не оттягивая носок, и ставить ее на землю, как при обычной ходьбе; руками производить свободные движения около тела.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93" name="Picture 1" descr="рис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130" y="1293223"/>
            <a:ext cx="4153989" cy="46503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475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28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95943" y="1336494"/>
            <a:ext cx="1180882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При движении походным шагом по команде </a:t>
            </a: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«СМИРНО»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перейти на строевой шаг. При движении строевым шагом по команде </a:t>
            </a: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«ВОЛЬНО»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идти походным шагом.</a:t>
            </a:r>
          </a:p>
          <a:p>
            <a:pPr indent="457200" algn="just"/>
            <a:endParaRPr lang="ru-RU" sz="2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indent="457200" algn="just"/>
            <a:r>
              <a:rPr lang="ru-RU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Движение бегом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начинается по команде </a:t>
            </a: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«Бегом - МАРШ».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indent="457200"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При движении с места по предварительной команде корпус слегка подать вперед, руки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полусогнуть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отведя локти несколько назад; по исполнительной команде начать бег с левой ноги, руками производить свободные движения вперед и назад в такт бега.</a:t>
            </a:r>
          </a:p>
          <a:p>
            <a:pPr indent="457200"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Для перехода в движении с шага на бег по предварительной команде руки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полусогнуть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отведя локти несколько назад. Исполнительная команда подается одновременно с постановкой левой ноги на землю. По этой команде правой ногой сделать шаг и с левой ноги начать движение бегом.</a:t>
            </a:r>
          </a:p>
          <a:p>
            <a:pPr indent="457200" algn="just"/>
            <a:r>
              <a:rPr lang="ru-RU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Для перехода с бега на шаг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подается команда </a:t>
            </a: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«Шагом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МАРШ».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Исполнительная команда подается одновременно с постановкой правой ноги на землю. По этой команде сделать еще два шага бегом и с левой ноги начать движение шагом.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29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56754" y="1371600"/>
          <a:ext cx="11874137" cy="5181600"/>
        </p:xfrm>
        <a:graphic>
          <a:graphicData uri="http://schemas.openxmlformats.org/drawingml/2006/table">
            <a:tbl>
              <a:tblPr/>
              <a:tblGrid>
                <a:gridCol w="4232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1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3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latin typeface="Times New Roman"/>
                          <a:ea typeface="Times New Roman"/>
                        </a:rPr>
                        <a:t>Рис</a:t>
                      </a:r>
                      <a:r>
                        <a:rPr lang="ru-RU" sz="1400" b="1" dirty="0">
                          <a:latin typeface="Times New Roman"/>
                          <a:ea typeface="Times New Roman"/>
                        </a:rPr>
                        <a:t>. 4. Шаг на месте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</a:rPr>
                        <a:t>Обозначение </a:t>
                      </a: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шага на месте производится по команде 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«На месте, шагом </a:t>
                      </a: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- 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МАРШ» </a:t>
                      </a: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(в движении - «НА МЕСТЕ»).</a:t>
                      </a:r>
                    </a:p>
                    <a:p>
                      <a:pPr indent="45720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По этой команде шаг обозначать подниманием и опусканием ног, при этом ногу поднимать на </a:t>
                      </a:r>
                      <a:r>
                        <a:rPr lang="ru-RU" sz="2000" dirty="0" smtClean="0">
                          <a:latin typeface="Times New Roman"/>
                          <a:ea typeface="Times New Roman"/>
                        </a:rPr>
                        <a:t>15-20см </a:t>
                      </a: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от земли и ставить ее на всю ступню, начиная с носка; руками производить движения в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такт шага (рис. 4). По команде 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«ПРЯМО», </a:t>
                      </a: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подаваемой одновременно с постановкой левой ноги на землю, сделать правой ногой еще один шаг на месте и с левой ноги начать движение полным шагом. При этом первые три шага должны быть </a:t>
                      </a:r>
                      <a:r>
                        <a:rPr lang="ru-RU" sz="2000" dirty="0" err="1" smtClean="0">
                          <a:latin typeface="Times New Roman"/>
                          <a:ea typeface="Times New Roman"/>
                        </a:rPr>
                        <a:t>строевыми.Для</a:t>
                      </a:r>
                      <a:r>
                        <a:rPr lang="ru-RU" sz="20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прекращения движения подается команда.</a:t>
                      </a:r>
                    </a:p>
                    <a:p>
                      <a:pPr indent="457200" algn="just">
                        <a:spcAft>
                          <a:spcPts val="0"/>
                        </a:spcAft>
                      </a:pPr>
                      <a:r>
                        <a:rPr lang="ru-RU" sz="2000" i="1" dirty="0">
                          <a:latin typeface="Times New Roman"/>
                          <a:ea typeface="Times New Roman"/>
                        </a:rPr>
                        <a:t>Например: 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«Рядовой Петров - СТОЙ».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  <a:p>
                      <a:pPr indent="45720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По исполнительной команде, подаваемой одновременно с постановкой на землю правой или левой ноги, сделать еще один шаг и, приставив ногу, принять строевую стойку.</a:t>
                      </a:r>
                    </a:p>
                    <a:p>
                      <a:pPr indent="457200" algn="just"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Для 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изменения скорости движения подаются команды</a:t>
                      </a:r>
                      <a:r>
                        <a:rPr lang="ru-RU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: 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«ШИРЕ ШАГ», «КОРОЧЕ ШАГ», «ЧАЩЕ ШАГ», «РЕЖЕ ШАГ», «ПОЛШАГА», «ПОЛНЫЙ ШАГ».</a:t>
                      </a:r>
                      <a:endParaRPr lang="ru-RU" sz="20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5" name="Picture 1" descr="рис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8457" y="1267097"/>
            <a:ext cx="2847703" cy="49508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63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 cstate="print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1970088" indent="0" algn="ctr">
              <a:lnSpc>
                <a:spcPct val="100000"/>
              </a:lnSpc>
              <a:buNone/>
            </a:pPr>
            <a:endParaRPr lang="ru-RU" sz="3600" b="1" dirty="0" smtClean="0"/>
          </a:p>
          <a:p>
            <a:pPr algn="ctr">
              <a:buNone/>
            </a:pPr>
            <a:r>
              <a:rPr lang="ru-RU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</a:p>
          <a:p>
            <a:pPr marL="0" indent="0" algn="ctr">
              <a:buNone/>
            </a:pPr>
            <a:endParaRPr 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1: </a:t>
            </a:r>
            <a:r>
              <a:rPr lang="ru-RU" sz="3600" b="1" dirty="0" smtClean="0"/>
              <a:t>Строевые приемы и движения без оружия</a:t>
            </a:r>
            <a:endParaRPr lang="ru-RU" sz="3600" b="1" cap="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b="1" cap="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Занятие № 1:</a:t>
            </a:r>
            <a:r>
              <a:rPr lang="ru-RU" sz="3600" b="1" cap="al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/>
              <a:t>Общие положения и одиночная строевая подготовка</a:t>
            </a: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</a:t>
            </a:r>
            <a:endParaRPr lang="ru-RU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21" name="Овал 2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2232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86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30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65759" y="1582341"/>
            <a:ext cx="113777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перемещения одиночных военнослужащих на несколько шагов в сторону подается команда.</a:t>
            </a:r>
          </a:p>
          <a:p>
            <a:pPr indent="457200" algn="just"/>
            <a:r>
              <a:rPr lang="ru-RU" sz="2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Например: 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«Рядовой Петров. Два шага вправо </a:t>
            </a:r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(влево), 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шагом - МАРШ».</a:t>
            </a:r>
            <a:endParaRPr lang="ru-RU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indent="457200"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По этой команде сделать два шага вправо (влево), приставляя ногу после каждого шага.</a:t>
            </a:r>
          </a:p>
          <a:p>
            <a:pPr indent="457200"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перемещения вперед или назад на несколько шагов подается команда.</a:t>
            </a:r>
          </a:p>
          <a:p>
            <a:pPr indent="457200" algn="just"/>
            <a:r>
              <a:rPr lang="ru-RU" sz="2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Например: 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«Два шага вперед </a:t>
            </a:r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(назад), 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шагом - МАРШ».</a:t>
            </a:r>
            <a:endParaRPr lang="ru-RU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indent="457200"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По этой команде сделать два шага вперед (назад) и приставить ногу.</a:t>
            </a:r>
          </a:p>
          <a:p>
            <a:pPr indent="457200"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При перемещении вправо, влево и назад движение руками не производится.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6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31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48195" y="1286179"/>
            <a:ext cx="11717767" cy="536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 bmk="_Toc170730698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Повороты в движении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Повороты в движении выполняются по командам: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«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Напра-ВО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», «Пол-оборота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напра-ВО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», «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Нале-ВО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», «Пол-оборота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нале-ВО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», «Кругом - МАРШ».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Для поворота направо, пол-оборота направо (налево, пол-оборота налево) исполнительная команда подается одновременно с постановкой на землю правой (левой) ноги. По этой команде с левой (правой) ноги сделать шаг, повернуться на носке левой (правой) ноги, одновременно с поворотом вынести правую (левую) ногу вперед и продолжать движение в новом направлении.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Для поворота кругом исполнительная команда подается одновременно с постановкой на землю правой ноги. По этой команде сделать еще один шаг левой ногой (по счету раз), вынести правую ногу на полшага вперед и несколько влево и, резко повернувшись в сторону левой руки на носках обеих ног (по счету два), продолжать движение с левой ноги в новом направлении (по счету три).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При поворотах движение руками производится в такт шага.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8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32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 descr="https://army-news.ru/images_stati/distsiplina_osnova_armii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94" y="1321652"/>
            <a:ext cx="10110652" cy="531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5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706788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67643" y="1567544"/>
            <a:ext cx="7854043" cy="84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на самостоятельную подготовку: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70709" y="3105835"/>
            <a:ext cx="103196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 smtClean="0"/>
              <a:t>В часы самостоятельной </a:t>
            </a:r>
            <a:r>
              <a:rPr lang="ru-RU" sz="2800" b="1" smtClean="0"/>
              <a:t>работы изучить </a:t>
            </a:r>
            <a:r>
              <a:rPr lang="ru-RU" sz="2800" b="1" dirty="0" smtClean="0"/>
              <a:t>статьи строевого устава 1-38. 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6882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 cstate="print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Учебные вопросы</a:t>
            </a: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2663" y="2322415"/>
            <a:ext cx="11686674" cy="1973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just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solidFill>
                  <a:schemeClr val="tx1"/>
                </a:solidFill>
              </a:rPr>
              <a:t>Строи и управление ими, обязанности командиров и военнослужащих перед построением и в строю.</a:t>
            </a:r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78788" y="4478247"/>
            <a:ext cx="11686674" cy="1589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3200" b="1" dirty="0" smtClean="0">
                <a:solidFill>
                  <a:schemeClr val="tx1"/>
                </a:solidFill>
              </a:rPr>
              <a:t>Выполнение команд: «Становись», «Равняйсь», «Смирно», «Вольно», «Заправиться», «Отставить», «Головные уборы – снять (надеть)».</a:t>
            </a:r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26537" y="4478247"/>
            <a:ext cx="11686674" cy="1589652"/>
          </a:xfrm>
          <a:prstGeom prst="roundRect">
            <a:avLst>
              <a:gd name="adj" fmla="val 15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just"/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3200" b="1" dirty="0" smtClean="0">
                <a:solidFill>
                  <a:schemeClr val="tx1"/>
                </a:solidFill>
              </a:rPr>
              <a:t>Выполнение команд: «Становись», «Равняйсь», «Смирно», «Вольно», «Заправиться», «Отставить», «Головные уборы – снять (надеть)».</a:t>
            </a:r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882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5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783771" y="1345475"/>
          <a:ext cx="3827418" cy="5303519"/>
        </p:xfrm>
        <a:graphic>
          <a:graphicData uri="http://schemas.openxmlformats.org/drawingml/2006/table">
            <a:tbl>
              <a:tblPr/>
              <a:tblGrid>
                <a:gridCol w="3827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35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3E5AB"/>
                          </a:solidFill>
                          <a:latin typeface="Times New Roman"/>
                          <a:ea typeface="Times New Roman"/>
                        </a:rPr>
                        <a:t>МИНИСТЕРСТВО ОБОРОНЫ</a:t>
                      </a:r>
                      <a:br>
                        <a:rPr lang="ru-RU" sz="1200" b="1" dirty="0">
                          <a:solidFill>
                            <a:srgbClr val="F3E5AB"/>
                          </a:solidFill>
                          <a:latin typeface="Times New Roman"/>
                          <a:ea typeface="Times New Roman"/>
                        </a:rPr>
                      </a:br>
                      <a:r>
                        <a:rPr lang="ru-RU" sz="1200" b="1" dirty="0">
                          <a:solidFill>
                            <a:srgbClr val="F3E5AB"/>
                          </a:solidFill>
                          <a:latin typeface="Times New Roman"/>
                          <a:ea typeface="Times New Roman"/>
                        </a:rPr>
                        <a:t>РОССИЙСКОЙ ФЕДЕРАЦИИ</a:t>
                      </a:r>
                      <a:endParaRPr lang="ru-RU" sz="12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600" dirty="0">
                          <a:solidFill>
                            <a:srgbClr val="F3E5AB"/>
                          </a:solidFill>
                          <a:latin typeface="Times New Roman"/>
                          <a:ea typeface="Times New Roman"/>
                        </a:rPr>
                        <a:t>СТРОЕВОЙ УСТАВ</a:t>
                      </a:r>
                      <a:br>
                        <a:rPr lang="ru-RU" sz="3600" dirty="0">
                          <a:solidFill>
                            <a:srgbClr val="F3E5AB"/>
                          </a:solidFill>
                          <a:latin typeface="Times New Roman"/>
                          <a:ea typeface="Times New Roman"/>
                        </a:rPr>
                      </a:br>
                      <a:r>
                        <a:rPr lang="ru-RU" sz="3600" dirty="0">
                          <a:solidFill>
                            <a:srgbClr val="F3E5AB"/>
                          </a:solidFill>
                          <a:latin typeface="Times New Roman"/>
                          <a:ea typeface="Times New Roman"/>
                        </a:rPr>
                        <a:t>ВООРУЖЕННЫХ СИЛ</a:t>
                      </a:r>
                      <a:br>
                        <a:rPr lang="ru-RU" sz="3600" dirty="0">
                          <a:solidFill>
                            <a:srgbClr val="F3E5AB"/>
                          </a:solidFill>
                          <a:latin typeface="Times New Roman"/>
                          <a:ea typeface="Times New Roman"/>
                        </a:rPr>
                      </a:br>
                      <a:r>
                        <a:rPr lang="ru-RU" sz="3600" dirty="0">
                          <a:solidFill>
                            <a:srgbClr val="F3E5AB"/>
                          </a:solidFill>
                          <a:latin typeface="Times New Roman"/>
                          <a:ea typeface="Times New Roman"/>
                        </a:rPr>
                        <a:t>РОССИЙСКОЙ</a:t>
                      </a:r>
                      <a:br>
                        <a:rPr lang="ru-RU" sz="3600" dirty="0">
                          <a:solidFill>
                            <a:srgbClr val="F3E5AB"/>
                          </a:solidFill>
                          <a:latin typeface="Times New Roman"/>
                          <a:ea typeface="Times New Roman"/>
                        </a:rPr>
                      </a:br>
                      <a:r>
                        <a:rPr lang="ru-RU" sz="3600" dirty="0">
                          <a:solidFill>
                            <a:srgbClr val="F3E5AB"/>
                          </a:solidFill>
                          <a:latin typeface="Times New Roman"/>
                          <a:ea typeface="Times New Roman"/>
                        </a:rPr>
                        <a:t>ФЕДЕРАЦИИ</a:t>
                      </a:r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721530" y="1617114"/>
            <a:ext cx="647046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МИНИСТЕРСТВО ОБОРОНЫ РОССИЙСКОЙ ФЕДЕРАЦИИ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4" name="Picture 4" descr="0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154" y="1904220"/>
            <a:ext cx="979714" cy="1193039"/>
          </a:xfrm>
          <a:prstGeom prst="rect">
            <a:avLst/>
          </a:prstGeom>
          <a:noFill/>
        </p:spPr>
      </p:pic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656217" y="751387"/>
            <a:ext cx="5758576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36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36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СТРОЕВОЙ УСТАВ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ВООРУЖЕННЫХ СИЛ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РОССИЙСКОЙ ФЕДЕРАЦИИ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Введен в действие приказом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министра обороны Российской Федерации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от 11 марта 2006 года № 111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МОСКВА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ВОЕННОЕ ИЗДАТЕЛЬСТВО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2006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4326" y="23449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b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82881" y="1164134"/>
            <a:ext cx="1183494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b="1" i="1" dirty="0" smtClean="0">
                <a:solidFill>
                  <a:srgbClr val="FF0000"/>
                </a:solidFill>
              </a:rPr>
              <a:t>Настоящий Устав определяет:</a:t>
            </a:r>
          </a:p>
          <a:p>
            <a:pPr indent="457200" algn="just">
              <a:buFont typeface="Wingdings" pitchFamily="2" charset="2"/>
              <a:buChar char="ü"/>
            </a:pPr>
            <a:r>
              <a:rPr lang="ru-RU" sz="2800" b="1" i="1" dirty="0" smtClean="0">
                <a:solidFill>
                  <a:srgbClr val="002060"/>
                </a:solidFill>
              </a:rPr>
              <a:t>строевые приемы и движение без оружия и с оружием; </a:t>
            </a:r>
          </a:p>
          <a:p>
            <a:pPr indent="457200" algn="just">
              <a:buFont typeface="Wingdings" pitchFamily="2" charset="2"/>
              <a:buChar char="ü"/>
            </a:pPr>
            <a:r>
              <a:rPr lang="ru-RU" sz="2800" b="1" i="1" dirty="0" smtClean="0">
                <a:solidFill>
                  <a:srgbClr val="002060"/>
                </a:solidFill>
              </a:rPr>
              <a:t>строи подразделений и воинских частей в пешем порядке и на машинах; </a:t>
            </a:r>
          </a:p>
          <a:p>
            <a:pPr indent="457200" algn="just">
              <a:buFont typeface="Wingdings" pitchFamily="2" charset="2"/>
              <a:buChar char="ü"/>
            </a:pPr>
            <a:r>
              <a:rPr lang="ru-RU" sz="2800" b="1" i="1" dirty="0" smtClean="0">
                <a:solidFill>
                  <a:srgbClr val="002060"/>
                </a:solidFill>
              </a:rPr>
              <a:t>порядок выполнения воинского приветствия, проведения строевого смотра;</a:t>
            </a:r>
          </a:p>
          <a:p>
            <a:pPr indent="457200" algn="just">
              <a:buFont typeface="Wingdings" pitchFamily="2" charset="2"/>
              <a:buChar char="ü"/>
            </a:pPr>
            <a:r>
              <a:rPr lang="ru-RU" sz="2800" b="1" i="1" dirty="0" smtClean="0">
                <a:solidFill>
                  <a:srgbClr val="002060"/>
                </a:solidFill>
              </a:rPr>
              <a:t>положение Боевого знамени воинской части в строю, порядок совместного выноса и относа Государственного флага Российской Федерации и Боевого знамени воинской части; </a:t>
            </a:r>
          </a:p>
          <a:p>
            <a:pPr indent="457200" algn="just">
              <a:buFont typeface="Wingdings" pitchFamily="2" charset="2"/>
              <a:buChar char="ü"/>
            </a:pPr>
            <a:r>
              <a:rPr lang="ru-RU" sz="2800" b="1" i="1" dirty="0" smtClean="0">
                <a:solidFill>
                  <a:srgbClr val="002060"/>
                </a:solidFill>
              </a:rPr>
              <a:t>обязанности военнослужащих перед построением и в строю и требования к их строевому обучению, а также способы передвижения военнослужащих на поле боя и действия при внезапном нападении противника.</a:t>
            </a:r>
          </a:p>
        </p:txBody>
      </p:sp>
    </p:spTree>
    <p:extLst>
      <p:ext uri="{BB962C8B-B14F-4D97-AF65-F5344CB8AC3E}">
        <p14:creationId xmlns:p14="http://schemas.microsoft.com/office/powerpoint/2010/main" val="31447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69816" y="1441328"/>
            <a:ext cx="117696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b="1" dirty="0" smtClean="0">
                <a:solidFill>
                  <a:srgbClr val="FF0000"/>
                </a:solidFill>
              </a:rPr>
              <a:t>Строевым уставом </a:t>
            </a:r>
            <a:r>
              <a:rPr lang="ru-RU" sz="2800" b="1" dirty="0" smtClean="0"/>
              <a:t>руководствуются все военнослужащие воинских частей, кораблей, органов военного управления, предприятий, учреждений, организаций и военных образовательных учреждений профессионального образования Вооруженных Сил Российской Федерации (далее - воинские части).</a:t>
            </a:r>
          </a:p>
          <a:p>
            <a:pPr indent="457200" algn="just"/>
            <a:endParaRPr lang="ru-RU" sz="2800" b="1" dirty="0" smtClean="0">
              <a:solidFill>
                <a:srgbClr val="FF000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82880" y="4088674"/>
            <a:ext cx="11686674" cy="2207623"/>
          </a:xfrm>
          <a:prstGeom prst="roundRect">
            <a:avLst>
              <a:gd name="adj" fmla="val 15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just"/>
            <a:r>
              <a:rPr lang="ru-RU" sz="3200" b="1" dirty="0" smtClean="0">
                <a:solidFill>
                  <a:srgbClr val="FF0000"/>
                </a:solidFill>
              </a:rPr>
              <a:t>Действие Устава </a:t>
            </a:r>
            <a:r>
              <a:rPr lang="ru-RU" sz="3200" b="1" dirty="0" smtClean="0">
                <a:solidFill>
                  <a:schemeClr val="tx1"/>
                </a:solidFill>
              </a:rPr>
              <a:t>распространяется на военнослужащих других войск, воинских формирований и органов, созданных в соответствии с законодательством Российской Федерации, а также на граждан, призванных на военные сборы.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27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17966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7685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dirty="0">
                <a:solidFill>
                  <a:prstClr val="black"/>
                </a:solidFill>
                <a:latin typeface="Calibri" panose="020F0502020204030204"/>
              </a:rPr>
              <a:t>8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04913" y="1436914"/>
            <a:ext cx="11686674" cy="120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solidFill>
                  <a:schemeClr val="tx1"/>
                </a:solidFill>
              </a:rPr>
              <a:t>Строи и управление ими, обязанности командиров и военнослужащих перед построением и в строю.</a:t>
            </a:r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300447" y="2511511"/>
            <a:ext cx="11521440" cy="1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 bmk="_Toc170730689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ОБЩИЕ ПОЛОЖЕНИЯ</a:t>
            </a:r>
            <a:endParaRPr kumimoji="0" lang="ru-RU" sz="2400" b="1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1. СТРОИ И УПРАВЛЕНИЕ ИМИ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326571" y="3442033"/>
            <a:ext cx="1161288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381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Строевая подготовка, являясь составной частью боевой подготовки, оказывает влияние на все стороны жизни и деятельности войск. Она закаляет волю воинов, способствует соблюдению воинского порядка и укреплению дисциплины, совершенствует умение владеть своим телом, развивает внимательность, наблюдательность, коллективизм и исполнительность. Без правильно поставленного строевого обучения трудно добиться четких действий воинов в современном бою. </a:t>
            </a:r>
            <a:endParaRPr kumimoji="0" lang="ru-RU" sz="2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38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dirty="0">
                <a:solidFill>
                  <a:prstClr val="black"/>
                </a:solidFill>
                <a:latin typeface="Calibri" panose="020F0502020204030204"/>
              </a:rPr>
              <a:t>9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195943" y="1565515"/>
            <a:ext cx="1170816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381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Сейчас, когда подразделения и части насыщены сложной техникой, когда значительно возросла роль коллективного оружия в бою, уровень строевой выучки должен быть особенно высок.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381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Основой подготовки личного состава подразделения к совместным действиям был, есть и остается </a:t>
            </a:r>
            <a:r>
              <a:rPr kumimoji="0" lang="ru-RU" sz="32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строй</a:t>
            </a:r>
            <a:r>
              <a:rPr kumimoji="0" lang="ru-RU" sz="2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</a:p>
          <a:p>
            <a:pPr marL="0" marR="0" lvl="0" indent="4381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Он, как никакой другой вид обучения, воспитывает быстрое, точное и единодушное исполнение воли командира. </a:t>
            </a:r>
          </a:p>
          <a:p>
            <a:pPr marL="0" marR="0" lvl="0" indent="4381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Строевая подготовка основана на глубоком понимании военнослужащими необходимости четких, быстрых и сноровистых действий при выполнении приемов в составе подразделения.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3513</Words>
  <Application>Microsoft Office PowerPoint</Application>
  <PresentationFormat>Широкоэкранный</PresentationFormat>
  <Paragraphs>299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Строевая подготовка</vt:lpstr>
      <vt:lpstr>Строевая подготовка  </vt:lpstr>
      <vt:lpstr>Строевая подготовка </vt:lpstr>
      <vt:lpstr>Строевая подготовка</vt:lpstr>
      <vt:lpstr>Строевая подготовка </vt:lpstr>
      <vt:lpstr>Строевая подготовка </vt:lpstr>
      <vt:lpstr>Строевая подготовка </vt:lpstr>
      <vt:lpstr>Строевая подготовка </vt:lpstr>
      <vt:lpstr>Строевая подготовка </vt:lpstr>
      <vt:lpstr>Строевая подготовка </vt:lpstr>
      <vt:lpstr>Строевая подготовка </vt:lpstr>
      <vt:lpstr>Строевая подготовка </vt:lpstr>
      <vt:lpstr>Строевая подготовка </vt:lpstr>
      <vt:lpstr>Строевая подготовка</vt:lpstr>
      <vt:lpstr>Строевая подготовка </vt:lpstr>
      <vt:lpstr>Строевая подготовка </vt:lpstr>
      <vt:lpstr>Строевая подготовка </vt:lpstr>
      <vt:lpstr>Строевая подготовка </vt:lpstr>
      <vt:lpstr>Строевая подготовка </vt:lpstr>
      <vt:lpstr>Строевая подготовка</vt:lpstr>
      <vt:lpstr>Строевая подготовка </vt:lpstr>
      <vt:lpstr>Строевая подготовка </vt:lpstr>
      <vt:lpstr>Строевая подготовка </vt:lpstr>
      <vt:lpstr>Строевая подготовка </vt:lpstr>
      <vt:lpstr>Строевая подготовка </vt:lpstr>
      <vt:lpstr>Строевая подготовка </vt:lpstr>
      <vt:lpstr>Строевая подготовка </vt:lpstr>
      <vt:lpstr>Строевая подготовка </vt:lpstr>
      <vt:lpstr>Строевая подготовка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Personal</dc:creator>
  <cp:lastModifiedBy>R2</cp:lastModifiedBy>
  <cp:revision>142</cp:revision>
  <dcterms:created xsi:type="dcterms:W3CDTF">2019-10-22T09:04:40Z</dcterms:created>
  <dcterms:modified xsi:type="dcterms:W3CDTF">2021-02-16T06:48:21Z</dcterms:modified>
</cp:coreProperties>
</file>