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259" r:id="rId3"/>
    <p:sldId id="260" r:id="rId4"/>
    <p:sldId id="364" r:id="rId5"/>
    <p:sldId id="261" r:id="rId6"/>
    <p:sldId id="344" r:id="rId7"/>
    <p:sldId id="367" r:id="rId8"/>
    <p:sldId id="347" r:id="rId9"/>
    <p:sldId id="368" r:id="rId10"/>
    <p:sldId id="369" r:id="rId11"/>
    <p:sldId id="348" r:id="rId12"/>
    <p:sldId id="370" r:id="rId13"/>
    <p:sldId id="349" r:id="rId14"/>
    <p:sldId id="371" r:id="rId15"/>
    <p:sldId id="372" r:id="rId16"/>
    <p:sldId id="350" r:id="rId17"/>
    <p:sldId id="351" r:id="rId18"/>
    <p:sldId id="352" r:id="rId19"/>
    <p:sldId id="353" r:id="rId20"/>
    <p:sldId id="354" r:id="rId21"/>
    <p:sldId id="345" r:id="rId22"/>
    <p:sldId id="355" r:id="rId23"/>
    <p:sldId id="373" r:id="rId24"/>
    <p:sldId id="374" r:id="rId25"/>
    <p:sldId id="375" r:id="rId26"/>
    <p:sldId id="343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82234-35E4-43AA-BD41-A8AD9283A7AE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6DE36-7E5B-4CA9-AC30-F0E4353D12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0758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80E75-B3D0-4101-B0AF-AC83194F532D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D20EC-3E8D-46BA-95FD-E545E3B3E5E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3461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67BB-C4E3-40FD-A900-4D4F70EC2301}" type="datetime1">
              <a:rPr lang="ru-RU" smtClean="0"/>
              <a:pPr/>
              <a:t>16.03.2021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75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4B27-C341-46E9-BE6A-AC055ADE050F}" type="datetime1">
              <a:rPr lang="ru-RU" smtClean="0"/>
              <a:pPr/>
              <a:t>16.03.2021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34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D925-3014-43FD-BBB8-1E7424215A16}" type="datetime1">
              <a:rPr lang="ru-RU" smtClean="0"/>
              <a:pPr/>
              <a:t>16.03.2021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3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8D2E-565E-4B91-AA9E-14245906B9B0}" type="datetime1">
              <a:rPr lang="ru-RU" smtClean="0"/>
              <a:pPr/>
              <a:t>16.03.2021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90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30D5-6DD9-4B44-A986-B6A5694FE9F6}" type="datetime1">
              <a:rPr lang="ru-RU" smtClean="0"/>
              <a:pPr/>
              <a:t>16.03.2021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13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FB38-CD4C-4E40-A504-11BF0E6F089A}" type="datetime1">
              <a:rPr lang="ru-RU" smtClean="0"/>
              <a:pPr/>
              <a:t>16.03.2021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17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F580-38C4-4984-8498-DD2C2572F842}" type="datetime1">
              <a:rPr lang="ru-RU" smtClean="0"/>
              <a:pPr/>
              <a:t>16.03.2021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9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15EE-4888-49B0-893A-A39F3D6D9DDB}" type="datetime1">
              <a:rPr lang="ru-RU" smtClean="0"/>
              <a:pPr/>
              <a:t>16.03.2021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82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C37D-E4A2-49E4-BC50-025F6D69BE1D}" type="datetime1">
              <a:rPr lang="ru-RU" smtClean="0"/>
              <a:pPr/>
              <a:t>16.03.2021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42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5C3C-1B66-451C-AE40-5E28FDF5290D}" type="datetime1">
              <a:rPr lang="ru-RU" smtClean="0"/>
              <a:pPr/>
              <a:t>16.03.2021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71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1734-E700-41A0-B6ED-0695847A3F6D}" type="datetime1">
              <a:rPr lang="ru-RU" smtClean="0"/>
              <a:pPr/>
              <a:t>16.03.2021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71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D3D36-649A-4072-90FD-EF603546334F}" type="datetime1">
              <a:rPr lang="ru-RU" smtClean="0"/>
              <a:pPr/>
              <a:t>16.03.2021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50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.gi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.gi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4447" y="191161"/>
            <a:ext cx="11605845" cy="1655762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ДОНСКОЙ ГОСУДАРСТВЕННЫЙ ТЕХНИЧЕСКИЙ УНИВЕРСИТЕТ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86155" y="1668780"/>
            <a:ext cx="11605845" cy="31908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400" b="1" dirty="0" smtClean="0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ВОЕННЫЙ УЧЕБНЫЙ ЦЕНТР</a:t>
            </a:r>
          </a:p>
          <a:p>
            <a:endParaRPr lang="ru-RU" sz="5400" b="1" dirty="0" smtClean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5400" b="1" dirty="0" smtClean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ОБЩЕВОЕННОЙ ПОДГОТОВКИ</a:t>
            </a:r>
            <a:endParaRPr lang="ru-RU" sz="5400" b="1" dirty="0">
              <a:solidFill>
                <a:srgbClr val="FFFF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4343401" y="5703032"/>
            <a:ext cx="3727938" cy="1154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Ростов-на-Дону 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 г.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08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953">
        <p:split orient="vert"/>
      </p:transition>
    </mc:Choice>
    <mc:Fallback xmlns="">
      <p:transition spd="slow" advTm="6953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147"/>
          </a:xfrm>
        </p:spPr>
        <p:txBody>
          <a:bodyPr>
            <a:normAutofit/>
          </a:bodyPr>
          <a:lstStyle/>
          <a:p>
            <a:pPr lvl="0" algn="ctr" fontAlgn="base">
              <a:spcAft>
                <a:spcPct val="0"/>
              </a:spcAft>
              <a:defRPr/>
            </a:pPr>
            <a:r>
              <a:rPr lang="ru-RU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аконы управления</a:t>
            </a:r>
            <a:endParaRPr lang="ru-RU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8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4330730" y="1554870"/>
            <a:ext cx="3751603" cy="150543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ЗАКОНЫ УПРАВЛЕНИЯ</a:t>
            </a:r>
            <a:endParaRPr lang="ru-RU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0" y="4230168"/>
            <a:ext cx="3512321" cy="251246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Сохранения пропорциональности и оптимальной соотносительности всех элементов системы управления</a:t>
            </a:r>
            <a:endParaRPr lang="ru-RU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548631" y="4230168"/>
            <a:ext cx="3315802" cy="251246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Соответствия </a:t>
            </a:r>
            <a:r>
              <a:rPr lang="ru-RU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потребного и располагаемого времени при решении задач управления</a:t>
            </a:r>
            <a:endParaRPr lang="ru-RU" sz="2400" b="1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8900744" y="4230168"/>
            <a:ext cx="3094703" cy="251246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Зависимости </a:t>
            </a:r>
            <a:r>
              <a:rPr lang="ru-RU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эффективности решения задач управления от объема используемой информации</a:t>
            </a:r>
            <a:endParaRPr lang="ru-RU" sz="2400" b="1" dirty="0"/>
          </a:p>
        </p:txBody>
      </p:sp>
      <p:sp>
        <p:nvSpPr>
          <p:cNvPr id="12" name="Стрелка вниз 11"/>
          <p:cNvSpPr/>
          <p:nvPr/>
        </p:nvSpPr>
        <p:spPr>
          <a:xfrm>
            <a:off x="5774879" y="3144852"/>
            <a:ext cx="769122" cy="108531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 rot="3136559">
            <a:off x="3824099" y="2720782"/>
            <a:ext cx="769122" cy="185422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низ 13"/>
          <p:cNvSpPr/>
          <p:nvPr/>
        </p:nvSpPr>
        <p:spPr>
          <a:xfrm rot="18319791">
            <a:off x="7881584" y="2666133"/>
            <a:ext cx="769122" cy="204275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52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УПМВ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9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02549" y="1340225"/>
            <a:ext cx="11972657" cy="284721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Принципы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войсками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это наиболее общие, основополагающие правила и рекомен­дации, которые должны учитываться и выполняться в практической деятельности командования и органов управления на всех уровнях руководства.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Отличие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принципов управления от законов управления состоит в том, что если законы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существуют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действуют объективно, вне сознания людей, независимо от их воли и желания, то принципы, вытекая из законов, сознательно формулируются в интересах практики и применяются в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зависимости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конкретных условий.</a:t>
            </a:r>
          </a:p>
        </p:txBody>
      </p:sp>
    </p:spTree>
    <p:extLst>
      <p:ext uri="{BB962C8B-B14F-4D97-AF65-F5344CB8AC3E}">
        <p14:creationId xmlns:p14="http://schemas.microsoft.com/office/powerpoint/2010/main" val="196719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0485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сновные </a:t>
            </a:r>
            <a:br>
              <a:rPr lang="ru-RU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управления в военной сфере</a:t>
            </a:r>
            <a:endParaRPr lang="ru-RU" sz="4000" dirty="0">
              <a:solidFill>
                <a:srgbClr val="FF0000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1307506" y="1194687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9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435552" y="1374790"/>
            <a:ext cx="6939184" cy="12744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</a:t>
            </a:r>
          </a:p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УПРАВЛЕНИЯ В ВОЕННОЙ СФЕРЕ</a:t>
            </a:r>
            <a:endParaRPr lang="ru-RU" sz="24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74589" y="3377625"/>
            <a:ext cx="4428146" cy="9156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единоначалия и личной ответственности командиров</a:t>
            </a:r>
            <a:endParaRPr lang="ru-RU" sz="2400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80586" y="4515957"/>
            <a:ext cx="4522149" cy="77766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твердости и настойчивости</a:t>
            </a:r>
            <a:endParaRPr lang="ru-RU" sz="24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80587" y="5516309"/>
            <a:ext cx="4522149" cy="11508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оперативности и гибкого реагирования на изменения обстановки</a:t>
            </a:r>
            <a:endParaRPr lang="ru-RU" sz="24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263925" y="6090304"/>
            <a:ext cx="4694939" cy="57683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предвидения</a:t>
            </a: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7204104" y="5357778"/>
            <a:ext cx="4754760" cy="54736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научности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7204104" y="3377625"/>
            <a:ext cx="4669301" cy="183531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централизации управления с предоставлением подчиненным инициативы в определении способов выполнения поставленных задач</a:t>
            </a:r>
            <a:endParaRPr lang="ru-RU" sz="2400" dirty="0"/>
          </a:p>
        </p:txBody>
      </p:sp>
      <p:sp>
        <p:nvSpPr>
          <p:cNvPr id="21" name="Счетверенная стрелка 20"/>
          <p:cNvSpPr/>
          <p:nvPr/>
        </p:nvSpPr>
        <p:spPr>
          <a:xfrm>
            <a:off x="5016380" y="2739033"/>
            <a:ext cx="1948441" cy="392811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32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УПМВ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10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02549" y="1340224"/>
            <a:ext cx="11972657" cy="283866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способ теоретического исследования или практического осуществления чего-либо,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другими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словами - совокупность приемов, правил и способов, используемых в какой-либо практической деятельности. Это определение приемлемо и для военного управления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управления 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определяют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конкретные пути, приемы и правила практического осуществления задач управления воинскими частями и подразделениями и во всех случаях определяют: кто что, когда и как должен делать.</a:t>
            </a:r>
          </a:p>
        </p:txBody>
      </p:sp>
    </p:spTree>
    <p:extLst>
      <p:ext uri="{BB962C8B-B14F-4D97-AF65-F5344CB8AC3E}">
        <p14:creationId xmlns:p14="http://schemas.microsoft.com/office/powerpoint/2010/main" val="21956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581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етоды управления</a:t>
            </a:r>
            <a:endParaRPr lang="ru-RU" sz="3600" b="1" dirty="0">
              <a:solidFill>
                <a:srgbClr val="FF0000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10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Багетная рамка 8"/>
          <p:cNvSpPr/>
          <p:nvPr/>
        </p:nvSpPr>
        <p:spPr>
          <a:xfrm>
            <a:off x="4495088" y="1486968"/>
            <a:ext cx="3170490" cy="1452785"/>
          </a:xfrm>
          <a:prstGeom prst="bevel">
            <a:avLst/>
          </a:prstGeom>
          <a:solidFill>
            <a:srgbClr val="FFFF00"/>
          </a:solidFill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УПРАВЛЕНИЯ</a:t>
            </a:r>
            <a:endParaRPr lang="ru-RU" sz="2400" b="1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94004" y="3921095"/>
            <a:ext cx="3461046" cy="262355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организационно-административные,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основанные на прямых директивных указаниях</a:t>
            </a:r>
            <a:endParaRPr lang="ru-RU" sz="24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435268" y="3921094"/>
            <a:ext cx="3421166" cy="262355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распорядительные</a:t>
            </a:r>
            <a:endParaRPr lang="ru-RU" sz="24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8451791" y="3921095"/>
            <a:ext cx="3483835" cy="262355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социально-психологические,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применяемые с целью повышения социальной активности</a:t>
            </a:r>
            <a:endParaRPr lang="ru-RU" sz="2400" dirty="0"/>
          </a:p>
        </p:txBody>
      </p:sp>
      <p:sp>
        <p:nvSpPr>
          <p:cNvPr id="14" name="Стрелка вниз 13"/>
          <p:cNvSpPr/>
          <p:nvPr/>
        </p:nvSpPr>
        <p:spPr>
          <a:xfrm>
            <a:off x="5717136" y="3141768"/>
            <a:ext cx="709301" cy="77932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низ 14"/>
          <p:cNvSpPr/>
          <p:nvPr/>
        </p:nvSpPr>
        <p:spPr>
          <a:xfrm rot="3348178">
            <a:off x="3487514" y="2745075"/>
            <a:ext cx="709301" cy="139433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 rot="18673995">
            <a:off x="7858335" y="2796269"/>
            <a:ext cx="709301" cy="133487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88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управления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10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Багетная рамка 8"/>
          <p:cNvSpPr/>
          <p:nvPr/>
        </p:nvSpPr>
        <p:spPr>
          <a:xfrm>
            <a:off x="4495087" y="1375874"/>
            <a:ext cx="4178893" cy="1563880"/>
          </a:xfrm>
          <a:prstGeom prst="bevel">
            <a:avLst/>
          </a:prstGeom>
          <a:solidFill>
            <a:srgbClr val="FFFF00"/>
          </a:solidFill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ОРГАНИЗАЦИОННО-АДМИНИСТРАТИВНЫЕ</a:t>
            </a:r>
            <a:endParaRPr lang="ru-RU" sz="2400" b="1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94004" y="3921095"/>
            <a:ext cx="3461046" cy="262355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егламентированные</a:t>
            </a:r>
            <a:endParaRPr lang="ru-RU" sz="24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435268" y="3921094"/>
            <a:ext cx="3421166" cy="262355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Нормирование</a:t>
            </a:r>
            <a:endParaRPr lang="ru-RU" sz="24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8451791" y="3921095"/>
            <a:ext cx="3483835" cy="262355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Инструктирование</a:t>
            </a:r>
            <a:endParaRPr lang="ru-RU" sz="2400" dirty="0"/>
          </a:p>
        </p:txBody>
      </p:sp>
      <p:sp>
        <p:nvSpPr>
          <p:cNvPr id="14" name="Стрелка вниз 13"/>
          <p:cNvSpPr/>
          <p:nvPr/>
        </p:nvSpPr>
        <p:spPr>
          <a:xfrm>
            <a:off x="5717136" y="3141768"/>
            <a:ext cx="709301" cy="77932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низ 14"/>
          <p:cNvSpPr/>
          <p:nvPr/>
        </p:nvSpPr>
        <p:spPr>
          <a:xfrm rot="3348178">
            <a:off x="3487514" y="2745075"/>
            <a:ext cx="709301" cy="139433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 rot="18673995">
            <a:off x="7858335" y="2796269"/>
            <a:ext cx="709301" cy="133487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40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УПМВ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11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02549" y="1340224"/>
            <a:ext cx="11972657" cy="21690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Организационно-административные методы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основном опираются на власть руководителя, его права, присущие организации дисциплину и ответственность. </a:t>
            </a:r>
            <a:endParaRPr lang="ru-RU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Возможны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три формы проявления ор­ганизационно-распорядительных методов:</a:t>
            </a:r>
          </a:p>
          <a:p>
            <a:pPr lvl="0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обязательное предписание (приказ, запрет и т.п.); </a:t>
            </a:r>
          </a:p>
          <a:p>
            <a:pPr lvl="0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согласительные (консультация, разрешение компромисса); </a:t>
            </a:r>
          </a:p>
          <a:p>
            <a:pPr lvl="0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рекомендации, пожелания (совет, разъяснение, предложение и т.п.).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02549" y="3591697"/>
            <a:ext cx="11972657" cy="231483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b="1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Распорядительные методы.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Практика показывает, что чем меньше продуманы, детализи­рованы и обоснованы организационно-административные методы, тем чаще используются методы распорядительные.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Прямые воздействия (приказы, распоряжения) могут усиливать пассивность подчинен </a:t>
            </a:r>
            <a:r>
              <a:rPr lang="ru-RU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ных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 иногда вести к скрытому неповиновению. Поэтому наиболее эффективны косвенные методы воздействия, которые осуществляются посредством постановки задачи и создания стимулирующих условий.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09671" y="5972432"/>
            <a:ext cx="11972657" cy="88556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Социально-психологические методы управления</a:t>
            </a: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представляют собой совокупность специфических способов воздействия на личностные отношения и связи, возникающие в воинских коллектива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х. </a:t>
            </a:r>
          </a:p>
        </p:txBody>
      </p:sp>
    </p:spTree>
    <p:extLst>
      <p:ext uri="{BB962C8B-B14F-4D97-AF65-F5344CB8AC3E}">
        <p14:creationId xmlns:p14="http://schemas.microsoft.com/office/powerpoint/2010/main" val="388677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УПМВ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12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6912" y="1427148"/>
            <a:ext cx="11947021" cy="241845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Целью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повседневной деятельности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воинской части (подразделения) является приведение в боеспособное состояние, поддержание боеспособности и установленного уровня боевой и мобили­зационной готовности для боевых и других задач.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В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повседневной деятельности воинские части могут привлекаться к выполнению боевых задач мирного времени - несению боевого дежурства и караульной службы.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45279" y="4059251"/>
            <a:ext cx="11878654" cy="23401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Повседневная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 воинской части (подразделения) в мирное время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это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совокупность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занятий, мероприятий и работ, согласованных по цели, задачам, времени и месту и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направленных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поддержание боеспособности, установленной боевой и мобилизационной готовности к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выполнению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боевых и других поставленных задач.</a:t>
            </a:r>
          </a:p>
        </p:txBody>
      </p:sp>
    </p:spTree>
    <p:extLst>
      <p:ext uri="{BB962C8B-B14F-4D97-AF65-F5344CB8AC3E}">
        <p14:creationId xmlns:p14="http://schemas.microsoft.com/office/powerpoint/2010/main" val="33127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УПМВ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13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3367043" y="1306755"/>
            <a:ext cx="5084748" cy="128262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ВИДЫ </a:t>
            </a:r>
          </a:p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ПОВСЕДНЕВНОЙ ДЕЯТЕЛЬНОСТИ</a:t>
            </a: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96553" y="2791865"/>
            <a:ext cx="4486542" cy="6034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Мобилизационная 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</a:t>
            </a:r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539264" y="2916028"/>
            <a:ext cx="4486542" cy="87167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Экономическая и финансово-хозяйственная деятельность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83734" y="5214554"/>
            <a:ext cx="4486542" cy="48630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Воспитательная 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</a:t>
            </a:r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96553" y="3589683"/>
            <a:ext cx="4486542" cy="72504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Боевое дежурство (дежурство, боевая служба)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96553" y="4496455"/>
            <a:ext cx="4486542" cy="45092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Боевая подготовка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539264" y="3982341"/>
            <a:ext cx="4486542" cy="59820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Служба войск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7539264" y="4829185"/>
            <a:ext cx="4486542" cy="734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безопасности военной службы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7539264" y="5783720"/>
            <a:ext cx="4486542" cy="87167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Поддержание правопорядка и воинской дисциплины</a:t>
            </a: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83734" y="5947710"/>
            <a:ext cx="4486542" cy="69994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Эксплуатация вооружения и военной 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техники</a:t>
            </a:r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Тройная стрелка влево/вправо/вверх 7"/>
          <p:cNvSpPr/>
          <p:nvPr/>
        </p:nvSpPr>
        <p:spPr>
          <a:xfrm>
            <a:off x="5033473" y="2791865"/>
            <a:ext cx="2008262" cy="3376469"/>
          </a:xfrm>
          <a:prstGeom prst="leftRigh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0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УПМВ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14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56673" y="1260389"/>
            <a:ext cx="11627977" cy="124244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Боевое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дежурство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вид повседневной деятельности, обеспечивающий немедленный и органи­зованный переход к боевым действиям, надежное выполнение боевых задач в любых условиях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обстановки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131805" y="2545492"/>
            <a:ext cx="11592409" cy="137571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Мобилизационная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в воинской части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это комплекс мероприятий, проводимых командира­ми и штабами всех степеней по планированию, подготовке и проведению развертывания войск по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штатам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военного времени и приведению их в готовность к выполнению задач по предназначению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156673" y="3978876"/>
            <a:ext cx="11551065" cy="13921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Боевая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основной вид повседневной деятельности, система (совокупность) меропри­ятий по обучению и воинскому воспитанию личного состава для ведения боевых действий или выпол­нения других задач в соответствии с их предназначением.</a:t>
            </a: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181386" y="5426887"/>
            <a:ext cx="11551065" cy="124090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Воспитательная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комплексная, целенаправленная деятельность по формированию у военнослужащих необходимых морально-психологических качеств, сознательного отношения к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выполнению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воинского долга в мирное и военное время.</a:t>
            </a: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58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532"/>
            <a:ext cx="12192000" cy="6858000"/>
          </a:xfrm>
          <a:blipFill>
            <a:blip r:embed="rId3" cstate="print">
              <a:alphaModFix amt="48000"/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marL="1970088" indent="0" algn="ctr">
              <a:lnSpc>
                <a:spcPct val="100000"/>
              </a:lnSpc>
              <a:buNone/>
            </a:pPr>
            <a:endParaRPr lang="ru-RU" sz="3600" b="1" dirty="0" smtClean="0"/>
          </a:p>
          <a:p>
            <a:pPr marL="0" indent="0" algn="ctr">
              <a:buNone/>
            </a:pPr>
            <a:endParaRPr lang="ru-RU" sz="4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4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ПОДРАЗДЕЛЕНИЯМИ В МИРНОЕ ВРЕМЯ</a:t>
            </a:r>
          </a:p>
          <a:p>
            <a:pPr marL="0" indent="0" algn="ctr">
              <a:buNone/>
            </a:pPr>
            <a:r>
              <a:rPr lang="ru-RU" sz="4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ема 1: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категории и понятия управления повседневной    деятельностью.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Занятие </a:t>
            </a:r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№ </a:t>
            </a:r>
            <a:r>
              <a:rPr 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категории и понятия                </a:t>
            </a:r>
          </a:p>
          <a:p>
            <a:pPr marL="0" indent="0">
              <a:buNone/>
            </a:pP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управления повседневной    деятельностью.</a:t>
            </a:r>
          </a:p>
          <a:p>
            <a:pPr marL="0" indent="0" algn="ctr">
              <a:buNone/>
            </a:pPr>
            <a:r>
              <a:rPr lang="ru-RU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</a:t>
            </a:r>
            <a:endParaRPr lang="ru-RU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21" name="Овал 20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2</a:t>
            </a:r>
            <a:endParaRPr lang="ru-RU" sz="3600" dirty="0">
              <a:solidFill>
                <a:schemeClr val="tx1"/>
              </a:solidFill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4000" cy="12232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086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УПМВ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15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4482" y="1393394"/>
            <a:ext cx="12107518" cy="175346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Эксплуатация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вооружения и военной техники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это вид повседневной деятельности,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совокупность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(система) организационно-технических мероприятий и технологических процессов по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применению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вооружения и военной техники в соответствии с их предназначением и поддержанием их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тактико-технических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 в заданных пределах в течение установленного периода времени.</a:t>
            </a: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0" y="3215891"/>
            <a:ext cx="12192000" cy="18256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Экономическая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финансово-хозяйственная деятельность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совокупность мероприятий,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проводимых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воинской части для всестороннего обеспечения жизнедеятельности личного состава и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благоприятных условий для осуществления других видов повседневной деятельности,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поддержания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боевой и мобилизационной готовности.</a:t>
            </a: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0" y="5171906"/>
            <a:ext cx="12192000" cy="18302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Служба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войск, поддержание правопорядка и воинской дисциплины и обеспечение 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безопасности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военной службы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это совокупность согласованных мероприятий по поддержанию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уставного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порядка, воспитанию и обеспечению безопасности военнослужащих, направленных на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поддержание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боеспособности и установленной боевой готовности, выполнение поставленных задач.</a:t>
            </a: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21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УПМВ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16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857500" y="1422085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Учебный вопрос №2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2663" y="2808239"/>
            <a:ext cx="11686674" cy="2863249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Воинское подразделение как организационная система. Структура военной организационной системы. Особенности военных организационных систем.</a:t>
            </a:r>
            <a:endParaRPr lang="ru-RU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65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14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УПМВ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17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73465" y="1401510"/>
            <a:ext cx="11918535" cy="5137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 smtClean="0"/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Структура подразделения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мирное время должна соответствовать задачам поддержания постоянной боевой готовности и другим задачам, решаемым подразделением в повседневной деятельности.</a:t>
            </a:r>
          </a:p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Линейной структуре присущи следующие пре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имущества</a:t>
            </a:r>
            <a:r>
              <a:rPr lang="ru-RU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наибольшие преимущества для реализации принципа единоначалия; минимальная вероятность получения подчиненными противоречивых указаний; относительная простота контроля за деятельностью подчиненных.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недостаткам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военной организационной системы данного типа можно отнести ее многоступенчатость, которая повышает вероятность искажения информации в процессе управления и, как следствие, влечет снижение эффективности управления организацией (подразделение</a:t>
            </a:r>
            <a:r>
              <a:rPr lang="ru-RU" sz="2400" dirty="0" smtClean="0"/>
              <a:t>м)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целом.</a:t>
            </a:r>
          </a:p>
          <a:p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2937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8007"/>
            <a:ext cx="10515600" cy="989265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структура военной </a:t>
            </a:r>
            <a:r>
              <a:rPr 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организационной </a:t>
            </a:r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18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6433" y="1399050"/>
            <a:ext cx="119555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11" name="Багетная рамка 10"/>
          <p:cNvSpPr/>
          <p:nvPr/>
        </p:nvSpPr>
        <p:spPr>
          <a:xfrm>
            <a:off x="4522149" y="1382157"/>
            <a:ext cx="3555049" cy="831204"/>
          </a:xfrm>
          <a:prstGeom prst="bevel">
            <a:avLst/>
          </a:prstGeom>
          <a:solidFill>
            <a:srgbClr val="FFFF00"/>
          </a:solidFill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КОМАНДИР ПОЛКА</a:t>
            </a:r>
            <a:endParaRPr lang="ru-RU" sz="2400" b="1" dirty="0"/>
          </a:p>
        </p:txBody>
      </p:sp>
      <p:sp>
        <p:nvSpPr>
          <p:cNvPr id="12" name="Багетная рамка 11"/>
          <p:cNvSpPr/>
          <p:nvPr/>
        </p:nvSpPr>
        <p:spPr>
          <a:xfrm>
            <a:off x="4657458" y="2753884"/>
            <a:ext cx="3419740" cy="700754"/>
          </a:xfrm>
          <a:prstGeom prst="bevel">
            <a:avLst/>
          </a:prstGeom>
          <a:solidFill>
            <a:srgbClr val="FFC000"/>
          </a:solidFill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Командир батальона</a:t>
            </a:r>
            <a:endParaRPr lang="ru-RU" sz="2400" b="1" dirty="0"/>
          </a:p>
        </p:txBody>
      </p:sp>
      <p:sp>
        <p:nvSpPr>
          <p:cNvPr id="13" name="Багетная рамка 12"/>
          <p:cNvSpPr/>
          <p:nvPr/>
        </p:nvSpPr>
        <p:spPr>
          <a:xfrm>
            <a:off x="4849025" y="4007858"/>
            <a:ext cx="3036606" cy="693633"/>
          </a:xfrm>
          <a:prstGeom prst="bevel">
            <a:avLst/>
          </a:prstGeom>
          <a:solidFill>
            <a:srgbClr val="FFC000"/>
          </a:solidFill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Командир роты</a:t>
            </a:r>
            <a:endParaRPr lang="ru-RU" sz="2400" b="1" dirty="0"/>
          </a:p>
        </p:txBody>
      </p:sp>
      <p:sp>
        <p:nvSpPr>
          <p:cNvPr id="10" name="Прямоугольник 9"/>
          <p:cNvSpPr/>
          <p:nvPr/>
        </p:nvSpPr>
        <p:spPr>
          <a:xfrm rot="16200000">
            <a:off x="4822677" y="5373883"/>
            <a:ext cx="1478423" cy="10682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Командир взвода</a:t>
            </a:r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 rot="16200000">
            <a:off x="6416472" y="5373882"/>
            <a:ext cx="1478423" cy="10682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Командир взвода</a:t>
            </a:r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Стрелка вниз 13"/>
          <p:cNvSpPr/>
          <p:nvPr/>
        </p:nvSpPr>
        <p:spPr>
          <a:xfrm>
            <a:off x="6033331" y="2230254"/>
            <a:ext cx="588240" cy="4933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>
            <a:off x="6033331" y="3514496"/>
            <a:ext cx="588240" cy="4933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низ 17"/>
          <p:cNvSpPr/>
          <p:nvPr/>
        </p:nvSpPr>
        <p:spPr>
          <a:xfrm>
            <a:off x="6878650" y="4728321"/>
            <a:ext cx="464325" cy="44046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низ 18"/>
          <p:cNvSpPr/>
          <p:nvPr/>
        </p:nvSpPr>
        <p:spPr>
          <a:xfrm>
            <a:off x="5267768" y="4728321"/>
            <a:ext cx="475006" cy="432666"/>
          </a:xfrm>
          <a:prstGeom prst="downArrow">
            <a:avLst>
              <a:gd name="adj1" fmla="val 50000"/>
              <a:gd name="adj2" fmla="val 4802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52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147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Линейно-штабная </a:t>
            </a:r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  <a:b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b="1" dirty="0">
              <a:solidFill>
                <a:srgbClr val="FF0000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18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6433" y="1399050"/>
            <a:ext cx="119555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11" name="Багетная рамка 10"/>
          <p:cNvSpPr/>
          <p:nvPr/>
        </p:nvSpPr>
        <p:spPr>
          <a:xfrm>
            <a:off x="2351517" y="1336643"/>
            <a:ext cx="3555049" cy="831204"/>
          </a:xfrm>
          <a:prstGeom prst="bevel">
            <a:avLst/>
          </a:prstGeom>
          <a:solidFill>
            <a:srgbClr val="FFFF00"/>
          </a:solidFill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КОМАНДИР ПОЛКА</a:t>
            </a:r>
            <a:endParaRPr lang="ru-RU" sz="2400" b="1" dirty="0"/>
          </a:p>
        </p:txBody>
      </p:sp>
      <p:sp>
        <p:nvSpPr>
          <p:cNvPr id="12" name="Багетная рамка 11"/>
          <p:cNvSpPr/>
          <p:nvPr/>
        </p:nvSpPr>
        <p:spPr>
          <a:xfrm>
            <a:off x="1075704" y="2787887"/>
            <a:ext cx="3419740" cy="700754"/>
          </a:xfrm>
          <a:prstGeom prst="bevel">
            <a:avLst/>
          </a:prstGeom>
          <a:solidFill>
            <a:srgbClr val="FFC000"/>
          </a:solidFill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Командир батальона</a:t>
            </a:r>
            <a:endParaRPr lang="ru-RU" sz="2400" b="1" dirty="0"/>
          </a:p>
        </p:txBody>
      </p:sp>
      <p:sp>
        <p:nvSpPr>
          <p:cNvPr id="13" name="Багетная рамка 12"/>
          <p:cNvSpPr/>
          <p:nvPr/>
        </p:nvSpPr>
        <p:spPr>
          <a:xfrm>
            <a:off x="449097" y="4206990"/>
            <a:ext cx="2700829" cy="693633"/>
          </a:xfrm>
          <a:prstGeom prst="bevel">
            <a:avLst/>
          </a:prstGeom>
          <a:solidFill>
            <a:srgbClr val="FFC000"/>
          </a:solidFill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Командир роты</a:t>
            </a:r>
            <a:endParaRPr lang="ru-RU" sz="2400" b="1" dirty="0"/>
          </a:p>
        </p:txBody>
      </p:sp>
      <p:sp>
        <p:nvSpPr>
          <p:cNvPr id="10" name="Прямоугольник 9"/>
          <p:cNvSpPr/>
          <p:nvPr/>
        </p:nvSpPr>
        <p:spPr>
          <a:xfrm rot="16200000">
            <a:off x="385809" y="5557523"/>
            <a:ext cx="1478423" cy="10682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Командир взвода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взвода</a:t>
            </a:r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 rot="16200000">
            <a:off x="1844468" y="5554366"/>
            <a:ext cx="1478423" cy="10682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Командир взвода</a:t>
            </a:r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Стрелка вниз 13"/>
          <p:cNvSpPr/>
          <p:nvPr/>
        </p:nvSpPr>
        <p:spPr>
          <a:xfrm>
            <a:off x="3674691" y="2230254"/>
            <a:ext cx="588240" cy="4933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>
            <a:off x="3109952" y="3581227"/>
            <a:ext cx="588240" cy="4933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низ 17"/>
          <p:cNvSpPr/>
          <p:nvPr/>
        </p:nvSpPr>
        <p:spPr>
          <a:xfrm>
            <a:off x="2351517" y="4876852"/>
            <a:ext cx="464325" cy="44046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низ 18"/>
          <p:cNvSpPr/>
          <p:nvPr/>
        </p:nvSpPr>
        <p:spPr>
          <a:xfrm>
            <a:off x="862232" y="4916600"/>
            <a:ext cx="475006" cy="432666"/>
          </a:xfrm>
          <a:prstGeom prst="downArrow">
            <a:avLst>
              <a:gd name="adj1" fmla="val 50000"/>
              <a:gd name="adj2" fmla="val 4802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440678" y="1336643"/>
            <a:ext cx="1623701" cy="7830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</a:t>
            </a: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029556" y="2787512"/>
            <a:ext cx="1250536" cy="7830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Багетная рамка 21"/>
          <p:cNvSpPr/>
          <p:nvPr/>
        </p:nvSpPr>
        <p:spPr>
          <a:xfrm>
            <a:off x="3404072" y="4173971"/>
            <a:ext cx="2599347" cy="693633"/>
          </a:xfrm>
          <a:prstGeom prst="bevel">
            <a:avLst/>
          </a:prstGeom>
          <a:solidFill>
            <a:srgbClr val="FFC000"/>
          </a:solidFill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Командир роты</a:t>
            </a:r>
            <a:endParaRPr lang="ru-RU" sz="2400" b="1" dirty="0"/>
          </a:p>
        </p:txBody>
      </p:sp>
      <p:sp>
        <p:nvSpPr>
          <p:cNvPr id="27" name="Прямоугольник 26"/>
          <p:cNvSpPr/>
          <p:nvPr/>
        </p:nvSpPr>
        <p:spPr>
          <a:xfrm rot="16200000">
            <a:off x="4667782" y="5498427"/>
            <a:ext cx="1478423" cy="10682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Командир взвода</a:t>
            </a:r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 rot="16200000">
            <a:off x="3352444" y="5526791"/>
            <a:ext cx="1478423" cy="10682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Командир взвода</a:t>
            </a:r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Стрелка вниз 28"/>
          <p:cNvSpPr/>
          <p:nvPr/>
        </p:nvSpPr>
        <p:spPr>
          <a:xfrm>
            <a:off x="5155960" y="4874564"/>
            <a:ext cx="464325" cy="44046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 вниз 29"/>
          <p:cNvSpPr/>
          <p:nvPr/>
        </p:nvSpPr>
        <p:spPr>
          <a:xfrm>
            <a:off x="4065835" y="4906076"/>
            <a:ext cx="464325" cy="44046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Двойная стрелка влево/вверх 37"/>
          <p:cNvSpPr/>
          <p:nvPr/>
        </p:nvSpPr>
        <p:spPr>
          <a:xfrm>
            <a:off x="3698192" y="3582649"/>
            <a:ext cx="2027489" cy="438620"/>
          </a:xfrm>
          <a:prstGeom prst="left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Двойная стрелка влево/вправо 38"/>
          <p:cNvSpPr/>
          <p:nvPr/>
        </p:nvSpPr>
        <p:spPr>
          <a:xfrm>
            <a:off x="5906566" y="1572426"/>
            <a:ext cx="534112" cy="324740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Двойная стрелка влево/вправо 39"/>
          <p:cNvSpPr/>
          <p:nvPr/>
        </p:nvSpPr>
        <p:spPr>
          <a:xfrm>
            <a:off x="4495444" y="2981742"/>
            <a:ext cx="534112" cy="324740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Багетная рамка 41"/>
          <p:cNvSpPr/>
          <p:nvPr/>
        </p:nvSpPr>
        <p:spPr>
          <a:xfrm>
            <a:off x="6900908" y="2827747"/>
            <a:ext cx="3419740" cy="700754"/>
          </a:xfrm>
          <a:prstGeom prst="bevel">
            <a:avLst/>
          </a:prstGeom>
          <a:solidFill>
            <a:srgbClr val="FFC000"/>
          </a:solidFill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Командир батальона</a:t>
            </a:r>
            <a:endParaRPr lang="ru-RU" sz="2400" b="1" dirty="0"/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10941464" y="2869823"/>
            <a:ext cx="1250536" cy="7830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Двойная стрелка влево/вправо 44"/>
          <p:cNvSpPr/>
          <p:nvPr/>
        </p:nvSpPr>
        <p:spPr>
          <a:xfrm>
            <a:off x="10321268" y="3015754"/>
            <a:ext cx="534112" cy="324740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Багетная рамка 45"/>
          <p:cNvSpPr/>
          <p:nvPr/>
        </p:nvSpPr>
        <p:spPr>
          <a:xfrm>
            <a:off x="6772541" y="4173970"/>
            <a:ext cx="2583676" cy="693633"/>
          </a:xfrm>
          <a:prstGeom prst="bevel">
            <a:avLst/>
          </a:prstGeom>
          <a:solidFill>
            <a:srgbClr val="FFC000"/>
          </a:solidFill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Командир роты</a:t>
            </a:r>
            <a:endParaRPr lang="ru-RU" sz="2400" b="1" dirty="0"/>
          </a:p>
        </p:txBody>
      </p:sp>
      <p:sp>
        <p:nvSpPr>
          <p:cNvPr id="47" name="Багетная рамка 46"/>
          <p:cNvSpPr/>
          <p:nvPr/>
        </p:nvSpPr>
        <p:spPr>
          <a:xfrm>
            <a:off x="9546777" y="4176009"/>
            <a:ext cx="2563288" cy="693633"/>
          </a:xfrm>
          <a:prstGeom prst="bevel">
            <a:avLst/>
          </a:prstGeom>
          <a:solidFill>
            <a:srgbClr val="FFC000"/>
          </a:solidFill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Командир роты</a:t>
            </a:r>
            <a:endParaRPr lang="ru-RU" sz="2400" b="1" dirty="0"/>
          </a:p>
        </p:txBody>
      </p:sp>
      <p:sp>
        <p:nvSpPr>
          <p:cNvPr id="48" name="Стрелка вниз 47"/>
          <p:cNvSpPr/>
          <p:nvPr/>
        </p:nvSpPr>
        <p:spPr>
          <a:xfrm>
            <a:off x="9141858" y="3603535"/>
            <a:ext cx="588240" cy="4933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 rot="16200000">
            <a:off x="6657350" y="5536483"/>
            <a:ext cx="1478423" cy="10682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Командир взвода</a:t>
            </a:r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 rot="16200000">
            <a:off x="7917318" y="5536484"/>
            <a:ext cx="1478423" cy="10682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Командир взвода</a:t>
            </a:r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Прямоугольник 51"/>
          <p:cNvSpPr/>
          <p:nvPr/>
        </p:nvSpPr>
        <p:spPr>
          <a:xfrm rot="16200000">
            <a:off x="9480664" y="5536483"/>
            <a:ext cx="1478423" cy="10682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Командир взвода</a:t>
            </a:r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Прямоугольник 52"/>
          <p:cNvSpPr/>
          <p:nvPr/>
        </p:nvSpPr>
        <p:spPr>
          <a:xfrm rot="16200000">
            <a:off x="10706453" y="5526792"/>
            <a:ext cx="1478423" cy="10682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Командир взвода</a:t>
            </a:r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Стрелка вниз 53"/>
          <p:cNvSpPr/>
          <p:nvPr/>
        </p:nvSpPr>
        <p:spPr>
          <a:xfrm>
            <a:off x="7152845" y="4916600"/>
            <a:ext cx="464325" cy="44046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Стрелка вниз 54"/>
          <p:cNvSpPr/>
          <p:nvPr/>
        </p:nvSpPr>
        <p:spPr>
          <a:xfrm>
            <a:off x="8420550" y="4897609"/>
            <a:ext cx="464325" cy="44046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Стрелка вниз 55"/>
          <p:cNvSpPr/>
          <p:nvPr/>
        </p:nvSpPr>
        <p:spPr>
          <a:xfrm>
            <a:off x="9987712" y="4896035"/>
            <a:ext cx="464325" cy="44046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Стрелка вниз 56"/>
          <p:cNvSpPr/>
          <p:nvPr/>
        </p:nvSpPr>
        <p:spPr>
          <a:xfrm>
            <a:off x="11174076" y="4895105"/>
            <a:ext cx="464325" cy="44046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Двойная стрелка влево/вверх 57"/>
          <p:cNvSpPr/>
          <p:nvPr/>
        </p:nvSpPr>
        <p:spPr>
          <a:xfrm>
            <a:off x="9685763" y="3691366"/>
            <a:ext cx="2027489" cy="438620"/>
          </a:xfrm>
          <a:prstGeom prst="left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Стрелка вниз 59"/>
          <p:cNvSpPr/>
          <p:nvPr/>
        </p:nvSpPr>
        <p:spPr>
          <a:xfrm rot="19242519">
            <a:off x="8167206" y="2017785"/>
            <a:ext cx="313322" cy="85887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Стрелка вниз 60"/>
          <p:cNvSpPr/>
          <p:nvPr/>
        </p:nvSpPr>
        <p:spPr>
          <a:xfrm rot="4165341">
            <a:off x="5336751" y="1440923"/>
            <a:ext cx="313322" cy="206052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09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9489"/>
            <a:ext cx="10515600" cy="1350545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ru-RU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собенности военных организационных </a:t>
            </a:r>
            <a:br>
              <a:rPr lang="ru-RU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систем</a:t>
            </a:r>
            <a:endParaRPr lang="ru-RU" sz="3600" b="1" dirty="0">
              <a:solidFill>
                <a:srgbClr val="FF0000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19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" name="Багетная рамка 9"/>
          <p:cNvSpPr/>
          <p:nvPr/>
        </p:nvSpPr>
        <p:spPr>
          <a:xfrm>
            <a:off x="3657599" y="1407616"/>
            <a:ext cx="5110385" cy="1378967"/>
          </a:xfrm>
          <a:prstGeom prst="bevel">
            <a:avLst/>
          </a:prstGeom>
          <a:solidFill>
            <a:srgbClr val="FFFF00"/>
          </a:solidFill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ОСОБЕННОСТИ ВОЕННЫХ ОРГАНИЗАЦИОННЫХ СИСТЕМ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53822" y="4964214"/>
            <a:ext cx="4854011" cy="854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Иерархический 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характер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военной организации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920668" y="3956296"/>
            <a:ext cx="4854011" cy="86170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Автономностью 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военных организационных систем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53822" y="5987711"/>
            <a:ext cx="4854011" cy="8019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Системе 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комплектования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личным составом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53822" y="3864859"/>
            <a:ext cx="4854011" cy="91899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Военная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организация - 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структура государственная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954853" y="5819072"/>
            <a:ext cx="4854011" cy="97056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Особая 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цикличность управления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повседневной деятельностью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6954853" y="4964214"/>
            <a:ext cx="4854011" cy="73432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Высочайшая 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степень технического оснащения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4" name="Счетверенная стрелка 23"/>
          <p:cNvSpPr/>
          <p:nvPr/>
        </p:nvSpPr>
        <p:spPr>
          <a:xfrm>
            <a:off x="5002849" y="2853942"/>
            <a:ext cx="1888619" cy="392811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41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УПМВ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706788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26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67643" y="1567544"/>
            <a:ext cx="7854043" cy="84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на самостоятельную подготовку: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21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3" cstate="print">
              <a:alphaModFix amt="48000"/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УПМВ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3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57500" y="1422085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Учебные вопросы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69444" y="2043268"/>
            <a:ext cx="11686674" cy="238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Сущность и содержание управления. Законы, принципы и методы управления. Задачи и структура повседневной деятельности. 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85920" y="4563762"/>
            <a:ext cx="11686674" cy="218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Воинское подразделение как организационная система. Структура военной организационной системы. Особенности военных организационных систем.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882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3" cstate="print">
              <a:alphaModFix amt="48000"/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УПМВ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4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57500" y="1422085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Учебная литература: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0" y="2471350"/>
            <a:ext cx="11686674" cy="4209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71550" lvl="1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РФ. М. ВИ. 2008.</a:t>
            </a:r>
          </a:p>
          <a:p>
            <a:pPr marL="514350" lvl="0" indent="-514350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2.  Абрамов А.С. Управление подразделениями в мирное время: учебник – М.: </a:t>
            </a:r>
            <a:r>
              <a:rPr lang="ru-RU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Голден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2007. - 256с.</a:t>
            </a:r>
          </a:p>
          <a:p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882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УПМВ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 smtClean="0">
              <a:solidFill>
                <a:schemeClr val="tx1"/>
              </a:solidFill>
            </a:endParaRPr>
          </a:p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5</a:t>
            </a:r>
          </a:p>
          <a:p>
            <a:pPr algn="ctr"/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857500" y="1422085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Учебный вопрос №1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52663" y="2808239"/>
            <a:ext cx="11686674" cy="2863249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Сущность и содержание управления. Законы, принципы и методы управления. Задачи и структура повседневной деятельности. </a:t>
            </a:r>
          </a:p>
          <a:p>
            <a:pPr algn="ctr"/>
            <a:endParaRPr 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УПМВ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6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19641" y="1306754"/>
            <a:ext cx="11972658" cy="194789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По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своему содержанию </a:t>
            </a: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есть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информационный процесс, который, как правило,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такие операции (функции) органа управления, как получение необходимой исходной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 объекте управления и окружающей среде (информация состояния), принятие решения (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переработка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преобразование информации состояния), воздействие на объект управления (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посредством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передачи командной информации).</a:t>
            </a:r>
          </a:p>
        </p:txBody>
      </p:sp>
    </p:spTree>
    <p:extLst>
      <p:ext uri="{BB962C8B-B14F-4D97-AF65-F5344CB8AC3E}">
        <p14:creationId xmlns:p14="http://schemas.microsoft.com/office/powerpoint/2010/main" val="404791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системы управления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6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6426436" y="3362770"/>
            <a:ext cx="3589235" cy="15809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 УПРАВЛЕНИЯ</a:t>
            </a: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39581" y="3362771"/>
            <a:ext cx="2768837" cy="15809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УПРАВЛЕНИЯ</a:t>
            </a: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Выгнутая вниз стрелка 10"/>
          <p:cNvSpPr/>
          <p:nvPr/>
        </p:nvSpPr>
        <p:spPr>
          <a:xfrm>
            <a:off x="1256232" y="4943741"/>
            <a:ext cx="7545936" cy="1747615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Выгнутая влево стрелка 13"/>
          <p:cNvSpPr/>
          <p:nvPr/>
        </p:nvSpPr>
        <p:spPr>
          <a:xfrm rot="5400000">
            <a:off x="3845818" y="-1238931"/>
            <a:ext cx="1931349" cy="7229323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136306" y="1963795"/>
            <a:ext cx="3785788" cy="54594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Канал прямой связи </a:t>
            </a:r>
          </a:p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(Командная информация)</a:t>
            </a:r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486683" y="5853868"/>
            <a:ext cx="3315769" cy="32474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Канал обратной связи</a:t>
            </a:r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>
            <a:off x="9126908" y="4943742"/>
            <a:ext cx="2939754" cy="773394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Выгнутая вниз стрелка 18"/>
          <p:cNvSpPr/>
          <p:nvPr/>
        </p:nvSpPr>
        <p:spPr>
          <a:xfrm rot="10800000">
            <a:off x="8802168" y="2444097"/>
            <a:ext cx="3264494" cy="897308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9032905" y="1428311"/>
            <a:ext cx="3033757" cy="92178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от вышестоящего органа управления</a:t>
            </a:r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8588523" y="5922233"/>
            <a:ext cx="3443955" cy="863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в вышестоящий и соседние органы управления</a:t>
            </a:r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08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УПМВ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7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02550" y="1425388"/>
            <a:ext cx="11887200" cy="223221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со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бой целеполагающее, организующее и регулирующее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воздействие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людей на собственную общественную, коллективную и групповую жизнедеятельность,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осуществляемое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непосредственно (самоуправление), так и через специально созданные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структуры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(органы управления).</a:t>
            </a: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71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147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реализации ситуационного подхода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7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17186" y="2632106"/>
            <a:ext cx="2588401" cy="223045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подхода, соответствующего ситуации</a:t>
            </a:r>
            <a:endParaRPr lang="ru-RU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5375" y="2593649"/>
            <a:ext cx="1811707" cy="223045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ситуации</a:t>
            </a:r>
            <a:endParaRPr lang="ru-RU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738051" y="2632106"/>
            <a:ext cx="2987205" cy="223045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 к соответствующе-</a:t>
            </a:r>
            <a:r>
              <a:rPr lang="ru-RU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стилю управления</a:t>
            </a: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9520015" y="2660591"/>
            <a:ext cx="2521158" cy="223045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изменений в управлении, позволяющих подстроиться к ситуации</a:t>
            </a: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Стрелка вправо 12"/>
          <p:cNvSpPr/>
          <p:nvPr/>
        </p:nvSpPr>
        <p:spPr>
          <a:xfrm>
            <a:off x="1884722" y="3281586"/>
            <a:ext cx="632464" cy="5227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>
            <a:off x="8810714" y="3358500"/>
            <a:ext cx="709301" cy="51417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>
            <a:off x="5139845" y="3281586"/>
            <a:ext cx="598206" cy="4942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42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</TotalTime>
  <Words>791</Words>
  <Application>Microsoft Office PowerPoint</Application>
  <PresentationFormat>Широкоэкранный</PresentationFormat>
  <Paragraphs>180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УПМВ </vt:lpstr>
      <vt:lpstr>УПМВ </vt:lpstr>
      <vt:lpstr>Структура системы управления </vt:lpstr>
      <vt:lpstr>УПМВ </vt:lpstr>
      <vt:lpstr>Порядок реализации ситуационного подхода</vt:lpstr>
      <vt:lpstr>Законы управления</vt:lpstr>
      <vt:lpstr>УПМВ </vt:lpstr>
      <vt:lpstr>Основные  принципы управления в военной сфере</vt:lpstr>
      <vt:lpstr>УПМВ </vt:lpstr>
      <vt:lpstr>Методы управления</vt:lpstr>
      <vt:lpstr>Методы управления </vt:lpstr>
      <vt:lpstr>УПМВ </vt:lpstr>
      <vt:lpstr>УПМВ </vt:lpstr>
      <vt:lpstr>УПМВ </vt:lpstr>
      <vt:lpstr>УПМВ </vt:lpstr>
      <vt:lpstr>УПМВ</vt:lpstr>
      <vt:lpstr>УПМВ </vt:lpstr>
      <vt:lpstr>УПМВ </vt:lpstr>
      <vt:lpstr>Линейная структура военной  организационной системы</vt:lpstr>
      <vt:lpstr>Линейно-штабная структура  системы управления </vt:lpstr>
      <vt:lpstr>Особенности военных организационных  систем</vt:lpstr>
      <vt:lpstr>УПМВ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Personal</dc:creator>
  <cp:lastModifiedBy>R2</cp:lastModifiedBy>
  <cp:revision>223</cp:revision>
  <dcterms:created xsi:type="dcterms:W3CDTF">2019-10-22T09:04:40Z</dcterms:created>
  <dcterms:modified xsi:type="dcterms:W3CDTF">2021-03-16T06:35:55Z</dcterms:modified>
</cp:coreProperties>
</file>