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347" r:id="rId6"/>
    <p:sldId id="261" r:id="rId7"/>
    <p:sldId id="264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50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51" r:id="rId24"/>
    <p:sldId id="367" r:id="rId25"/>
    <p:sldId id="368" r:id="rId26"/>
    <p:sldId id="370" r:id="rId27"/>
    <p:sldId id="369" r:id="rId28"/>
    <p:sldId id="352" r:id="rId29"/>
    <p:sldId id="371" r:id="rId30"/>
    <p:sldId id="372" r:id="rId31"/>
    <p:sldId id="349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t>19.03.2021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t>19.03.2021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t>19.03.2021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AFB8ED0-7594-404B-8B63-A1D88A701ACB}"/>
              </a:ext>
            </a:extLst>
          </p:cNvPr>
          <p:cNvSpPr/>
          <p:nvPr/>
        </p:nvSpPr>
        <p:spPr>
          <a:xfrm>
            <a:off x="5870" y="1399050"/>
            <a:ext cx="11867536" cy="50674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 повседневной деятельности воинской части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функция управления состоящая в определении и ранжировании по важности для поддержания боевой готовности целей и задач деятельности определённого периода времени, разработке сбалансированных по необходимым затратам и наличным ресурсам планов действий для их достижения, распределение ответственности за их исполнение.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  Качественное его осуществление является необходимым условием целенаправленной и ритмичной работы коллектива воинской части. Результаты планирования отражаются в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планирующих документах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1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AFB8ED0-7594-404B-8B63-A1D88A701ACB}"/>
              </a:ext>
            </a:extLst>
          </p:cNvPr>
          <p:cNvSpPr/>
          <p:nvPr/>
        </p:nvSpPr>
        <p:spPr>
          <a:xfrm>
            <a:off x="5870" y="1399050"/>
            <a:ext cx="11867536" cy="50674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План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оформленный по установленной форме документ, в котором оп­ределены главные задачи и основные мероприятия ( действия ) по их выпол­нению, последовательность и сроки их подготовки и проведения конкрет­ными исполнителями, необходимые затраты времени и материальных ресурсов. План - это отражение решения командира.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 Планирование повседневной деятельности – творческий процесс. Оно не терпит формализма, а для его исключения есть только один путь – личное участие командира и начальника штаба, руководство этим процессом.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5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AFB8ED0-7594-404B-8B63-A1D88A701ACB}"/>
              </a:ext>
            </a:extLst>
          </p:cNvPr>
          <p:cNvSpPr/>
          <p:nvPr/>
        </p:nvSpPr>
        <p:spPr>
          <a:xfrm>
            <a:off x="5870" y="1284953"/>
            <a:ext cx="12186130" cy="65021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Основные принципы планирования.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Централизация, т. е. осуществление планирования сверху вниз  по уровням управления последовательно или последовательно-параллельным  способом. </a:t>
            </a:r>
            <a:endParaRPr lang="ru-RU" sz="23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Ориентирование всей деятельности, её основных мероприятий и работ на конечный результат. Они отражаются в соответствующих планах. </a:t>
            </a:r>
          </a:p>
          <a:p>
            <a:pPr algn="just"/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Соответствие выбранных способов и порядка достижения целей и выполнения задач имеющимся в распоряжении силам, средствам и ресурсам, в том числе и ресурсам времени. 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Сосредоточение сил, средств и ресурсов, усилий органов управления на мероприятиях и работах, без успешного проведения которых не возможно достичь желаемых результатов в выполнении задач. </a:t>
            </a:r>
          </a:p>
          <a:p>
            <a:pPr algn="just"/>
            <a:r>
              <a:rPr lang="ru-RU" sz="23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Взаимосогласованность</a:t>
            </a:r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всех планирующих документов одного уровня, мероприятий различных уровней управления по целям и задачам, содержанию, месту и времени, последовательности осуществления.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Чёткое распределение ответственности за подготовку и проведение мероприятий, занятий и работ, своевременное  доведение задач, основных мероприятий и порядка их выполнения до непосредственных руководителей (организаторов) и исполнителей. </a:t>
            </a:r>
            <a:b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AFB8ED0-7594-404B-8B63-A1D88A701ACB}"/>
              </a:ext>
            </a:extLst>
          </p:cNvPr>
          <p:cNvSpPr/>
          <p:nvPr/>
        </p:nvSpPr>
        <p:spPr>
          <a:xfrm>
            <a:off x="5870" y="1284953"/>
            <a:ext cx="12186130" cy="65021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39700" algn="just">
              <a:spcBef>
                <a:spcPts val="1800"/>
              </a:spcBef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Основным условием организованной и ритмичной работы подразделения является качественное планирование его повседневной деятельности и плановость в его работе. Сущность</a:t>
            </a:r>
            <a:r>
              <a:rPr lang="ru-RU" sz="24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</a:t>
            </a:r>
            <a:r>
              <a:rPr lang="ru-RU" sz="2400" b="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планирования</a:t>
            </a:r>
            <a:r>
              <a:rPr lang="ru-RU" sz="24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заключается в распределении задач между исполнителями, в распределении ресурсов, соответ­ствии с предполагаемыми задачами, в подробном описании и согласовании предполагаемых дейст­вий. </a:t>
            </a:r>
          </a:p>
          <a:p>
            <a:pPr indent="139700" algn="just">
              <a:spcBef>
                <a:spcPts val="18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План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- это решении командира, изложенное, как правило, по следующей форме: главные задачи и основные мероприятии по их выполнению, порядок их подготовки, проведения, конкретные исполни­тели, необходимые затраты времени и других ресурсов, это документ, в котором определено, что, сколько, с каким качеством, кто и когда должен выполнить при данном материальном, финансовом и другом обеспечении.</a:t>
            </a:r>
          </a:p>
          <a:p>
            <a:pPr indent="139700" algn="just">
              <a:spcBef>
                <a:spcPts val="1800"/>
              </a:spcBef>
            </a:pP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4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94B103-BE67-474E-997E-C736F329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686" y="1228728"/>
            <a:ext cx="7334627" cy="55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281747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повседневной деятельности, документы, регламентирующие повседневную деятельность, разрабатываемые в воинской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85644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63910" y="1425386"/>
            <a:ext cx="11980605" cy="33137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 понимании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определённым образом ·   упорядоченная деятельность, совокупность принципов, правил, приёмов,  способов достижения целей.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Известны последовательный и последовательно – параллельный, сетевой,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целевой  методы планирования.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63910" y="1425386"/>
            <a:ext cx="11980605" cy="34612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общим, являющимся в той или иной степени теоретической основой для других, является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целевой метод планирования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или как его ещё называют -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 по целям и задачам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Суть метода заключается в самом его названии: для каждой цели или задачи своя программа действий. </a:t>
            </a:r>
          </a:p>
          <a:p>
            <a:pPr indent="457200"/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–целевое планирование 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метод планирования, основанный на определении совокупности согласованных мероприятий, необходимых и достаточных для достижения точно сформулированных целей и задач.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63910" y="1340224"/>
            <a:ext cx="11980605" cy="17768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этапе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составление программы: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и точно формулируются цели и главные задачи деятельности на планируемый период. В случае, когда достижение общей участвуют подчинённые части (подразделения) или должностные лица, для них формируются задачи ( подцели), вытекающие из общей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5914AAD-0E64-4DB0-B45E-D78CA68FD47D}"/>
              </a:ext>
            </a:extLst>
          </p:cNvPr>
          <p:cNvSpPr/>
          <p:nvPr/>
        </p:nvSpPr>
        <p:spPr>
          <a:xfrm>
            <a:off x="105697" y="3264311"/>
            <a:ext cx="11980605" cy="24164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втором этапе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формирование оптимального плана: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Устанавливается последовательность мероприятий и работ и определяются сроки их выполнения, исходя из выявленных взаимосвязей.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Производится расчёт общего потребного количества каждого вида ресурсов, результаты сравниваются с наличными или отпущенными ресурсами, составляется перечень ограничений;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0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105697" y="1448772"/>
            <a:ext cx="11980605" cy="50310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в войсках применяется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комбинированный  последовательно – параллельный  метод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предусматривающий предварительное ориентирование подчинённых войск по задачам и основным мероприятиям и одновременное начало работы на нескольких или всех уровнях. Завершающий этап планирования – согласование и утверждение планов, осуществляется последовательно.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охватываемому периоду времени планирование разделяют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перспективное и текущее, или краткосрочное. </a:t>
            </a: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Применительно к повседневной деятельности воинской части и соединения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перспективным следует считать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годовое планирование,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текущим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месячное и недельное.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6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Общевоенная</a:t>
            </a:r>
            <a:r>
              <a:rPr lang="ru-RU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подготовка»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487110" y="2888479"/>
            <a:ext cx="11459911" cy="223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5:</a:t>
            </a:r>
          </a:p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Управлениями подразделениями в мирное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105697" y="1306756"/>
            <a:ext cx="11980605" cy="55017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планирующие документы </a:t>
            </a:r>
            <a:r>
              <a:rPr lang="ru-RU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ГОДОВОЕ</a:t>
            </a: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планирование в воинских частях в конечном итоге предусматривает разработку: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Плана подготовки воинской части;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Плана подготовки офицеров и прапорщиков;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Плана подготовки подразделений;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Плана работы службы, отделения, отдела;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 совершенствования УМБ;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 работы методического совета.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МЕСЯЧНОЕ</a:t>
            </a: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планирование предусматривает разработку:</a:t>
            </a:r>
            <a:endParaRPr lang="ru-RU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Календарного плана основных мероприятий;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Плана работы службы, отделения, отдела на месяц;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Личного плана работы командира на месяц;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Расписания занятий с офицерами и прапорщиками.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105697" y="1222990"/>
            <a:ext cx="12086303" cy="55855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Годовое планирование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повседневной деятельности в соединении и части проводится, опираясь на сочетание методов последовательной и параллельной работы командиров и штабов различного уровня, которое заключается в том, что общий замысел командира воинской части (соединения) выдается одновременно всем уровням управления, что дает возможность начинать и вести работу параллельно.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окончательное оформление и утверждение планирующих документов осуществляется последовательно </a:t>
            </a: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сверху вниз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Занятия и мероприятия боевой готовности;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Мобилизационной готовности;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Боевого дежурства;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Эксплуатации вооружения и техники;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Подготовки офицеров, штабов и подразделений;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Воспитательной и культурно-досуговой работы;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внутренней службы и поддержания твердой воинской дисциплины работы с кадрами.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5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DAC63C-06C2-4019-AE75-620ABFCA592D}"/>
              </a:ext>
            </a:extLst>
          </p:cNvPr>
          <p:cNvSpPr/>
          <p:nvPr/>
        </p:nvSpPr>
        <p:spPr>
          <a:xfrm>
            <a:off x="105697" y="1222990"/>
            <a:ext cx="12086303" cy="55855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Месячное планирование.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Организованность и ритмичность повседневной деятельности обеспечиваются в первую очередь качеством месячного планирования.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 документом месячного планирования повседневной деятельности воинской части является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календарный план основных мероприятий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Планирование, подготовка к подведению итогов и постановке задач проводится в воинской части, как правило, в последнюю декаду месяца. Командир начинает эту работу, на три-пять дней раньше.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это время штаб совместно с заместителями командира и начальниками служб готовит материалы для проведения итогов за текущий месяц и постановки задач на следующий месяц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№3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281747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 и стимулирование подчиненных. Контроль, его виды, требования, предъявляемые к контролю. Общие требования к военному руководителю (командиру).</a:t>
            </a:r>
          </a:p>
        </p:txBody>
      </p:sp>
    </p:spTree>
    <p:extLst>
      <p:ext uri="{BB962C8B-B14F-4D97-AF65-F5344CB8AC3E}">
        <p14:creationId xmlns:p14="http://schemas.microsoft.com/office/powerpoint/2010/main" val="110038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8577" y="1340224"/>
            <a:ext cx="11926610" cy="5335879"/>
          </a:xfrm>
          <a:prstGeom prst="round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Мотивация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это совокупность внутренних и внешних движущих сил, которые побуждают чело­века к деятельности, задают границы и формы деятельности и придают этой деятельности направ­ленность, ориентированную на достижение определенных целей.</a:t>
            </a:r>
          </a:p>
          <a:p>
            <a:pPr marR="25400" indent="15240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Для того чтобы всесторонне раскрыть понятие мотивации, необходимо рассмотреть</a:t>
            </a:r>
          </a:p>
          <a:p>
            <a:pPr marR="25400" indent="15240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три аспекта этого явления:</a:t>
            </a:r>
          </a:p>
          <a:p>
            <a:pPr marL="342900" lvl="0" indent="-34290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что в деятельности человека находится в зависимости от мотивационного</a:t>
            </a:r>
          </a:p>
          <a:p>
            <a:pPr lvl="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воздействия;</a:t>
            </a:r>
          </a:p>
          <a:p>
            <a:pPr marL="342900" lvl="0" indent="-34290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каково соотношение внутренних и внешних сил;</a:t>
            </a:r>
          </a:p>
          <a:p>
            <a:pPr marL="342900" lvl="0" indent="-342900" algn="just">
              <a:lnSpc>
                <a:spcPts val="995"/>
              </a:lnSpc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как мотивация соотносится с результатами деятельности человека.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8577" y="1340224"/>
            <a:ext cx="11926610" cy="5335879"/>
          </a:xfrm>
          <a:prstGeom prst="round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" algn="just">
              <a:spcBef>
                <a:spcPts val="1800"/>
              </a:spcBef>
            </a:pPr>
            <a:r>
              <a:rPr lang="ru-RU" sz="24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Контроль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- это процесс, с помощью которого руководитель организации определяет, правильны ли его решения и не нуждаются ли они в корректировке. Контроль - объективно необходимая функция управления, так как посредством контроля реализуется обратная связь, именно он создает условия для своевременной коррекции ранее разработанных планов путем своевременного применения распо­рядительных методов.</a:t>
            </a:r>
          </a:p>
          <a:p>
            <a:pPr indent="152400"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indent="152400"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Контроль организуется непрерыв­но, при этом, исходя из временных рамок, различают следующие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виды контроля: </a:t>
            </a:r>
          </a:p>
          <a:p>
            <a:pPr indent="152400"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 предварительный;</a:t>
            </a:r>
          </a:p>
          <a:p>
            <a:pPr indent="152400"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 текущий;</a:t>
            </a:r>
          </a:p>
          <a:p>
            <a:pPr indent="152400"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 заключительный.</a:t>
            </a:r>
          </a:p>
        </p:txBody>
      </p:sp>
    </p:spTree>
    <p:extLst>
      <p:ext uri="{BB962C8B-B14F-4D97-AF65-F5344CB8AC3E}">
        <p14:creationId xmlns:p14="http://schemas.microsoft.com/office/powerpoint/2010/main" val="187424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306755"/>
            <a:ext cx="12192000" cy="5551245"/>
          </a:xfrm>
          <a:prstGeom prst="round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12700" indent="152400" algn="just">
              <a:spcBef>
                <a:spcPts val="1800"/>
              </a:spcBef>
              <a:spcAft>
                <a:spcPts val="0"/>
              </a:spcAft>
            </a:pPr>
            <a:r>
              <a:rPr lang="ru-RU" sz="2300" b="1" i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    Предварительный контроль</a:t>
            </a:r>
            <a:r>
              <a:rPr lang="ru-RU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достигается за счет тщательного анализа тех деловых и профес­сиональных знаний и навыков, которые необходимы для выполнения тех или иных должностных обязанностей, и отбора наиболее подготовленных и квалифицированных людей, проведения пси­хологических тестов и тестов определения профессиональной пригодности, проведение собесе­дования при приеме на работу.</a:t>
            </a:r>
            <a:endParaRPr lang="ru-RU" sz="23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  <a:p>
            <a:pPr algn="just"/>
            <a:r>
              <a:rPr lang="ru-RU" sz="2300" b="1" i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   Текущий контроль</a:t>
            </a:r>
            <a:r>
              <a:rPr lang="ru-RU" sz="2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</a:t>
            </a:r>
            <a:r>
              <a:rPr lang="ru-RU" sz="2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устанавливается по тем задачам, выполнение которых идет непрерывно (на­пример, контроль несения боевого дежурства). Командир может наблюдать за работой подчинен­ных, посещая их рабочие места, оценивать своевременность и качество их работы. Регулярная проверка работы подчиненных, обсуждение возникающих проблем позволит исключить отклонение от намеченных планов и инструкции.</a:t>
            </a:r>
            <a:endParaRPr lang="ru-RU" sz="2300" b="1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  <a:p>
            <a:pPr indent="152400" algn="just">
              <a:spcBef>
                <a:spcPts val="1800"/>
              </a:spcBef>
            </a:pPr>
            <a:r>
              <a:rPr lang="ru-RU" sz="2300" b="1" i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  Заключительный контрол</a:t>
            </a:r>
            <a:r>
              <a:rPr lang="ru-RU" sz="2300" b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ь</a:t>
            </a:r>
            <a:r>
              <a:rPr lang="ru-RU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 используется после того, как работа выполнена. При этом либо сразу по завершении контролируемой деятельности, либо по истечении определенного ранее период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а времени практически полученные результаты сравниваются с требуемыми.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0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8577" y="1340224"/>
            <a:ext cx="11926610" cy="533587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" algn="just">
              <a:spcBef>
                <a:spcPts val="1800"/>
              </a:spcBef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41CCE-1203-4869-8B55-3C95149AD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58" y="2210459"/>
            <a:ext cx="10171634" cy="25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№4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281747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командира по выполнению поставленных задач. Порядок и формы доведения задач до подчиненных. Содержание и формы подготовки сил и средств к выполнению задач. Подведение итогов</a:t>
            </a:r>
          </a:p>
        </p:txBody>
      </p:sp>
    </p:spTree>
    <p:extLst>
      <p:ext uri="{BB962C8B-B14F-4D97-AF65-F5344CB8AC3E}">
        <p14:creationId xmlns:p14="http://schemas.microsoft.com/office/powerpoint/2010/main" val="428631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340225"/>
            <a:ext cx="11686674" cy="5335878"/>
          </a:xfrm>
          <a:prstGeom prst="round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39700" algn="just">
              <a:spcBef>
                <a:spcPts val="1800"/>
              </a:spcBef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В работе командиров по выполнению поставленных задач (принятых решений) особое место за­нимает руководство подчиненными, осуществляемое путем непрерывного и непосредственного вли­яния командиров и начальников на деятельность подчиненных военнослужащих, подразделений и воинских частей.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marR="87630" indent="139700" algn="just">
              <a:spcBef>
                <a:spcPts val="1800"/>
              </a:spcBef>
              <a:spcAft>
                <a:spcPts val="0"/>
              </a:spcAft>
            </a:pPr>
            <a:r>
              <a:rPr lang="ru-RU" sz="2400" b="1" i="1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Оказывать влияние на деятельность подчиненных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-значит обеспечить: 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marL="342900" marR="87630" lvl="0" indent="-342900" algn="just"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знание и понимание ими поставленных задач и своего места в их выполнении; их готовность и умение сделать ту часть работы, которая на них возлагается; 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marL="342900" marR="87630" lvl="0" indent="-342900" algn="just"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понимание своей ответственности и желание сделать работу;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сознание значения личного вклада и того обстоятельства, что командиры и начальники заинте­ресованы в их успешной работе и будут ее контролировать;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marL="342900" lvl="0" indent="-342900" algn="l">
              <a:buFont typeface="Times New Roman" panose="02020603050405020304" pitchFamily="18" charset="0"/>
              <a:buChar char="‒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ожидание ими справедливой оценки результатов труда каждого.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4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/>
          </a:p>
          <a:p>
            <a:pPr marL="0" indent="0" algn="ctr">
              <a:buNone/>
            </a:pPr>
            <a:endParaRPr lang="ru-RU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Управлениями подразделениями в мирное время</a:t>
            </a:r>
          </a:p>
          <a:p>
            <a:pPr marL="360045" indent="0" algn="just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2: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управления. Руководство подчиненными при выполнении поставленных задач.</a:t>
            </a:r>
          </a:p>
          <a:p>
            <a:pPr marL="360045" indent="0" algn="just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6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управления. Руководство подчиненными при выполнении поставленных задач.</a:t>
            </a:r>
          </a:p>
          <a:p>
            <a:pPr marL="0" indent="0" algn="ctr">
              <a:buNone/>
            </a:pPr>
            <a:endParaRPr lang="ru-RU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340225"/>
            <a:ext cx="11686674" cy="5335878"/>
          </a:xfrm>
          <a:prstGeom prst="round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2400" algn="just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Р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уководство подчиненными в повседневной деятельно­сти (при выполнении задач) включает: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  <a:p>
            <a:pPr marR="270510" lvl="0" indent="-342900" algn="l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Доведение до подчиненных поставленных задач;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  <a:p>
            <a:pPr marR="180975" lvl="0" indent="-342900" algn="l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Narrow" panose="020B0606020202030204" pitchFamily="34" charset="0"/>
              </a:rPr>
              <a:t>Подготовку сил и средств для выполнения задач;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Arial Unicode MS" panose="020B0604020202020204" pitchFamily="34" charset="-128"/>
              <a:cs typeface="Arial Narrow" panose="020B0606020202030204" pitchFamily="34" charset="0"/>
            </a:endParaRPr>
          </a:p>
          <a:p>
            <a:pPr lvl="0" indent="-342900" algn="l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Контроль хода и результатов их выполнения и оказание помощи подчиненным;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lvl="0" indent="-342900" algn="l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Оценку и подведение итогов служебной деятельности подчиненных;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lvl="0" indent="-342900" algn="l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Всестороннее стимулирование деятельности по выполнению поставленных задач; 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  <a:p>
            <a:pPr lvl="0" indent="-342900" algn="l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Личную работу командиров и начальников по руководству </a:t>
            </a:r>
            <a:r>
              <a:rPr lang="ru-RU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подчиненнми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Narrow" panose="020B060602020203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68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3B0D10-AA21-42D3-80C9-7084DC5E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51" y="1096961"/>
            <a:ext cx="19586967" cy="44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9026993-3445-43A8-8C52-5915FB54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8" y="1223214"/>
            <a:ext cx="6518787" cy="5585297"/>
          </a:xfrm>
          <a:prstGeom prst="rect">
            <a:avLst/>
          </a:prstGeom>
          <a:solidFill>
            <a:srgbClr val="FFFFFF">
              <a:alpha val="0"/>
            </a:srgbClr>
          </a:solidFill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DDFEB5F-2AAF-49C4-99AF-FA4418BA24E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4551" y="6808507"/>
            <a:ext cx="19586967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3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31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</a:p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0" y="2087748"/>
            <a:ext cx="12017995" cy="819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Планирование повседневной деятельности, требования, предъявляемые к планированию, принципы планирования. План личной работы. 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" y="4064402"/>
            <a:ext cx="12017994" cy="137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Мотивация и стимулирование подчиненных. Контроль, его виды, требования, предъявляемые к контролю. Общие требования к военному руководителю (командиру).</a:t>
            </a:r>
          </a:p>
        </p:txBody>
      </p:sp>
      <p:sp>
        <p:nvSpPr>
          <p:cNvPr id="4" name="Скругленный прямоугольник 12">
            <a:extLst>
              <a:ext uri="{FF2B5EF4-FFF2-40B4-BE49-F238E27FC236}">
                <a16:creationId xmlns:a16="http://schemas.microsoft.com/office/drawing/2014/main" id="{F7412971-EBA7-4712-9118-C2D24C1A395D}"/>
              </a:ext>
            </a:extLst>
          </p:cNvPr>
          <p:cNvSpPr/>
          <p:nvPr/>
        </p:nvSpPr>
        <p:spPr>
          <a:xfrm>
            <a:off x="0" y="3017458"/>
            <a:ext cx="12017995" cy="933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Организация повседневной деятельности, документы, регламентирующие повседневную деятельность, разрабатываемые в воинской части.  </a:t>
            </a:r>
          </a:p>
        </p:txBody>
      </p:sp>
      <p:sp>
        <p:nvSpPr>
          <p:cNvPr id="7" name="Скругленный прямоугольник 12">
            <a:extLst>
              <a:ext uri="{FF2B5EF4-FFF2-40B4-BE49-F238E27FC236}">
                <a16:creationId xmlns:a16="http://schemas.microsoft.com/office/drawing/2014/main" id="{3441BF86-5147-4696-B5D1-979D678B1B8A}"/>
              </a:ext>
            </a:extLst>
          </p:cNvPr>
          <p:cNvSpPr/>
          <p:nvPr/>
        </p:nvSpPr>
        <p:spPr>
          <a:xfrm>
            <a:off x="1" y="5574407"/>
            <a:ext cx="12017994" cy="1283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Работа командира по выполнению поставленных задач. Порядок и формы доведения задач до подчиненных. Содержание и формы подготовки сил и средств к выполнению задач. Подведение итогов.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</a:p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литература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757540"/>
            <a:ext cx="11686674" cy="197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Общевоинские уставы ВС РФ. М. ВИ. 2017.</a:t>
            </a: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5108317"/>
            <a:ext cx="11686674" cy="1589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Абрамов А.С. Управление подразделениями в мирное время: учебник – М.: Голден Би, 2007. - 256с.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повседневной деятельности, требования, предъявляемые к планированию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планирования. План личной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53" y="1204914"/>
            <a:ext cx="9055693" cy="56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E056C43-7A6A-44A2-928D-E67D7456A4C7}"/>
              </a:ext>
            </a:extLst>
          </p:cNvPr>
          <p:cNvSpPr/>
          <p:nvPr/>
        </p:nvSpPr>
        <p:spPr>
          <a:xfrm>
            <a:off x="78659" y="1353464"/>
            <a:ext cx="11985522" cy="28252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и организационное управление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каждой воинской части создаются и совершенствуются исходя из её боевого предназначения с учётом особенностей организационно – штатной структуры, дислокации и тех задач, которые она решает повседневной деятельности.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Задачи повседневной деятельности, хотя и имеют долговременную постоянную направленность на поддержание высокой  боевой  готовности, не остаются неизменными.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870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ПОДРАЗДЕЛЕНИЯМИ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МИРНОЕ ВРЕМЯ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AFB8ED0-7594-404B-8B63-A1D88A701ACB}"/>
              </a:ext>
            </a:extLst>
          </p:cNvPr>
          <p:cNvSpPr/>
          <p:nvPr/>
        </p:nvSpPr>
        <p:spPr>
          <a:xfrm>
            <a:off x="162232" y="1425387"/>
            <a:ext cx="11867536" cy="52931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 задач повседневной деятельности на каждый период времени требует от командира, штаба и других органов управления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нового цикла управленческой деятельности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уяснения задач и оценки обстановки, принятия решения. Планирования и организации его выполнения. </a:t>
            </a:r>
          </a:p>
          <a:p>
            <a:pPr indent="457200"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проведения этой работы в войсках принято отводить специально выделенное время. </a:t>
            </a:r>
          </a:p>
          <a:p>
            <a:pPr indent="457200"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Последний месяц перед началом нового учебного года и очередного полугодия, последнюю неделю каждого месяца отводят на подведение итогов, доведения задач, планирование боевой подготовки и других видов повседневной деятельности, а также на подготовку командиров и учебно-материальной базы к новому циклу боевой учёбы.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79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1560</Words>
  <Application>Microsoft Office PowerPoint</Application>
  <PresentationFormat>Широкоэкранный</PresentationFormat>
  <Paragraphs>180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Arial Unicode MS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  <vt:lpstr>УПРАВЛЕНИЕ ПОДРАЗДЕЛЕНИЯМИ  В МИРНОЕ ВРЕМЯ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 Windows</cp:lastModifiedBy>
  <cp:revision>134</cp:revision>
  <dcterms:created xsi:type="dcterms:W3CDTF">2019-10-22T09:04:40Z</dcterms:created>
  <dcterms:modified xsi:type="dcterms:W3CDTF">2021-03-19T05:24:41Z</dcterms:modified>
</cp:coreProperties>
</file>