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382" r:id="rId2"/>
    <p:sldId id="361" r:id="rId3"/>
    <p:sldId id="370" r:id="rId4"/>
    <p:sldId id="422" r:id="rId5"/>
    <p:sldId id="384" r:id="rId6"/>
    <p:sldId id="385" r:id="rId7"/>
    <p:sldId id="387" r:id="rId8"/>
    <p:sldId id="402" r:id="rId9"/>
    <p:sldId id="388" r:id="rId10"/>
    <p:sldId id="389" r:id="rId11"/>
    <p:sldId id="400" r:id="rId12"/>
    <p:sldId id="401" r:id="rId13"/>
    <p:sldId id="405" r:id="rId14"/>
    <p:sldId id="423" r:id="rId15"/>
    <p:sldId id="404" r:id="rId16"/>
    <p:sldId id="406" r:id="rId17"/>
    <p:sldId id="407" r:id="rId18"/>
    <p:sldId id="424" r:id="rId19"/>
    <p:sldId id="425" r:id="rId20"/>
    <p:sldId id="412" r:id="rId21"/>
    <p:sldId id="420" r:id="rId22"/>
    <p:sldId id="426" r:id="rId23"/>
    <p:sldId id="413" r:id="rId24"/>
    <p:sldId id="414" r:id="rId25"/>
    <p:sldId id="415" r:id="rId26"/>
    <p:sldId id="416" r:id="rId27"/>
    <p:sldId id="409" r:id="rId28"/>
    <p:sldId id="411" r:id="rId29"/>
    <p:sldId id="417" r:id="rId30"/>
    <p:sldId id="386" r:id="rId31"/>
    <p:sldId id="408" r:id="rId32"/>
    <p:sldId id="418" r:id="rId33"/>
    <p:sldId id="419" r:id="rId34"/>
    <p:sldId id="333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90294" autoAdjust="0"/>
  </p:normalViewPr>
  <p:slideViewPr>
    <p:cSldViewPr>
      <p:cViewPr varScale="1">
        <p:scale>
          <a:sx n="77" d="100"/>
          <a:sy n="77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4909-7729-423D-BEF5-4B03EA333CC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24C-E8B6-4E54-AEF2-0969C983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AE1592-9F2D-4E9A-8393-DA03950EC51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23521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164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4815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3495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6849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11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3317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69913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5345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3988845960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AAE1592-9F2D-4E9A-8393-DA03950EC51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8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3" r:id="rId8"/>
    <p:sldLayoutId id="2147483694" r:id="rId9"/>
    <p:sldLayoutId id="2147483695" r:id="rId10"/>
  </p:sldLayoutIdLst>
  <p:transition spd="med">
    <p:wip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0"/>
              <a:t>C</a:t>
            </a:r>
            <a:r>
              <a:rPr lang="en-SG" b="0"/>
              <a:t>II3B4</a:t>
            </a:r>
            <a:r>
              <a:rPr lang="id-ID"/>
              <a:t> </a:t>
            </a:r>
            <a:br>
              <a:rPr lang="en-US"/>
            </a:br>
            <a:r>
              <a:rPr lang="en-US"/>
              <a:t>Pemrograman Berorientasi Objek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82066800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Parent 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Child B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Grand Child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cB.toString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7541736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Upcasting</a:t>
            </a:r>
            <a:r>
              <a:rPr lang="en-US" dirty="0"/>
              <a:t>/VMI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Parent 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Child B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Grand Child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8017080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Upcasting</a:t>
            </a:r>
            <a:r>
              <a:rPr lang="en-US" dirty="0"/>
              <a:t>/VMI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Grand Child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this is method Child B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1190044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/>
          </a:p>
          <a:p>
            <a:r>
              <a:rPr lang="en-US" dirty="0"/>
              <a:t>Object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has a behavior that is in accordance with the runtime type, not the compile type</a:t>
            </a:r>
          </a:p>
          <a:p>
            <a:r>
              <a:rPr lang="en-US" dirty="0">
                <a:cs typeface="Times New Roman" panose="02020603050405020304" pitchFamily="18" charset="0"/>
              </a:rPr>
              <a:t>When compile-time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is a Parent</a:t>
            </a:r>
          </a:p>
          <a:p>
            <a:r>
              <a:rPr lang="en-US" dirty="0">
                <a:cs typeface="Times New Roman" panose="02020603050405020304" pitchFamily="18" charset="0"/>
              </a:rPr>
              <a:t>When runtime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is </a:t>
            </a:r>
            <a:r>
              <a:rPr lang="en-US" dirty="0" err="1">
                <a:cs typeface="Times New Roman" panose="02020603050405020304" pitchFamily="18" charset="0"/>
              </a:rPr>
              <a:t>ChildA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Therefore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can only access variable Parent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can only access method </a:t>
            </a:r>
            <a:r>
              <a:rPr lang="en-US" dirty="0" err="1"/>
              <a:t>ChildA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588865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9046" y="1941847"/>
            <a:ext cx="3964953" cy="11125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1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1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Parent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	protected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number = </a:t>
            </a:r>
            <a:r>
              <a:rPr lang="fr-FR" sz="105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id-ID" sz="11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"Parent "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id-ID" sz="1100" dirty="0">
              <a:effectLst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4716016" y="3370797"/>
            <a:ext cx="4225672" cy="1553917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	protected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number = </a:t>
            </a:r>
            <a:r>
              <a:rPr lang="fr-FR" sz="105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"Child A 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methodA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"method Child A"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251519" y="3370798"/>
            <a:ext cx="3964953" cy="1553916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ChildB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	protected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number = </a:t>
            </a:r>
            <a:r>
              <a:rPr lang="fr-FR" sz="105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"Child B 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methodB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"method Child B"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716016" y="5144446"/>
            <a:ext cx="4225672" cy="1585447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GrandChildA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	protected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number = </a:t>
            </a:r>
            <a:r>
              <a:rPr lang="fr-FR" sz="1050" dirty="0">
                <a:solidFill>
                  <a:srgbClr val="FF8000"/>
                </a:solidFill>
                <a:latin typeface="Courier New" panose="02070309020205020404" pitchFamily="49" charset="0"/>
              </a:rPr>
              <a:t>40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"Grand Child 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methodGrand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"method Grand Child A"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32040" y="3050117"/>
            <a:ext cx="288032" cy="310875"/>
            <a:chOff x="1763688" y="3732981"/>
            <a:chExt cx="504056" cy="502920"/>
          </a:xfrm>
        </p:grpSpPr>
        <p:sp>
          <p:nvSpPr>
            <p:cNvPr id="3" name="Isosceles Triangle 2"/>
            <p:cNvSpPr/>
            <p:nvPr/>
          </p:nvSpPr>
          <p:spPr>
            <a:xfrm>
              <a:off x="1763688" y="3732981"/>
              <a:ext cx="504056" cy="27432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7" name="Straight Connector 6"/>
            <p:cNvCxnSpPr>
              <a:stCxn id="3" idx="3"/>
            </p:cNvCxnSpPr>
            <p:nvPr/>
          </p:nvCxnSpPr>
          <p:spPr>
            <a:xfrm>
              <a:off x="2015716" y="4007301"/>
              <a:ext cx="5593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635896" y="3059922"/>
            <a:ext cx="288032" cy="310875"/>
            <a:chOff x="1763688" y="3732981"/>
            <a:chExt cx="504056" cy="502920"/>
          </a:xfrm>
        </p:grpSpPr>
        <p:sp>
          <p:nvSpPr>
            <p:cNvPr id="21" name="Isosceles Triangle 20"/>
            <p:cNvSpPr/>
            <p:nvPr/>
          </p:nvSpPr>
          <p:spPr>
            <a:xfrm>
              <a:off x="1763688" y="3732981"/>
              <a:ext cx="504056" cy="27432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2" name="Straight Connector 21"/>
            <p:cNvCxnSpPr>
              <a:stCxn id="21" idx="3"/>
            </p:cNvCxnSpPr>
            <p:nvPr/>
          </p:nvCxnSpPr>
          <p:spPr>
            <a:xfrm>
              <a:off x="2015716" y="4007301"/>
              <a:ext cx="5593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366804" y="4833571"/>
            <a:ext cx="288032" cy="310875"/>
            <a:chOff x="1763688" y="3732981"/>
            <a:chExt cx="504056" cy="502920"/>
          </a:xfrm>
        </p:grpSpPr>
        <p:sp>
          <p:nvSpPr>
            <p:cNvPr id="23" name="Isosceles Triangle 22"/>
            <p:cNvSpPr/>
            <p:nvPr/>
          </p:nvSpPr>
          <p:spPr>
            <a:xfrm>
              <a:off x="1763688" y="3732981"/>
              <a:ext cx="504056" cy="27432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>
            <a:xfrm>
              <a:off x="2015716" y="4007301"/>
              <a:ext cx="5593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15945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Parent 10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Child A 20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Child B 30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Grand Child 40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cB.toString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08690940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Child A 20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10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Grand Child 40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10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</a:rPr>
              <a:t>number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</a:rPr>
              <a:t>number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1710957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Child 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.methodA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castP.methodA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  <p:sp>
        <p:nvSpPr>
          <p:cNvPr id="3" name="Rectangle 2"/>
          <p:cNvSpPr/>
          <p:nvPr/>
        </p:nvSpPr>
        <p:spPr>
          <a:xfrm>
            <a:off x="3196196" y="4437112"/>
            <a:ext cx="26642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//compile error: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cannot find symbol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7116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Parent p;</a:t>
            </a:r>
          </a:p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Illustration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5652120" y="3647349"/>
            <a:ext cx="2448272" cy="612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69863" indent="-169863">
              <a:buFontTx/>
              <a:buChar char="-"/>
            </a:pPr>
            <a:r>
              <a:rPr lang="en-US" sz="1200" dirty="0" err="1"/>
              <a:t>toString</a:t>
            </a:r>
            <a:r>
              <a:rPr lang="en-US" sz="1200" dirty="0"/>
              <a:t>() : “parent”</a:t>
            </a:r>
            <a:endParaRPr lang="id-ID" sz="1200" dirty="0"/>
          </a:p>
        </p:txBody>
      </p:sp>
      <p:cxnSp>
        <p:nvCxnSpPr>
          <p:cNvPr id="11" name="Elbow Connector 10"/>
          <p:cNvCxnSpPr>
            <a:stCxn id="8" idx="3"/>
            <a:endCxn id="9" idx="1"/>
          </p:cNvCxnSpPr>
          <p:nvPr/>
        </p:nvCxnSpPr>
        <p:spPr>
          <a:xfrm flipV="1">
            <a:off x="3491880" y="3953381"/>
            <a:ext cx="2160240" cy="24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707758" y="4858497"/>
            <a:ext cx="2448272" cy="612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69863" indent="-169863">
              <a:buFontTx/>
              <a:buChar char="-"/>
            </a:pPr>
            <a:r>
              <a:rPr lang="en-US" sz="1200" dirty="0" err="1"/>
              <a:t>toString</a:t>
            </a:r>
            <a:r>
              <a:rPr lang="en-US" sz="1200" dirty="0"/>
              <a:t>() : “child a”</a:t>
            </a:r>
          </a:p>
          <a:p>
            <a:pPr marL="169863" indent="-169863">
              <a:buFontTx/>
              <a:buChar char="-"/>
            </a:pPr>
            <a:r>
              <a:rPr lang="en-US" sz="1200" dirty="0" err="1"/>
              <a:t>methodA</a:t>
            </a:r>
            <a:r>
              <a:rPr lang="en-US" sz="1200" dirty="0"/>
              <a:t>() : “method a”</a:t>
            </a:r>
            <a:endParaRPr lang="id-ID" sz="1200" dirty="0"/>
          </a:p>
        </p:txBody>
      </p:sp>
      <p:cxnSp>
        <p:nvCxnSpPr>
          <p:cNvPr id="19" name="Elbow Connector 10"/>
          <p:cNvCxnSpPr>
            <a:stCxn id="14" idx="3"/>
            <a:endCxn id="18" idx="1"/>
          </p:cNvCxnSpPr>
          <p:nvPr/>
        </p:nvCxnSpPr>
        <p:spPr>
          <a:xfrm flipV="1">
            <a:off x="3547518" y="5164529"/>
            <a:ext cx="2160240" cy="24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67149" y="3282811"/>
            <a:ext cx="2724731" cy="1226309"/>
            <a:chOff x="767149" y="3282811"/>
            <a:chExt cx="2724731" cy="1226309"/>
          </a:xfrm>
        </p:grpSpPr>
        <p:sp>
          <p:nvSpPr>
            <p:cNvPr id="8" name="Rounded Rectangle 7"/>
            <p:cNvSpPr/>
            <p:nvPr/>
          </p:nvSpPr>
          <p:spPr>
            <a:xfrm>
              <a:off x="1043608" y="3887476"/>
              <a:ext cx="2448272" cy="6216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96925" indent="-169863">
                <a:buFontTx/>
                <a:buChar char="-"/>
              </a:pPr>
              <a:r>
                <a:rPr lang="en-US" sz="1200" dirty="0"/>
                <a:t>Number = 10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toString</a:t>
              </a:r>
              <a:r>
                <a:rPr lang="en-US" sz="1200" dirty="0"/>
                <a:t>()</a:t>
              </a:r>
              <a:endParaRPr lang="id-ID" sz="12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67149" y="3282811"/>
              <a:ext cx="899115" cy="1202636"/>
              <a:chOff x="9283898" y="3501008"/>
              <a:chExt cx="899115" cy="120263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6000" l="9559" r="8970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283898" y="3501008"/>
                <a:ext cx="899115" cy="1202636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9527352" y="4135997"/>
                <a:ext cx="30970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/>
                  <a:t>p</a:t>
                </a:r>
                <a:endParaRPr lang="en-US" b="1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745881" y="4517632"/>
            <a:ext cx="2801637" cy="1202636"/>
            <a:chOff x="745881" y="4517632"/>
            <a:chExt cx="2801637" cy="1202636"/>
          </a:xfrm>
        </p:grpSpPr>
        <p:sp>
          <p:nvSpPr>
            <p:cNvPr id="14" name="Rounded Rectangle 13"/>
            <p:cNvSpPr/>
            <p:nvPr/>
          </p:nvSpPr>
          <p:spPr>
            <a:xfrm>
              <a:off x="1099246" y="5098624"/>
              <a:ext cx="2448272" cy="6216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96925" indent="-169863">
                <a:buFontTx/>
                <a:buChar char="-"/>
              </a:pPr>
              <a:r>
                <a:rPr lang="en-US" sz="1200" dirty="0"/>
                <a:t>Number = 20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toString</a:t>
              </a:r>
              <a:r>
                <a:rPr lang="en-US" sz="1200" dirty="0"/>
                <a:t>()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methodA</a:t>
              </a:r>
              <a:r>
                <a:rPr lang="en-US" sz="1200" dirty="0"/>
                <a:t>()</a:t>
              </a:r>
              <a:endParaRPr lang="id-ID" sz="12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5881" y="4517632"/>
              <a:ext cx="899115" cy="1202636"/>
              <a:chOff x="9283898" y="3501008"/>
              <a:chExt cx="899115" cy="1202636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6000" l="9559" r="8970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283898" y="3501008"/>
                <a:ext cx="899115" cy="1202636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9471714" y="4036421"/>
                <a:ext cx="42992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/>
                  <a:t>cA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75617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9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339725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3972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  <a:tabLst>
                <a:tab pos="339725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p.toString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39725" algn="l"/>
              </a:tabLs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39725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Illustration</a:t>
            </a:r>
            <a:endParaRPr lang="id-ID" dirty="0"/>
          </a:p>
        </p:txBody>
      </p:sp>
      <p:grpSp>
        <p:nvGrpSpPr>
          <p:cNvPr id="3" name="Group 2"/>
          <p:cNvGrpSpPr/>
          <p:nvPr/>
        </p:nvGrpSpPr>
        <p:grpSpPr>
          <a:xfrm>
            <a:off x="767149" y="3284984"/>
            <a:ext cx="2724731" cy="1226309"/>
            <a:chOff x="767149" y="3284984"/>
            <a:chExt cx="2724731" cy="1226309"/>
          </a:xfrm>
        </p:grpSpPr>
        <p:sp>
          <p:nvSpPr>
            <p:cNvPr id="8" name="Rounded Rectangle 7"/>
            <p:cNvSpPr/>
            <p:nvPr/>
          </p:nvSpPr>
          <p:spPr>
            <a:xfrm>
              <a:off x="1043608" y="3889649"/>
              <a:ext cx="2448272" cy="6216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96925" indent="-169863">
                <a:buFontTx/>
                <a:buChar char="-"/>
              </a:pPr>
              <a:r>
                <a:rPr lang="en-US" sz="1200" dirty="0"/>
                <a:t>Number = 10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toString</a:t>
              </a:r>
              <a:r>
                <a:rPr lang="en-US" sz="1200" dirty="0"/>
                <a:t>()</a:t>
              </a:r>
              <a:endParaRPr lang="id-ID" sz="12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67149" y="3284984"/>
              <a:ext cx="899115" cy="1202636"/>
              <a:chOff x="9283898" y="3501008"/>
              <a:chExt cx="899115" cy="120263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6000" l="9559" r="8970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283898" y="3501008"/>
                <a:ext cx="899115" cy="1202636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9527352" y="4135997"/>
                <a:ext cx="30970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/>
                  <a:t>p</a:t>
                </a:r>
                <a:endParaRPr lang="en-US" b="1" dirty="0"/>
              </a:p>
            </p:txBody>
          </p:sp>
        </p:grpSp>
      </p:grpSp>
      <p:cxnSp>
        <p:nvCxnSpPr>
          <p:cNvPr id="11" name="Elbow Connector 10"/>
          <p:cNvCxnSpPr>
            <a:stCxn id="8" idx="3"/>
            <a:endCxn id="18" idx="1"/>
          </p:cNvCxnSpPr>
          <p:nvPr/>
        </p:nvCxnSpPr>
        <p:spPr>
          <a:xfrm>
            <a:off x="3491880" y="4200471"/>
            <a:ext cx="2215878" cy="96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5881" y="4517632"/>
            <a:ext cx="2801637" cy="1202636"/>
            <a:chOff x="745881" y="4517632"/>
            <a:chExt cx="2801637" cy="1202636"/>
          </a:xfrm>
        </p:grpSpPr>
        <p:sp>
          <p:nvSpPr>
            <p:cNvPr id="14" name="Rounded Rectangle 13"/>
            <p:cNvSpPr/>
            <p:nvPr/>
          </p:nvSpPr>
          <p:spPr>
            <a:xfrm>
              <a:off x="1099246" y="5098624"/>
              <a:ext cx="2448272" cy="6216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96925" indent="-169863">
                <a:buFontTx/>
                <a:buChar char="-"/>
              </a:pPr>
              <a:r>
                <a:rPr lang="en-US" sz="1200" dirty="0"/>
                <a:t>Number = 20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toString</a:t>
              </a:r>
              <a:r>
                <a:rPr lang="en-US" sz="1200" dirty="0"/>
                <a:t>()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methodA</a:t>
              </a:r>
              <a:r>
                <a:rPr lang="en-US" sz="1200" dirty="0"/>
                <a:t>()</a:t>
              </a:r>
              <a:endParaRPr lang="id-ID" sz="12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45881" y="4517632"/>
              <a:ext cx="899115" cy="1202636"/>
              <a:chOff x="9283898" y="3501008"/>
              <a:chExt cx="899115" cy="120263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6000" l="9559" r="8970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283898" y="3501008"/>
                <a:ext cx="899115" cy="1202636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9471714" y="4036421"/>
                <a:ext cx="42992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/>
                  <a:t>cA</a:t>
                </a:r>
                <a:endParaRPr lang="en-US" b="1" dirty="0"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5707758" y="4858497"/>
            <a:ext cx="2448272" cy="612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69863" indent="-169863">
              <a:buFontTx/>
              <a:buChar char="-"/>
            </a:pPr>
            <a:r>
              <a:rPr lang="en-US" sz="1200" dirty="0" err="1"/>
              <a:t>toString</a:t>
            </a:r>
            <a:r>
              <a:rPr lang="en-US" sz="1200" dirty="0"/>
              <a:t>() : “child a”</a:t>
            </a:r>
          </a:p>
          <a:p>
            <a:pPr marL="169863" indent="-169863">
              <a:buFontTx/>
              <a:buChar char="-"/>
            </a:pPr>
            <a:r>
              <a:rPr lang="en-US" sz="1200" dirty="0" err="1"/>
              <a:t>methodA</a:t>
            </a:r>
            <a:r>
              <a:rPr lang="en-US" sz="1200" dirty="0"/>
              <a:t>() : “method a”</a:t>
            </a:r>
            <a:endParaRPr lang="id-ID" sz="1200" dirty="0"/>
          </a:p>
        </p:txBody>
      </p:sp>
      <p:cxnSp>
        <p:nvCxnSpPr>
          <p:cNvPr id="19" name="Elbow Connector 10"/>
          <p:cNvCxnSpPr>
            <a:stCxn id="14" idx="3"/>
            <a:endCxn id="18" idx="1"/>
          </p:cNvCxnSpPr>
          <p:nvPr/>
        </p:nvCxnSpPr>
        <p:spPr>
          <a:xfrm flipV="1">
            <a:off x="3547518" y="5164529"/>
            <a:ext cx="2160240" cy="24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9055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is achieved by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Casting is taking </a:t>
            </a:r>
            <a:r>
              <a:rPr lang="en-US" dirty="0"/>
              <a:t>an Object of one particular type and "turning it into" another Object type</a:t>
            </a:r>
          </a:p>
          <a:p>
            <a:pPr lvl="1"/>
            <a:r>
              <a:rPr lang="en-US" dirty="0"/>
              <a:t>Type Casting </a:t>
            </a:r>
          </a:p>
          <a:p>
            <a:pPr lvl="1"/>
            <a:r>
              <a:rPr lang="en-US" dirty="0"/>
              <a:t>Object Casting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" b="17356"/>
          <a:stretch/>
        </p:blipFill>
        <p:spPr>
          <a:xfrm>
            <a:off x="6225020" y="3212976"/>
            <a:ext cx="2464718" cy="30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481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</a:t>
            </a:r>
            <a:r>
              <a:rPr lang="id-ID" dirty="0"/>
              <a:t>s</a:t>
            </a:r>
            <a:r>
              <a:rPr lang="en-US" dirty="0"/>
              <a:t> the </a:t>
            </a:r>
            <a:r>
              <a:rPr lang="en-US" dirty="0" err="1"/>
              <a:t>upcasted</a:t>
            </a:r>
            <a:r>
              <a:rPr lang="en-US" dirty="0"/>
              <a:t> object back to its original class object</a:t>
            </a:r>
          </a:p>
          <a:p>
            <a:r>
              <a:rPr lang="en-US" dirty="0"/>
              <a:t>Explicit casting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2498864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Grand Child 40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&gt; Compile error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Grand Child 40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Grand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Grand Child 40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castP.methodA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castG.toString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castG.methodA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castG.methodGrand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castA.toString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castA.methodA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7695948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Parent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233363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</a:t>
            </a:r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Illustration</a:t>
            </a:r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598965" y="3541659"/>
            <a:ext cx="2892915" cy="1202636"/>
            <a:chOff x="598965" y="3541659"/>
            <a:chExt cx="2892915" cy="1202636"/>
          </a:xfrm>
        </p:grpSpPr>
        <p:sp>
          <p:nvSpPr>
            <p:cNvPr id="8" name="Rounded Rectangle 7"/>
            <p:cNvSpPr/>
            <p:nvPr/>
          </p:nvSpPr>
          <p:spPr>
            <a:xfrm>
              <a:off x="1043608" y="4077072"/>
              <a:ext cx="2448272" cy="6216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96925" indent="-169863">
                <a:buFontTx/>
                <a:buChar char="-"/>
              </a:pPr>
              <a:r>
                <a:rPr lang="en-US" sz="1200" dirty="0"/>
                <a:t>Number = 10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toString</a:t>
              </a:r>
              <a:r>
                <a:rPr lang="en-US" sz="1200" dirty="0"/>
                <a:t>()</a:t>
              </a:r>
              <a:endParaRPr lang="id-ID" sz="12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98965" y="3541659"/>
              <a:ext cx="899115" cy="1202636"/>
              <a:chOff x="9283898" y="3501008"/>
              <a:chExt cx="899115" cy="120263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6000" l="9559" r="8970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283898" y="3501008"/>
                <a:ext cx="899115" cy="1202636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9313262" y="4149718"/>
                <a:ext cx="7296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/>
                  <a:t>castP</a:t>
                </a:r>
                <a:endParaRPr lang="en-US" b="1" dirty="0"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5076056" y="3541659"/>
            <a:ext cx="3024336" cy="9073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69863" indent="-169863">
              <a:buFontTx/>
              <a:buChar char="-"/>
            </a:pPr>
            <a:r>
              <a:rPr lang="en-US" sz="1200" dirty="0" err="1"/>
              <a:t>toString</a:t>
            </a:r>
            <a:r>
              <a:rPr lang="en-US" sz="1200" dirty="0"/>
              <a:t>() : “grand child”</a:t>
            </a:r>
          </a:p>
          <a:p>
            <a:pPr marL="169863" indent="-169863">
              <a:buFontTx/>
              <a:buChar char="-"/>
            </a:pPr>
            <a:r>
              <a:rPr lang="en-US" sz="1200" dirty="0" err="1"/>
              <a:t>methodA</a:t>
            </a:r>
            <a:r>
              <a:rPr lang="en-US" sz="1200" dirty="0"/>
              <a:t>() : “method a”</a:t>
            </a:r>
          </a:p>
          <a:p>
            <a:pPr marL="169863" indent="-169863">
              <a:buFontTx/>
              <a:buChar char="-"/>
            </a:pPr>
            <a:r>
              <a:rPr lang="en-US" sz="1200" dirty="0" err="1"/>
              <a:t>methodGrand</a:t>
            </a:r>
            <a:r>
              <a:rPr lang="en-US" sz="1200" dirty="0"/>
              <a:t>() : “method grand”</a:t>
            </a:r>
            <a:endParaRPr lang="id-ID" sz="1200" dirty="0"/>
          </a:p>
        </p:txBody>
      </p:sp>
      <p:cxnSp>
        <p:nvCxnSpPr>
          <p:cNvPr id="11" name="Elbow Connector 10"/>
          <p:cNvCxnSpPr>
            <a:stCxn id="8" idx="3"/>
            <a:endCxn id="9" idx="1"/>
          </p:cNvCxnSpPr>
          <p:nvPr/>
        </p:nvCxnSpPr>
        <p:spPr>
          <a:xfrm flipV="1">
            <a:off x="3491880" y="3995334"/>
            <a:ext cx="1584176" cy="39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49688" y="4646240"/>
            <a:ext cx="2897830" cy="1202636"/>
            <a:chOff x="649688" y="4646240"/>
            <a:chExt cx="2897830" cy="1202636"/>
          </a:xfrm>
        </p:grpSpPr>
        <p:sp>
          <p:nvSpPr>
            <p:cNvPr id="14" name="Rounded Rectangle 13"/>
            <p:cNvSpPr/>
            <p:nvPr/>
          </p:nvSpPr>
          <p:spPr>
            <a:xfrm>
              <a:off x="1099246" y="5210456"/>
              <a:ext cx="2448272" cy="6216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96925" indent="-169863">
                <a:buFontTx/>
                <a:buChar char="-"/>
              </a:pPr>
              <a:r>
                <a:rPr lang="en-US" sz="1200" dirty="0"/>
                <a:t>Number = 20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toString</a:t>
              </a:r>
              <a:r>
                <a:rPr lang="en-US" sz="1200" dirty="0"/>
                <a:t>()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methodA</a:t>
              </a:r>
              <a:r>
                <a:rPr lang="en-US" sz="1200" dirty="0"/>
                <a:t>()</a:t>
              </a:r>
              <a:endParaRPr lang="id-ID" sz="12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49688" y="4646240"/>
              <a:ext cx="899115" cy="1202636"/>
              <a:chOff x="9283898" y="3501008"/>
              <a:chExt cx="899115" cy="120263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6000" l="9559" r="8970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283898" y="3501008"/>
                <a:ext cx="899115" cy="1202636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9471714" y="4036421"/>
                <a:ext cx="42992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/>
                  <a:t>cA</a:t>
                </a:r>
                <a:endParaRPr lang="en-US" b="1" dirty="0"/>
              </a:p>
            </p:txBody>
          </p:sp>
        </p:grpSp>
      </p:grpSp>
      <p:cxnSp>
        <p:nvCxnSpPr>
          <p:cNvPr id="19" name="Elbow Connector 10"/>
          <p:cNvCxnSpPr>
            <a:stCxn id="14" idx="3"/>
          </p:cNvCxnSpPr>
          <p:nvPr/>
        </p:nvCxnSpPr>
        <p:spPr>
          <a:xfrm flipV="1">
            <a:off x="3547518" y="4449009"/>
            <a:ext cx="1689349" cy="1072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236867" y="4663016"/>
            <a:ext cx="2897830" cy="1322844"/>
            <a:chOff x="5236867" y="4663016"/>
            <a:chExt cx="2897830" cy="1322844"/>
          </a:xfrm>
        </p:grpSpPr>
        <p:sp>
          <p:nvSpPr>
            <p:cNvPr id="18" name="Rounded Rectangle 17"/>
            <p:cNvSpPr/>
            <p:nvPr/>
          </p:nvSpPr>
          <p:spPr>
            <a:xfrm>
              <a:off x="5686425" y="5090248"/>
              <a:ext cx="2448272" cy="8956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96925" indent="-169863">
                <a:buFontTx/>
                <a:buChar char="-"/>
              </a:pPr>
              <a:r>
                <a:rPr lang="en-US" sz="1200" dirty="0"/>
                <a:t>Number = </a:t>
              </a:r>
              <a:r>
                <a:rPr lang="id-ID" sz="1200" dirty="0"/>
                <a:t>4</a:t>
              </a:r>
              <a:r>
                <a:rPr lang="en-US" sz="1200" dirty="0"/>
                <a:t>0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toString</a:t>
              </a:r>
              <a:r>
                <a:rPr lang="en-US" sz="1200" dirty="0"/>
                <a:t>()</a:t>
              </a:r>
            </a:p>
            <a:p>
              <a:pPr marL="796925" indent="-169863">
                <a:buFontTx/>
                <a:buChar char="-"/>
              </a:pPr>
              <a:r>
                <a:rPr lang="en-US" sz="1200" dirty="0" err="1"/>
                <a:t>methodA</a:t>
              </a:r>
              <a:r>
                <a:rPr lang="en-US" sz="1200" dirty="0"/>
                <a:t>()</a:t>
              </a:r>
              <a:endParaRPr lang="id-ID" sz="1200" dirty="0"/>
            </a:p>
            <a:p>
              <a:pPr marL="796925" indent="-169863">
                <a:buFontTx/>
                <a:buChar char="-"/>
              </a:pPr>
              <a:r>
                <a:rPr lang="id-ID" sz="1200" dirty="0"/>
                <a:t>methodGrand() 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236867" y="4663016"/>
              <a:ext cx="899115" cy="1202636"/>
              <a:chOff x="9283898" y="3501008"/>
              <a:chExt cx="899115" cy="120263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6000" l="9559" r="8970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283898" y="3501008"/>
                <a:ext cx="899115" cy="1202636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9468507" y="4036421"/>
                <a:ext cx="436338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id-ID" sz="1400" b="1" dirty="0"/>
                  <a:t>cG</a:t>
                </a:r>
                <a:endParaRPr lang="en-US" b="1" dirty="0"/>
              </a:p>
            </p:txBody>
          </p:sp>
        </p:grpSp>
      </p:grpSp>
      <p:cxnSp>
        <p:nvCxnSpPr>
          <p:cNvPr id="23" name="Elbow Connector 10"/>
          <p:cNvCxnSpPr>
            <a:stCxn id="18" idx="0"/>
            <a:endCxn id="9" idx="2"/>
          </p:cNvCxnSpPr>
          <p:nvPr/>
        </p:nvCxnSpPr>
        <p:spPr>
          <a:xfrm flipH="1" flipV="1">
            <a:off x="6588224" y="4449009"/>
            <a:ext cx="322337" cy="641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218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Grand Child 40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Grand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methodGrand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6355113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Child B 30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ClassCastException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castA.toString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castA.methodA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  <p:sp>
        <p:nvSpPr>
          <p:cNvPr id="5" name="Rectangle 4"/>
          <p:cNvSpPr/>
          <p:nvPr/>
        </p:nvSpPr>
        <p:spPr>
          <a:xfrm>
            <a:off x="3563888" y="5085184"/>
            <a:ext cx="30243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//runtime error: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 Cast Exception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Downcast only to it’s original object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877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Child A 20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ClassCastException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gC.methodA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gC.methodGrand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  <p:sp>
        <p:nvSpPr>
          <p:cNvPr id="5" name="Rectangle 4"/>
          <p:cNvSpPr/>
          <p:nvPr/>
        </p:nvSpPr>
        <p:spPr>
          <a:xfrm>
            <a:off x="3563888" y="5085184"/>
            <a:ext cx="30243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//runtime error: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 Cast Exception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Downcast only to it’s original object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9878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downcast to original class or its parents’ class</a:t>
            </a:r>
          </a:p>
          <a:p>
            <a:r>
              <a:rPr lang="en-US" dirty="0"/>
              <a:t>To check whether the object can be casted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instanceof</a:t>
            </a:r>
            <a:r>
              <a:rPr lang="en-US" dirty="0"/>
              <a:t> keyword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02262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test if an object is of a specified type</a:t>
            </a:r>
          </a:p>
          <a:p>
            <a:pPr lvl="1"/>
            <a:r>
              <a:rPr lang="en-US" dirty="0"/>
              <a:t>test if an object is an instance of a class, </a:t>
            </a:r>
          </a:p>
          <a:p>
            <a:pPr lvl="1"/>
            <a:r>
              <a:rPr lang="en-US" dirty="0"/>
              <a:t>an instance of a subclass, </a:t>
            </a:r>
          </a:p>
          <a:p>
            <a:pPr lvl="1"/>
            <a:r>
              <a:rPr lang="en-US" dirty="0"/>
              <a:t>or an instance of a class that implements a particular interface</a:t>
            </a:r>
          </a:p>
          <a:p>
            <a:r>
              <a:rPr lang="en-US" dirty="0"/>
              <a:t>(Object </a:t>
            </a:r>
            <a:r>
              <a:rPr lang="en-US" dirty="0" err="1"/>
              <a:t>instanceof</a:t>
            </a:r>
            <a:r>
              <a:rPr lang="en-US" dirty="0"/>
              <a:t> Class)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boolean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877" y="4509120"/>
            <a:ext cx="1519627" cy="15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7840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51520" y="1977656"/>
            <a:ext cx="5169273" cy="4259656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("p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Parent: "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(p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Parent));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("p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"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(p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Parent: "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Parent));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"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"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Parent : "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Parent));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"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Parent: "</a:t>
            </a:r>
          </a:p>
          <a:p>
            <a:pPr marL="0" indent="0">
              <a:spcBef>
                <a:spcPts val="0"/>
              </a:spcBef>
              <a:buNone/>
              <a:tabLst>
                <a:tab pos="117475" algn="l"/>
                <a:tab pos="2873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Parent));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580112" y="1977656"/>
            <a:ext cx="3270770" cy="4259656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p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Parent: true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p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false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Parent: true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true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//compile error, cannot be converted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Parent : true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true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Parent : true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594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36096" y="1977656"/>
            <a:ext cx="3550810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Child A 40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115986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castP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GrandChildA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castP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gC.methodA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gC.methodGrand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9646236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Assigning a value of one type to a variable of another type</a:t>
            </a:r>
          </a:p>
          <a:p>
            <a:r>
              <a:rPr lang="en-US" sz="2300" dirty="0"/>
              <a:t>Widening Casting</a:t>
            </a:r>
          </a:p>
          <a:p>
            <a:pPr lvl="1"/>
            <a:r>
              <a:rPr lang="en-US" sz="1900" dirty="0"/>
              <a:t>Implicit</a:t>
            </a:r>
          </a:p>
          <a:p>
            <a:pPr lvl="1"/>
            <a:r>
              <a:rPr lang="en-US" sz="1900" dirty="0"/>
              <a:t>Automatic type conversion</a:t>
            </a:r>
          </a:p>
          <a:p>
            <a:pPr lvl="1"/>
            <a:r>
              <a:rPr lang="en-US" sz="1900" dirty="0"/>
              <a:t>The two types must compatible</a:t>
            </a:r>
          </a:p>
          <a:p>
            <a:pPr lvl="1"/>
            <a:r>
              <a:rPr lang="en-US" sz="1900" dirty="0"/>
              <a:t>The target type is larger than the source </a:t>
            </a:r>
            <a:r>
              <a:rPr lang="en-US" sz="1800" dirty="0"/>
              <a:t>type</a:t>
            </a:r>
          </a:p>
          <a:p>
            <a:r>
              <a:rPr lang="en-US" sz="2300" dirty="0"/>
              <a:t>Narrowing Casting</a:t>
            </a:r>
          </a:p>
          <a:p>
            <a:pPr lvl="1"/>
            <a:r>
              <a:rPr lang="en-US" sz="1900" dirty="0"/>
              <a:t>Explicit </a:t>
            </a:r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6256" y="3429000"/>
            <a:ext cx="2125716" cy="28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5231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 </a:t>
            </a:r>
          </a:p>
          <a:p>
            <a:pPr lvl="1"/>
            <a:r>
              <a:rPr lang="en-US" dirty="0"/>
              <a:t>Model Object</a:t>
            </a:r>
          </a:p>
          <a:p>
            <a:r>
              <a:rPr lang="en-US" dirty="0"/>
              <a:t>Heterogeneous Collection</a:t>
            </a:r>
          </a:p>
          <a:p>
            <a:r>
              <a:rPr lang="en-US" dirty="0"/>
              <a:t>Polymorphic Arguments</a:t>
            </a:r>
          </a:p>
          <a:p>
            <a:r>
              <a:rPr lang="en-US" dirty="0"/>
              <a:t>Run-time exception</a:t>
            </a:r>
          </a:p>
          <a:p>
            <a:pPr lvl="1"/>
            <a:r>
              <a:rPr lang="en-US" dirty="0" err="1"/>
              <a:t>ClassCastException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8764"/>
      </p:ext>
    </p:extLst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Collection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of objects with different class types</a:t>
            </a:r>
          </a:p>
          <a:p>
            <a:endParaRPr lang="id-ID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365125" y="2630518"/>
            <a:ext cx="8167315" cy="303073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Parent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GrandChildA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723832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769142" y="1977656"/>
            <a:ext cx="3217763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0 Child B 30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Child B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1 Child A 20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2 Parent 10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3 Grand Child 40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method Grand Child A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76094" y="1977656"/>
            <a:ext cx="5404018" cy="44036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39725">
              <a:spcBef>
                <a:spcPts val="0"/>
              </a:spcBef>
              <a:buNone/>
            </a:pP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4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 defTabSz="339725">
              <a:spcBef>
                <a:spcPts val="0"/>
              </a:spcBef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 "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listP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39725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listP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listP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			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cA.methodA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339725">
              <a:spcBef>
                <a:spcPts val="0"/>
              </a:spcBef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listP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listP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			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cB.methodB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339725">
              <a:spcBef>
                <a:spcPts val="0"/>
              </a:spcBef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listP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GrandChildA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listP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gC.methodGrand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339725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339725">
              <a:spcBef>
                <a:spcPts val="0"/>
              </a:spcBef>
              <a:buNone/>
            </a:pP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9733488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Arguments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with parent reference as parameter input</a:t>
            </a:r>
          </a:p>
          <a:p>
            <a:endParaRPr lang="id-ID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755576" y="2663920"/>
            <a:ext cx="6264696" cy="2925319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testMethod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Parent p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.toString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p.methodA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Child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p.methodB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GrandChildA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GrandChildA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p.methodGrand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574675">
              <a:spcBef>
                <a:spcPts val="0"/>
              </a:spcBef>
              <a:spcAft>
                <a:spcPts val="100"/>
              </a:spcAft>
              <a:buNone/>
              <a:tabLst>
                <a:tab pos="179388" algn="l"/>
                <a:tab pos="342900" algn="l"/>
              </a:tabLst>
            </a:pP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969052806"/>
      </p:ext>
    </p:extLst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39618"/>
      </p:ext>
    </p:extLst>
  </p:cSld>
  <p:clrMapOvr>
    <a:masterClrMapping/>
  </p:clrMapOvr>
  <p:transition spd="med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796347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228" y="1978025"/>
            <a:ext cx="2928231" cy="405447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372200" y="2781126"/>
            <a:ext cx="576064" cy="2448272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Down Arrow 5"/>
          <p:cNvSpPr/>
          <p:nvPr/>
        </p:nvSpPr>
        <p:spPr>
          <a:xfrm flipV="1">
            <a:off x="2135823" y="2781126"/>
            <a:ext cx="576064" cy="2448272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16200000">
            <a:off x="1311409" y="3820596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Widening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445883" y="3820596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Narrowing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3584745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Casting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57418" y="1977656"/>
            <a:ext cx="5286995" cy="26034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long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value: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+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("long value: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+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("float value: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+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f);</a:t>
            </a: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788429" y="1977656"/>
            <a:ext cx="3096343" cy="26034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value: 50</a:t>
            </a:r>
          </a:p>
          <a:p>
            <a:pPr marL="0" indent="0">
              <a:spcBef>
                <a:spcPts val="0"/>
              </a:spcBef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long value: 50</a:t>
            </a:r>
          </a:p>
          <a:p>
            <a:pPr marL="0" indent="0">
              <a:spcBef>
                <a:spcPts val="0"/>
              </a:spcBef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float value: 50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4887" y="4941168"/>
            <a:ext cx="5321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byte </a:t>
            </a:r>
            <a:r>
              <a:rPr lang="en-US" dirty="0">
                <a:sym typeface="Wingdings" panose="05000000000000000000" pitchFamily="2" charset="2"/>
              </a:rPr>
              <a:t> short  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 long  float  double</a:t>
            </a:r>
            <a:endParaRPr lang="id-ID" dirty="0"/>
          </a:p>
        </p:txBody>
      </p:sp>
      <p:sp>
        <p:nvSpPr>
          <p:cNvPr id="9" name="Down Arrow 8"/>
          <p:cNvSpPr/>
          <p:nvPr/>
        </p:nvSpPr>
        <p:spPr>
          <a:xfrm rot="5400000" flipV="1">
            <a:off x="4499992" y="2541549"/>
            <a:ext cx="576064" cy="6048672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046404" y="5821271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Widening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90661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Casting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57418" y="1977656"/>
            <a:ext cx="5286995" cy="26034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25.16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long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("double value: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+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("long value: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+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value: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+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79388" algn="l"/>
                <a:tab pos="3429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179388" algn="l"/>
                <a:tab pos="3429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788429" y="1977656"/>
            <a:ext cx="3096343" cy="26034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double value: 25.16</a:t>
            </a:r>
          </a:p>
          <a:p>
            <a:pPr marL="0" indent="0">
              <a:spcBef>
                <a:spcPts val="0"/>
              </a:spcBef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long value: 25</a:t>
            </a:r>
          </a:p>
          <a:p>
            <a:pPr marL="0" indent="0">
              <a:spcBef>
                <a:spcPts val="0"/>
              </a:spcBef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value: 25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4887" y="4941168"/>
            <a:ext cx="549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byte </a:t>
            </a:r>
            <a:r>
              <a:rPr lang="en-US" dirty="0">
                <a:sym typeface="Wingdings" panose="05000000000000000000" pitchFamily="2" charset="2"/>
              </a:rPr>
              <a:t> short  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 long  float  double</a:t>
            </a:r>
            <a:endParaRPr lang="id-ID" dirty="0"/>
          </a:p>
        </p:txBody>
      </p:sp>
      <p:sp>
        <p:nvSpPr>
          <p:cNvPr id="9" name="Down Arrow 8"/>
          <p:cNvSpPr/>
          <p:nvPr/>
        </p:nvSpPr>
        <p:spPr>
          <a:xfrm rot="16200000" flipH="1" flipV="1">
            <a:off x="4499992" y="2541549"/>
            <a:ext cx="576064" cy="6048672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046404" y="5821271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Narrowing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280965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Casting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an object of a class to another class</a:t>
            </a:r>
          </a:p>
          <a:p>
            <a:r>
              <a:rPr lang="en-US" dirty="0"/>
              <a:t>Both Classes should have inheritance or implement relationship</a:t>
            </a:r>
          </a:p>
          <a:p>
            <a:r>
              <a:rPr lang="en-US" dirty="0" err="1"/>
              <a:t>Upcasting</a:t>
            </a:r>
            <a:endParaRPr lang="en-US" dirty="0"/>
          </a:p>
          <a:p>
            <a:pPr lvl="1"/>
            <a:r>
              <a:rPr lang="en-US" dirty="0"/>
              <a:t>Child object casted to parent class reference variable</a:t>
            </a:r>
          </a:p>
          <a:p>
            <a:r>
              <a:rPr lang="en-US" dirty="0" err="1"/>
              <a:t>Downcasting</a:t>
            </a:r>
            <a:endParaRPr lang="en-US" dirty="0"/>
          </a:p>
          <a:p>
            <a:pPr lvl="1"/>
            <a:r>
              <a:rPr lang="id-ID" dirty="0"/>
              <a:t>O</a:t>
            </a:r>
            <a:r>
              <a:rPr lang="en-US" dirty="0" err="1"/>
              <a:t>bject</a:t>
            </a:r>
            <a:r>
              <a:rPr lang="en-US" dirty="0"/>
              <a:t> casted</a:t>
            </a:r>
            <a:r>
              <a:rPr lang="id-ID" dirty="0"/>
              <a:t> back</a:t>
            </a:r>
            <a:r>
              <a:rPr lang="en-US" dirty="0"/>
              <a:t> to child class reference variable </a:t>
            </a:r>
          </a:p>
          <a:p>
            <a:r>
              <a:rPr lang="en-US" dirty="0"/>
              <a:t>Virtual Method Invocation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83042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 Invocation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method invocation is the form of </a:t>
            </a:r>
            <a:r>
              <a:rPr lang="en-US" b="1" dirty="0" err="1"/>
              <a:t>Upcasting</a:t>
            </a:r>
            <a:endParaRPr lang="en-US" b="1" dirty="0"/>
          </a:p>
          <a:p>
            <a:r>
              <a:rPr lang="en-US" dirty="0"/>
              <a:t>At the time of the object that has been created calling overridden method in the parent class, the Java compiler will do the invocation (call) to the overriding method in a subclass, which is supposed to be called is overridden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10429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5867" y="1952342"/>
            <a:ext cx="3964953" cy="11633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3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Parent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id-ID" sz="13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"this is class Parent"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</a:tabLst>
            </a:pP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id-ID" sz="1300" dirty="0">
              <a:effectLst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4716016" y="3713592"/>
            <a:ext cx="4225672" cy="1091304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3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"this is class Child A"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251519" y="3713592"/>
            <a:ext cx="3964953" cy="109039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ChildB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3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"this is class Child B"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716016" y="5292091"/>
            <a:ext cx="4225672" cy="108012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GrandChildA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ChildA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3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"this is class Grand Child"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00050" algn="l"/>
              </a:tabLs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28600" algn="l"/>
                <a:tab pos="400050" algn="l"/>
              </a:tabLst>
            </a:pP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60032" y="3153358"/>
            <a:ext cx="504056" cy="502920"/>
            <a:chOff x="1763688" y="3732981"/>
            <a:chExt cx="504056" cy="502920"/>
          </a:xfrm>
        </p:grpSpPr>
        <p:sp>
          <p:nvSpPr>
            <p:cNvPr id="3" name="Isosceles Triangle 2"/>
            <p:cNvSpPr/>
            <p:nvPr/>
          </p:nvSpPr>
          <p:spPr>
            <a:xfrm>
              <a:off x="1763688" y="3732981"/>
              <a:ext cx="504056" cy="27432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7" name="Straight Connector 6"/>
            <p:cNvCxnSpPr>
              <a:stCxn id="3" idx="3"/>
            </p:cNvCxnSpPr>
            <p:nvPr/>
          </p:nvCxnSpPr>
          <p:spPr>
            <a:xfrm>
              <a:off x="2015716" y="4007301"/>
              <a:ext cx="5593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576824" y="4803984"/>
            <a:ext cx="504056" cy="502920"/>
            <a:chOff x="1763688" y="3732981"/>
            <a:chExt cx="504056" cy="502920"/>
          </a:xfrm>
        </p:grpSpPr>
        <p:sp>
          <p:nvSpPr>
            <p:cNvPr id="18" name="Isosceles Triangle 17"/>
            <p:cNvSpPr/>
            <p:nvPr/>
          </p:nvSpPr>
          <p:spPr>
            <a:xfrm>
              <a:off x="1763688" y="3732981"/>
              <a:ext cx="504056" cy="27432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9" name="Straight Connector 18"/>
            <p:cNvCxnSpPr>
              <a:stCxn id="18" idx="3"/>
            </p:cNvCxnSpPr>
            <p:nvPr/>
          </p:nvCxnSpPr>
          <p:spPr>
            <a:xfrm>
              <a:off x="2015716" y="4007301"/>
              <a:ext cx="5593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563888" y="3163163"/>
            <a:ext cx="504056" cy="502920"/>
            <a:chOff x="1763688" y="3732981"/>
            <a:chExt cx="504056" cy="502920"/>
          </a:xfrm>
        </p:grpSpPr>
        <p:sp>
          <p:nvSpPr>
            <p:cNvPr id="21" name="Isosceles Triangle 20"/>
            <p:cNvSpPr/>
            <p:nvPr/>
          </p:nvSpPr>
          <p:spPr>
            <a:xfrm>
              <a:off x="1763688" y="3732981"/>
              <a:ext cx="504056" cy="27432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2" name="Straight Connector 21"/>
            <p:cNvCxnSpPr>
              <a:stCxn id="21" idx="3"/>
            </p:cNvCxnSpPr>
            <p:nvPr/>
          </p:nvCxnSpPr>
          <p:spPr>
            <a:xfrm>
              <a:off x="2015716" y="4007301"/>
              <a:ext cx="5593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3721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mplate Informatika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</Template>
  <TotalTime>38364</TotalTime>
  <Words>2915</Words>
  <Application>Microsoft Office PowerPoint</Application>
  <PresentationFormat>On-screen Show (4:3)</PresentationFormat>
  <Paragraphs>557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Template Informatika</vt:lpstr>
      <vt:lpstr>CII3B4  Pemrograman Berorientasi Objek</vt:lpstr>
      <vt:lpstr>Polymorphism is achieved by Casting</vt:lpstr>
      <vt:lpstr>Type Casting</vt:lpstr>
      <vt:lpstr>Type Casting</vt:lpstr>
      <vt:lpstr>Widening Casting</vt:lpstr>
      <vt:lpstr>Narrowing Casting</vt:lpstr>
      <vt:lpstr>Object Casting</vt:lpstr>
      <vt:lpstr>Virtual Method Invocation</vt:lpstr>
      <vt:lpstr>Example</vt:lpstr>
      <vt:lpstr>Example</vt:lpstr>
      <vt:lpstr>Example Upcasting/VMI</vt:lpstr>
      <vt:lpstr>Example Upcasting/VMI</vt:lpstr>
      <vt:lpstr>Upcasting</vt:lpstr>
      <vt:lpstr>Example</vt:lpstr>
      <vt:lpstr>Example</vt:lpstr>
      <vt:lpstr>Example</vt:lpstr>
      <vt:lpstr>Example</vt:lpstr>
      <vt:lpstr>Example - Illustration</vt:lpstr>
      <vt:lpstr>Example - Illustration</vt:lpstr>
      <vt:lpstr>DownCasting</vt:lpstr>
      <vt:lpstr>Example</vt:lpstr>
      <vt:lpstr>Example - Illustration</vt:lpstr>
      <vt:lpstr>Example</vt:lpstr>
      <vt:lpstr>Example</vt:lpstr>
      <vt:lpstr>Example</vt:lpstr>
      <vt:lpstr>Downcasting</vt:lpstr>
      <vt:lpstr>Keyword instanceof</vt:lpstr>
      <vt:lpstr>Example</vt:lpstr>
      <vt:lpstr>Example</vt:lpstr>
      <vt:lpstr>Benefits and Downsides</vt:lpstr>
      <vt:lpstr>Heterogeneous Collection</vt:lpstr>
      <vt:lpstr>Example</vt:lpstr>
      <vt:lpstr>Polymorphic Arguments</vt:lpstr>
      <vt:lpstr>Question?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FIF Tel-U</dc:creator>
  <cp:lastModifiedBy>MONTERICO ADRIAN</cp:lastModifiedBy>
  <cp:revision>724</cp:revision>
  <dcterms:created xsi:type="dcterms:W3CDTF">2013-09-02T21:35:21Z</dcterms:created>
  <dcterms:modified xsi:type="dcterms:W3CDTF">2024-02-19T21:28:37Z</dcterms:modified>
</cp:coreProperties>
</file>