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71" r:id="rId3"/>
    <p:sldId id="286" r:id="rId4"/>
    <p:sldId id="281" r:id="rId5"/>
    <p:sldId id="285" r:id="rId6"/>
    <p:sldId id="287" r:id="rId7"/>
    <p:sldId id="288" r:id="rId8"/>
    <p:sldId id="282" r:id="rId9"/>
    <p:sldId id="26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A42448-439D-4C44-8358-0BEFEE11578B}">
  <a:tblStyle styleId="{3DA42448-439D-4C44-8358-0BEFEE1157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0697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68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995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22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00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313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484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201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dd46dd1d67_2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dd46dd1d67_2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932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61ca7da6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61ca7da6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00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2" name="Google Shape;72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" name="Google Shape;74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1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8" r:id="rId6"/>
    <p:sldLayoutId id="2147483662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609200" y="1355263"/>
            <a:ext cx="5925600" cy="1189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 dirty="0" smtClean="0">
                <a:solidFill>
                  <a:schemeClr val="bg1">
                    <a:lumMod val="50000"/>
                  </a:schemeClr>
                </a:solidFill>
              </a:rPr>
              <a:t>YMH 332 AĞ PROGRAMLAMA PROJESİ</a:t>
            </a:r>
            <a:endParaRPr sz="5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609200" y="2551488"/>
            <a:ext cx="5942700" cy="229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b="1" dirty="0" smtClean="0">
                <a:solidFill>
                  <a:schemeClr val="tx2">
                    <a:lumMod val="25000"/>
                  </a:schemeClr>
                </a:solidFill>
              </a:rPr>
              <a:t>AĞ </a:t>
            </a:r>
            <a:r>
              <a:rPr lang="tr-TR" b="1" dirty="0">
                <a:solidFill>
                  <a:schemeClr val="tx2">
                    <a:lumMod val="25000"/>
                  </a:schemeClr>
                </a:solidFill>
              </a:rPr>
              <a:t>PAKETLERİ ANALİZİ ve </a:t>
            </a:r>
            <a:r>
              <a:rPr lang="tr-TR" b="1" dirty="0" smtClean="0">
                <a:solidFill>
                  <a:schemeClr val="tx2">
                    <a:lumMod val="25000"/>
                  </a:schemeClr>
                </a:solidFill>
              </a:rPr>
              <a:t>GÖRSELLEŞTİRİLMESİ</a:t>
            </a:r>
          </a:p>
          <a:p>
            <a:endParaRPr lang="tr-TR" dirty="0">
              <a:solidFill>
                <a:schemeClr val="bg1">
                  <a:lumMod val="10000"/>
                </a:schemeClr>
              </a:solidFill>
            </a:endParaRPr>
          </a:p>
          <a:p>
            <a:endParaRPr lang="tr-TR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tr-TR" dirty="0">
              <a:solidFill>
                <a:schemeClr val="bg1">
                  <a:lumMod val="10000"/>
                </a:schemeClr>
              </a:solidFill>
            </a:endParaRPr>
          </a:p>
          <a:p>
            <a:endParaRPr lang="tr-TR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tr-TR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tr-TR" dirty="0" smtClean="0">
                <a:solidFill>
                  <a:schemeClr val="bg1">
                    <a:lumMod val="50000"/>
                  </a:schemeClr>
                </a:solidFill>
              </a:rPr>
              <a:t>200541047 Büşra KARAOZAN </a:t>
            </a:r>
          </a:p>
          <a:p>
            <a:r>
              <a:rPr lang="tr-TR" dirty="0" smtClean="0">
                <a:solidFill>
                  <a:schemeClr val="bg1">
                    <a:lumMod val="50000"/>
                  </a:schemeClr>
                </a:solidFill>
              </a:rPr>
              <a:t>210541033 Tuğçe ŞERBETÇİ</a:t>
            </a:r>
          </a:p>
          <a:p>
            <a:endParaRPr lang="tr-TR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0600" y="2544888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1480900" y="1830376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7393868" y="1830376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tr-TR" dirty="0" smtClean="0">
                <a:solidFill>
                  <a:schemeClr val="bg2">
                    <a:lumMod val="75000"/>
                  </a:schemeClr>
                </a:solidFill>
              </a:rPr>
              <a:t>PROJE ÖZETİ</a:t>
            </a:r>
            <a:r>
              <a:rPr lang="tr-TR" dirty="0"/>
              <a:t/>
            </a:r>
            <a:br>
              <a:rPr lang="tr-TR" dirty="0"/>
            </a:br>
            <a:endParaRPr dirty="0"/>
          </a:p>
        </p:txBody>
      </p:sp>
      <p:sp>
        <p:nvSpPr>
          <p:cNvPr id="504" name="Google Shape;504;p4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dirty="0" smtClean="0"/>
              <a:t>Bu </a:t>
            </a:r>
            <a:r>
              <a:rPr lang="tr-TR" dirty="0"/>
              <a:t>proje </a:t>
            </a:r>
            <a:r>
              <a:rPr lang="tr-TR" dirty="0" err="1"/>
              <a:t>wiresharkta</a:t>
            </a:r>
            <a:r>
              <a:rPr lang="tr-TR" dirty="0"/>
              <a:t> yakalanmış ağ paketlerini analiz edip </a:t>
            </a:r>
            <a:r>
              <a:rPr lang="tr-TR" dirty="0" err="1"/>
              <a:t>pythonda</a:t>
            </a:r>
            <a:r>
              <a:rPr lang="tr-TR" dirty="0"/>
              <a:t> görselleştirmek amacıyla yapılmıştır. </a:t>
            </a:r>
          </a:p>
          <a:p>
            <a:r>
              <a:rPr lang="tr-TR" dirty="0"/>
              <a:t>Ağ trafiği, günümüzün karmaşık bilgi iletişim ağlarında hayati bir rol oynamaktadır. </a:t>
            </a:r>
          </a:p>
          <a:p>
            <a:r>
              <a:rPr lang="tr-TR" dirty="0"/>
              <a:t> Bu projede, </a:t>
            </a:r>
            <a:r>
              <a:rPr lang="tr-TR" dirty="0" err="1"/>
              <a:t>Python</a:t>
            </a:r>
            <a:r>
              <a:rPr lang="tr-TR" dirty="0"/>
              <a:t> dilinde geliştirilen bir araç, ağ trafiği veri dosyalarını analiz ederek, </a:t>
            </a:r>
          </a:p>
          <a:p>
            <a:r>
              <a:rPr lang="tr-TR" dirty="0"/>
              <a:t>iletilen paketler arasındaki ilişkileri ve bu paketlerin özelliklerini görselleştirme amacıyla tasarlanmıştır.</a:t>
            </a:r>
          </a:p>
          <a:p>
            <a:r>
              <a:rPr lang="tr-TR" dirty="0" err="1"/>
              <a:t>Wiresharkta</a:t>
            </a:r>
            <a:r>
              <a:rPr lang="tr-TR" dirty="0"/>
              <a:t> paketleri izlemek, hangi ip adresinden hangi ip adresine kaç adet paket gönderilmiş ve hangi protokolden gönderilmiş gibi </a:t>
            </a:r>
          </a:p>
          <a:p>
            <a:r>
              <a:rPr lang="tr-TR" dirty="0"/>
              <a:t>bilgileri gözlemlemek zahmetli ve zordur. Özellikle ağ analistleri ve diğer kullanıcılar paketleri izlerken daha kolay bir şekilde</a:t>
            </a:r>
          </a:p>
          <a:p>
            <a:r>
              <a:rPr lang="tr-TR" dirty="0"/>
              <a:t>gözlem yapabilmeleri amacıyla, bu sistem ağ paketlerini alır ve kullanıcıya </a:t>
            </a:r>
            <a:r>
              <a:rPr lang="tr-TR" dirty="0" err="1"/>
              <a:t>graf</a:t>
            </a:r>
            <a:r>
              <a:rPr lang="tr-TR" dirty="0"/>
              <a:t> yapısı olarak görselleştirerek sunar</a:t>
            </a:r>
          </a:p>
        </p:txBody>
      </p:sp>
      <p:sp>
        <p:nvSpPr>
          <p:cNvPr id="505" name="Google Shape;505;p4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tr-TR" dirty="0" smtClean="0">
                <a:solidFill>
                  <a:schemeClr val="bg2">
                    <a:lumMod val="75000"/>
                  </a:schemeClr>
                </a:solidFill>
              </a:rPr>
              <a:t>PROJENİN AMACI</a:t>
            </a:r>
            <a:r>
              <a:rPr lang="tr-TR" dirty="0"/>
              <a:t/>
            </a:r>
            <a:br>
              <a:rPr lang="tr-TR" dirty="0"/>
            </a:br>
            <a:endParaRPr dirty="0"/>
          </a:p>
        </p:txBody>
      </p:sp>
      <p:sp>
        <p:nvSpPr>
          <p:cNvPr id="504" name="Google Shape;504;p44"/>
          <p:cNvSpPr txBox="1">
            <a:spLocks noGrp="1"/>
          </p:cNvSpPr>
          <p:nvPr>
            <p:ph type="body" idx="1"/>
          </p:nvPr>
        </p:nvSpPr>
        <p:spPr>
          <a:xfrm>
            <a:off x="637309" y="1215749"/>
            <a:ext cx="7786691" cy="3612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sz="1200" dirty="0"/>
              <a:t>Projenin amacı kullanıcılara </a:t>
            </a:r>
            <a:r>
              <a:rPr lang="tr-TR" sz="1200" dirty="0" err="1"/>
              <a:t>wiresharktaki</a:t>
            </a:r>
            <a:r>
              <a:rPr lang="tr-TR" sz="1200" dirty="0"/>
              <a:t> ağ paketlerini okumaları ve anlamaları konusunda kolaylık sağlamaktır.</a:t>
            </a:r>
          </a:p>
          <a:p>
            <a:r>
              <a:rPr lang="tr-TR" sz="1200" dirty="0"/>
              <a:t>Ağ trafiği veri dosyalarını okuyarak, iletilen paketler arasındaki ilişkileri analiz etmek ve bu ilişkileri </a:t>
            </a:r>
            <a:r>
              <a:rPr lang="tr-TR" sz="1200" dirty="0" err="1"/>
              <a:t>graf</a:t>
            </a:r>
            <a:endParaRPr lang="tr-TR" sz="1200" dirty="0"/>
          </a:p>
          <a:p>
            <a:r>
              <a:rPr lang="tr-TR" sz="1200" dirty="0"/>
              <a:t>yapısıyla görselleştirerek kullanıcıya sunmaktır. Kullanıcı oluşturulan görselde paketleri kolaylıkla inceleyip analiz</a:t>
            </a:r>
          </a:p>
          <a:p>
            <a:r>
              <a:rPr lang="tr-TR" sz="1200" dirty="0"/>
              <a:t>yapabilecektir.</a:t>
            </a:r>
          </a:p>
          <a:p>
            <a:r>
              <a:rPr lang="tr-TR" sz="1200" dirty="0"/>
              <a:t>İletilen paketlerin özelliklerini, örneğin protokol türlerini, kaynak ve hedef IP adreslerini, iletilen veri miktarını vb. </a:t>
            </a:r>
          </a:p>
          <a:p>
            <a:r>
              <a:rPr lang="tr-TR" sz="1200" dirty="0"/>
              <a:t>gibi bilgileri görsel olarak gözlemleyebilecektir.</a:t>
            </a:r>
          </a:p>
          <a:p>
            <a:r>
              <a:rPr lang="tr-TR" sz="1200" dirty="0"/>
              <a:t>Toplanan verileri kullanarak, ağdaki bağlantıları görselleştirilecek ve farklı protokol türlerine göre paketler renklendirilecektir.</a:t>
            </a:r>
          </a:p>
          <a:p>
            <a:r>
              <a:rPr lang="tr-TR" sz="1200" dirty="0"/>
              <a:t>Hangi ip adresinden hangi ip adresine kaç adet paket gönderildiği de paket sayısına göre görselleştirilip kalınlık sağlanacaktır.</a:t>
            </a:r>
          </a:p>
          <a:p>
            <a:r>
              <a:rPr lang="tr-TR" sz="1200" dirty="0"/>
              <a:t>Görselleştirmeler aracılığıyla, ağ trafiğinin genel yapısını anlamak ve potansiyel anormallikleri tespit etmek temel amaçtır.</a:t>
            </a:r>
          </a:p>
          <a:p>
            <a:endParaRPr lang="tr-TR" dirty="0"/>
          </a:p>
        </p:txBody>
      </p:sp>
      <p:sp>
        <p:nvSpPr>
          <p:cNvPr id="505" name="Google Shape;505;p4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018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tr-TR" dirty="0" smtClean="0">
                <a:solidFill>
                  <a:schemeClr val="bg2">
                    <a:lumMod val="75000"/>
                  </a:schemeClr>
                </a:solidFill>
              </a:rPr>
              <a:t>KULLANILAN YÖNTEMLER</a:t>
            </a:r>
            <a:r>
              <a:rPr lang="tr-TR" dirty="0"/>
              <a:t/>
            </a:r>
            <a:br>
              <a:rPr lang="tr-TR" dirty="0"/>
            </a:br>
            <a:endParaRPr dirty="0"/>
          </a:p>
        </p:txBody>
      </p:sp>
      <p:sp>
        <p:nvSpPr>
          <p:cNvPr id="776" name="Google Shape;776;p54"/>
          <p:cNvSpPr txBox="1">
            <a:spLocks noGrp="1"/>
          </p:cNvSpPr>
          <p:nvPr>
            <p:ph type="subTitle" idx="1"/>
          </p:nvPr>
        </p:nvSpPr>
        <p:spPr>
          <a:xfrm>
            <a:off x="720000" y="1129145"/>
            <a:ext cx="7324500" cy="3391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sz="1200" dirty="0"/>
              <a:t>Ağ trafiği veri dosyalarının JSON formatında okunması ve içeriğinin </a:t>
            </a:r>
            <a:r>
              <a:rPr lang="tr-TR" sz="1200" dirty="0" err="1"/>
              <a:t>pandas</a:t>
            </a:r>
            <a:r>
              <a:rPr lang="tr-TR" sz="1200" dirty="0"/>
              <a:t> </a:t>
            </a:r>
            <a:r>
              <a:rPr lang="tr-TR" sz="1200" dirty="0" err="1"/>
              <a:t>DataFrame'e</a:t>
            </a:r>
            <a:r>
              <a:rPr lang="tr-TR" sz="1200" dirty="0"/>
              <a:t> dönüştürülmesi.</a:t>
            </a:r>
          </a:p>
          <a:p>
            <a:r>
              <a:rPr lang="tr-TR" sz="1200" dirty="0"/>
              <a:t>Ağ trafiği veri dosyaları JSON formatında okunur ve içeriği karmaşıklığı azaltmak için veri sözlüğüne dönüştürülür.</a:t>
            </a:r>
          </a:p>
          <a:p>
            <a:r>
              <a:rPr lang="tr-TR" sz="1200" dirty="0"/>
              <a:t>Veriler veri sözlüğünden okunarak işlenir.</a:t>
            </a:r>
          </a:p>
          <a:p>
            <a:r>
              <a:rPr lang="tr-TR" sz="1200" dirty="0"/>
              <a:t>İlişkilerin görselleştirilmesi için, </a:t>
            </a:r>
            <a:r>
              <a:rPr lang="tr-TR" sz="1200" dirty="0" err="1"/>
              <a:t>pyvis</a:t>
            </a:r>
            <a:r>
              <a:rPr lang="tr-TR" sz="1200" dirty="0"/>
              <a:t> kütüphanesinin kullanılması ve paket bağlantılarının ağ grafiği olarak temsil edilmesi.</a:t>
            </a:r>
          </a:p>
          <a:p>
            <a:r>
              <a:rPr lang="tr-TR" sz="1200" dirty="0"/>
              <a:t>İlişkiler, kenarlar ve düğümler için </a:t>
            </a:r>
            <a:r>
              <a:rPr lang="tr-TR" sz="1200" dirty="0" err="1"/>
              <a:t>pyvis</a:t>
            </a:r>
            <a:r>
              <a:rPr lang="tr-TR" sz="1200" dirty="0"/>
              <a:t> kütüphanesi kullanılır. Paketlerin bağlantıları, renkleri, sayıları ve hareketliliği </a:t>
            </a:r>
          </a:p>
          <a:p>
            <a:r>
              <a:rPr lang="tr-TR" sz="1200" dirty="0" err="1"/>
              <a:t>pyvis</a:t>
            </a:r>
            <a:r>
              <a:rPr lang="tr-TR" sz="1200" dirty="0"/>
              <a:t> ile sağlanır. </a:t>
            </a:r>
          </a:p>
          <a:p>
            <a:r>
              <a:rPr lang="tr-TR" sz="1200" dirty="0"/>
              <a:t>Görselleştirmelerde farklı protokol türlerine göre renklendirme yapılır ve paket sayısına göre kalınlıklar ayarlanır.</a:t>
            </a:r>
          </a:p>
          <a:p>
            <a:r>
              <a:rPr lang="tr-TR" sz="1200" dirty="0"/>
              <a:t>Paket sayısı fazla olan kenar daha kalın görselleştirilir. Ayrıca her protokol türü farklı renkler ile temsil edilir ve</a:t>
            </a:r>
          </a:p>
          <a:p>
            <a:r>
              <a:rPr lang="tr-TR" sz="1200" dirty="0" err="1"/>
              <a:t>graf</a:t>
            </a:r>
            <a:r>
              <a:rPr lang="tr-TR" sz="1200" dirty="0"/>
              <a:t> modelinde farklı renklerde görselleştirilir.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7" name="Google Shape;777;p5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sz="1200" dirty="0" smtClean="0"/>
              <a:t>Proje </a:t>
            </a:r>
            <a:r>
              <a:rPr lang="tr-TR" sz="1200" dirty="0"/>
              <a:t>kapsamında, </a:t>
            </a:r>
            <a:r>
              <a:rPr lang="tr-TR" sz="1200" dirty="0" err="1"/>
              <a:t>Python</a:t>
            </a:r>
            <a:r>
              <a:rPr lang="tr-TR" sz="1200" dirty="0"/>
              <a:t> programlama dili kullanılarak bir dizi kütüphane ve araçtan yararlanılmıştır.</a:t>
            </a:r>
          </a:p>
          <a:p>
            <a:r>
              <a:rPr lang="tr-TR" sz="1200" dirty="0"/>
              <a:t> Ana kütüphaneler arasında </a:t>
            </a:r>
            <a:r>
              <a:rPr lang="tr-TR" sz="1200" dirty="0" err="1"/>
              <a:t>pandas</a:t>
            </a:r>
            <a:r>
              <a:rPr lang="tr-TR" sz="1200" dirty="0"/>
              <a:t> veri analizi için, </a:t>
            </a:r>
            <a:r>
              <a:rPr lang="tr-TR" sz="1200" dirty="0" err="1"/>
              <a:t>pyvis</a:t>
            </a:r>
            <a:r>
              <a:rPr lang="tr-TR" sz="1200" dirty="0"/>
              <a:t> ağ görselleştirmesi için,</a:t>
            </a:r>
          </a:p>
          <a:p>
            <a:r>
              <a:rPr lang="tr-TR" sz="1200" dirty="0"/>
              <a:t> ve standart kütüphaneler arasında </a:t>
            </a:r>
            <a:r>
              <a:rPr lang="tr-TR" sz="1200" dirty="0" err="1"/>
              <a:t>json</a:t>
            </a:r>
            <a:r>
              <a:rPr lang="tr-TR" sz="1200" dirty="0"/>
              <a:t> ve </a:t>
            </a:r>
            <a:r>
              <a:rPr lang="tr-TR" sz="1200" dirty="0" err="1"/>
              <a:t>collections</a:t>
            </a:r>
            <a:r>
              <a:rPr lang="tr-TR" sz="1200" dirty="0"/>
              <a:t> bulunmaktadır. </a:t>
            </a:r>
          </a:p>
          <a:p>
            <a:r>
              <a:rPr lang="tr-TR" sz="1200" dirty="0"/>
              <a:t>Projede kullanılan temel yöntemler arasında, ağ trafiği veri dosyalarının okunması, </a:t>
            </a:r>
          </a:p>
          <a:p>
            <a:r>
              <a:rPr lang="tr-TR" sz="1200" dirty="0"/>
              <a:t>verilerin işlenmesi ve analiz edilmesi, görselleştirmelerin oluşturulması ve sonuçların sunulması yer almaktadır.</a:t>
            </a:r>
          </a:p>
        </p:txBody>
      </p:sp>
      <p:sp>
        <p:nvSpPr>
          <p:cNvPr id="1207" name="Google Shape;1207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tr-TR" sz="3200" dirty="0" smtClean="0"/>
              <a:t>PROJENİN KAPSAMI</a:t>
            </a:r>
            <a:r>
              <a:rPr lang="tr-TR" sz="3200" dirty="0"/>
              <a:t/>
            </a:r>
            <a:br>
              <a:rPr lang="tr-TR" sz="3200" dirty="0"/>
            </a:br>
            <a:r>
              <a:rPr lang="tr-TR" dirty="0" smtClean="0"/>
              <a:t/>
            </a:r>
            <a:br>
              <a:rPr lang="tr-TR" dirty="0" smtClean="0"/>
            </a:br>
            <a:endParaRPr dirty="0"/>
          </a:p>
        </p:txBody>
      </p:sp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sz="1200" dirty="0" smtClean="0"/>
              <a:t>Bu </a:t>
            </a:r>
            <a:r>
              <a:rPr lang="tr-TR" sz="1200" dirty="0"/>
              <a:t>proje, ağ trafiği analizi için kullanılabilecek basit ve etkili bir araç sunmaktadır.</a:t>
            </a:r>
          </a:p>
          <a:p>
            <a:r>
              <a:rPr lang="tr-TR" sz="1200" dirty="0"/>
              <a:t>Elde edilen görselleştirmeler, ağ trafiğinin yapısını kolayca anlamamıza ve</a:t>
            </a:r>
          </a:p>
          <a:p>
            <a:r>
              <a:rPr lang="tr-TR" sz="1200" dirty="0"/>
              <a:t> potansiyel güvenlik tehditlerini veya ağ performansı sorunlarını hızlıca tespit etmemize olanak tanır. </a:t>
            </a:r>
          </a:p>
          <a:p>
            <a:r>
              <a:rPr lang="tr-TR" sz="1200" dirty="0"/>
              <a:t>Gönderilen paketlerin sayısı, aynı ip adresinden fazla sayıda paket gönderilmesi ve bunu aynı ip adresine göndermesi</a:t>
            </a:r>
          </a:p>
          <a:p>
            <a:r>
              <a:rPr lang="tr-TR" sz="1200" dirty="0"/>
              <a:t>gibi bilgilerin görsel olarak gözlemlenmesi analiz işlemini kolaylaştırmaktadır.</a:t>
            </a:r>
          </a:p>
          <a:p>
            <a:r>
              <a:rPr lang="tr-TR" sz="1200" dirty="0"/>
              <a:t>Ayrıca, projenin esnek yapısı, farklı ağ trafiği veri kaynaklarını analiz etmek ve gerektiğinde özelleştirmeler yapmak için olanak sağlar.</a:t>
            </a:r>
          </a:p>
          <a:p>
            <a:r>
              <a:rPr lang="tr-TR" sz="1200" dirty="0"/>
              <a:t>Analiz edilmek istenen veri dosyası kolayca yüklenip analiz edilebilir. Ayrıca </a:t>
            </a:r>
            <a:r>
              <a:rPr lang="tr-TR" sz="1200" dirty="0" err="1"/>
              <a:t>wiresharktan</a:t>
            </a:r>
            <a:r>
              <a:rPr lang="tr-TR" sz="1200" dirty="0"/>
              <a:t> alınan veriler olduğu için</a:t>
            </a:r>
          </a:p>
          <a:p>
            <a:r>
              <a:rPr lang="tr-TR" sz="1200" dirty="0"/>
              <a:t>anlık olarak ağ trafiğini dinleyip, dosyayı alıp yükleyerek analiz yapılabilir</a:t>
            </a:r>
          </a:p>
        </p:txBody>
      </p:sp>
      <p:sp>
        <p:nvSpPr>
          <p:cNvPr id="1207" name="Google Shape;1207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tr-TR" sz="3200" dirty="0" smtClean="0"/>
              <a:t>SONUÇ</a:t>
            </a:r>
            <a:r>
              <a:rPr lang="tr-TR" sz="3200" dirty="0"/>
              <a:t/>
            </a:r>
            <a:br>
              <a:rPr lang="tr-TR" sz="3200" dirty="0"/>
            </a:br>
            <a:r>
              <a:rPr lang="tr-TR" dirty="0" smtClean="0"/>
              <a:t/>
            </a:r>
            <a:br>
              <a:rPr lang="tr-TR" dirty="0" smtClean="0"/>
            </a:br>
            <a:endParaRPr dirty="0"/>
          </a:p>
        </p:txBody>
      </p:sp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07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indent="0">
              <a:buNone/>
            </a:pPr>
            <a:endParaRPr lang="tr-TR" sz="1200" dirty="0"/>
          </a:p>
        </p:txBody>
      </p:sp>
      <p:sp>
        <p:nvSpPr>
          <p:cNvPr id="1207" name="Google Shape;1207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tr-TR" sz="3200" dirty="0" smtClean="0"/>
              <a:t>GRAPHİCAL ABSTRACT</a:t>
            </a:r>
            <a:r>
              <a:rPr lang="tr-TR" sz="3200" dirty="0"/>
              <a:t/>
            </a:r>
            <a:br>
              <a:rPr lang="tr-TR" sz="3200" dirty="0"/>
            </a:br>
            <a:r>
              <a:rPr lang="tr-TR" dirty="0" smtClean="0"/>
              <a:t/>
            </a:r>
            <a:br>
              <a:rPr lang="tr-TR" dirty="0" smtClean="0"/>
            </a:br>
            <a:endParaRPr dirty="0"/>
          </a:p>
        </p:txBody>
      </p:sp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43000"/>
            <a:ext cx="7704001" cy="345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0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5"/>
          <p:cNvSpPr txBox="1">
            <a:spLocks noGrp="1"/>
          </p:cNvSpPr>
          <p:nvPr>
            <p:ph type="title"/>
          </p:nvPr>
        </p:nvSpPr>
        <p:spPr>
          <a:xfrm>
            <a:off x="720000" y="466963"/>
            <a:ext cx="7946018" cy="613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 smtClean="0">
                <a:solidFill>
                  <a:schemeClr val="accent1">
                    <a:lumMod val="65000"/>
                  </a:schemeClr>
                </a:solidFill>
              </a:rPr>
              <a:t>WİRESHARK TAN ALINAN VERİSETLERİNİN ÇIKTI ÖRNEKLERİ</a:t>
            </a:r>
            <a:endParaRPr sz="2000" dirty="0">
              <a:solidFill>
                <a:schemeClr val="accent1">
                  <a:lumMod val="65000"/>
                </a:schemeClr>
              </a:solidFill>
            </a:endParaRPr>
          </a:p>
        </p:txBody>
      </p:sp>
      <p:sp>
        <p:nvSpPr>
          <p:cNvPr id="794" name="Google Shape;794;p5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00" y="1239517"/>
            <a:ext cx="4730424" cy="222411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361" y="1155841"/>
            <a:ext cx="3751548" cy="209848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23" y="2928311"/>
            <a:ext cx="2766372" cy="17912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 smtClean="0">
                <a:solidFill>
                  <a:schemeClr val="bg2">
                    <a:lumMod val="50000"/>
                  </a:schemeClr>
                </a:solidFill>
              </a:rPr>
              <a:t>BİZİ DİNLEDİĞİNİZ İÇİN TEŞEKKÜR EDERİZ</a:t>
            </a:r>
            <a:endParaRPr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8" name="Google Shape;398;p3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399" name="Google Shape;399;p39"/>
          <p:cNvCxnSpPr/>
          <p:nvPr/>
        </p:nvCxnSpPr>
        <p:spPr>
          <a:xfrm>
            <a:off x="813900" y="1874675"/>
            <a:ext cx="7516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00" name="Google Shape;400;p39"/>
          <p:cNvCxnSpPr/>
          <p:nvPr/>
        </p:nvCxnSpPr>
        <p:spPr>
          <a:xfrm>
            <a:off x="813900" y="3268825"/>
            <a:ext cx="7516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1" name="Google Shape;401;p39"/>
          <p:cNvSpPr/>
          <p:nvPr/>
        </p:nvSpPr>
        <p:spPr>
          <a:xfrm>
            <a:off x="891838" y="2452050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9"/>
          <p:cNvSpPr/>
          <p:nvPr/>
        </p:nvSpPr>
        <p:spPr>
          <a:xfrm>
            <a:off x="8012763" y="2452050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FDEE7"/>
      </a:lt1>
      <a:dk2>
        <a:srgbClr val="809FAF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560</Words>
  <Application>Microsoft Office PowerPoint</Application>
  <PresentationFormat>Ekran Gösterisi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Mulish</vt:lpstr>
      <vt:lpstr>Nunito Light</vt:lpstr>
      <vt:lpstr>Quicksand</vt:lpstr>
      <vt:lpstr>Elegant Bachelor Thesis by Slidesgo</vt:lpstr>
      <vt:lpstr>YMH 332 AĞ PROGRAMLAMA PROJESİ</vt:lpstr>
      <vt:lpstr>PROJE ÖZETİ </vt:lpstr>
      <vt:lpstr>PROJENİN AMACI </vt:lpstr>
      <vt:lpstr>KULLANILAN YÖNTEMLER </vt:lpstr>
      <vt:lpstr>PROJENİN KAPSAMI  </vt:lpstr>
      <vt:lpstr>SONUÇ  </vt:lpstr>
      <vt:lpstr>GRAPHİCAL ABSTRACT  </vt:lpstr>
      <vt:lpstr>WİRESHARK TAN ALINAN VERİSETLERİNİN ÇIKTI ÖRNEKLERİ</vt:lpstr>
      <vt:lpstr>BİZİ DİNLEDİĞİNİZ İÇİN TEŞEKKÜR EDERİZ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YMH 332 AĞ PROGRAMLAMA PROJESİ</dc:title>
  <cp:lastModifiedBy>user</cp:lastModifiedBy>
  <cp:revision>3</cp:revision>
  <dcterms:modified xsi:type="dcterms:W3CDTF">2024-05-20T20:39:49Z</dcterms:modified>
</cp:coreProperties>
</file>