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400"/>
    <a:srgbClr val="25F109"/>
    <a:srgbClr val="5E0606"/>
    <a:srgbClr val="09E0F1"/>
    <a:srgbClr val="E71989"/>
    <a:srgbClr val="FFE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70" d="100"/>
          <a:sy n="70" d="100"/>
        </p:scale>
        <p:origin x="1166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5F57-A792-446A-8D6A-EF661CE8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FA8C-4531-4088-AF16-1DC02715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0362-F337-4ABA-BE97-2DB85EE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F1EF-CB05-40E9-87D1-408AB235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3DCF-6E7E-44B0-9C6F-4FF66B8D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B7A8-90DD-45E5-A663-E8C2046D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A5D2-2EDB-46F4-B8A1-77AC9075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97B6-2513-4A52-ACCB-54302516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B074-ACC2-45E2-9B70-1393691A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C8DA-1EC5-46CD-90BD-D41A9FF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C159B-5368-4409-A7B4-5C5BF910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1F655-4204-46E2-B297-CD6F6194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18D5-BA85-484A-BD39-F09B5D14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C7E4-6377-4E38-89DB-5E2E26F9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DD9C-2AE4-4773-908A-C5BA5E1D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C4D0-0750-466F-9B76-1D967FD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8788-D1F4-4092-B33C-AAE47447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81A3-2EA6-4002-B88E-F58E52CA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6252-A00A-4BFF-ADEA-4A013CD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81F6-5EAD-4AA1-BB8E-329393AF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FC30-21D6-4810-B54E-BC8F67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8DB0-A01F-4B1A-B40C-8FE5BA4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13EB-D8B6-40B3-8D1D-D24FC321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6AF6-8BA6-436E-A591-778E1E53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98E6-8D86-4E92-93A7-459639D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9EB6-0B72-4A2C-8A7A-AF8E8E2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950A-300A-4A6E-AA12-8DC4F439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1316C-89C2-40E2-880D-836219BA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85C7-842D-4BE8-AC2D-484F8DD0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54A8-BC9C-4F2E-A71F-9A5D57A2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18D7-6258-4994-A606-3B9551C5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ADA1-79C2-4E23-8923-C5D3E085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B38E-326D-4CC2-B51F-3A5B6269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76456-EE6E-40F5-8457-85634BB0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F0576-F00A-4EC6-9CB6-770AF27F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9DF93-7D63-42AA-9B09-888336F2B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7E2EE-795C-4EB0-BEFC-52D01ACA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B6B80-5A0E-41F0-8DE1-1B46EBCE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89569-AB9F-4FB0-AE5B-4D0BBC2C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141F-F5A7-4471-99D7-1AF2D1EF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D00EE-43C2-4FB0-89E3-5587A1F7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F5BAF-BB6A-43CB-B065-B59DF64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9748F-7514-4A76-BDFB-8B6FC97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3F8EB-B061-433B-B71E-0265CBCD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4890-51C8-46AB-85F8-83CF58F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D4A2-0D98-4BFA-B6EF-F2EF9C00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9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4EE2-19CB-4769-A749-48EDDAB4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BA25-867B-4812-8D5D-0F32BD59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01E56-9983-434D-962A-18D887E2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4EB9-9132-4451-9AF1-A6BDA67D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21A-3E64-4076-8BF5-2BCEFA7B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9BF1-B6F6-43C4-9BD6-A4418D3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30F4-CDBC-4574-B18F-19551A3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57B52-E888-4ED6-948E-6A3734800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8EE26-6BDA-441D-9632-1D48E1ED7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0834-195D-4C82-821C-9B8D0CD3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9F9E-EB19-48FE-8D56-D467CD4A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D7A8-0113-481E-AF8E-3AFE07AC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31BE8-F410-428F-BEE1-17D140F4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D67B-7251-4398-8F17-4B40E415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C937-9E3E-4634-877E-AB872402A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62BF-D6B6-4A05-9862-C52F968341C4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06E3-E497-4A00-95B0-C77D11B1A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8E18-A5DF-4223-AD4B-E00E324B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E54A-936D-49B5-8CE5-411398E74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BF57721-3A9F-4B28-9B51-E8EF1B5936DB}"/>
              </a:ext>
            </a:extLst>
          </p:cNvPr>
          <p:cNvGrpSpPr/>
          <p:nvPr/>
        </p:nvGrpSpPr>
        <p:grpSpPr>
          <a:xfrm>
            <a:off x="-5836" y="109586"/>
            <a:ext cx="12192000" cy="6638828"/>
            <a:chOff x="0" y="103696"/>
            <a:chExt cx="12192000" cy="6638828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6E4AD507-1620-4040-9C10-558A5D1418FE}"/>
                </a:ext>
              </a:extLst>
            </p:cNvPr>
            <p:cNvSpPr/>
            <p:nvPr/>
          </p:nvSpPr>
          <p:spPr>
            <a:xfrm rot="5400000">
              <a:off x="3658385" y="1751030"/>
              <a:ext cx="2196445" cy="3167406"/>
            </a:xfrm>
            <a:prstGeom prst="can">
              <a:avLst/>
            </a:prstGeom>
            <a:solidFill>
              <a:srgbClr val="5E06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C34CF0-C0B1-4503-8B23-16D74FC37360}"/>
                </a:ext>
              </a:extLst>
            </p:cNvPr>
            <p:cNvSpPr/>
            <p:nvPr/>
          </p:nvSpPr>
          <p:spPr>
            <a:xfrm>
              <a:off x="0" y="2635970"/>
              <a:ext cx="2234153" cy="13951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6598740-3DA8-48FF-8AC4-F9C9AB31A330}"/>
                </a:ext>
              </a:extLst>
            </p:cNvPr>
            <p:cNvSpPr/>
            <p:nvPr/>
          </p:nvSpPr>
          <p:spPr>
            <a:xfrm rot="5400000">
              <a:off x="7522588" y="188537"/>
              <a:ext cx="2592371" cy="2422689"/>
            </a:xfrm>
            <a:prstGeom prst="triangle">
              <a:avLst/>
            </a:prstGeom>
            <a:solidFill>
              <a:srgbClr val="25F1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CEFDA7F-EBC9-4F47-8411-9205F465326C}"/>
                </a:ext>
              </a:extLst>
            </p:cNvPr>
            <p:cNvSpPr/>
            <p:nvPr/>
          </p:nvSpPr>
          <p:spPr>
            <a:xfrm rot="5400000">
              <a:off x="7522588" y="4234994"/>
              <a:ext cx="2592371" cy="2422689"/>
            </a:xfrm>
            <a:prstGeom prst="triangle">
              <a:avLst/>
            </a:prstGeom>
            <a:solidFill>
              <a:srgbClr val="FC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165BCE-7636-4E8D-9448-9B4B86B9015A}"/>
                </a:ext>
              </a:extLst>
            </p:cNvPr>
            <p:cNvSpPr/>
            <p:nvPr/>
          </p:nvSpPr>
          <p:spPr>
            <a:xfrm>
              <a:off x="2234153" y="3238107"/>
              <a:ext cx="938752" cy="19089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1EDE845-27A1-4D0A-A948-11FCF4BB2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857" y="1411663"/>
              <a:ext cx="1783572" cy="141873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0C217E5-1AE7-428E-A3A9-14BD69D71537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5823857" y="3782507"/>
              <a:ext cx="1783572" cy="1663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8D111952-B5E5-403A-A678-A0644D2DE792}"/>
                </a:ext>
              </a:extLst>
            </p:cNvPr>
            <p:cNvSpPr/>
            <p:nvPr/>
          </p:nvSpPr>
          <p:spPr>
            <a:xfrm>
              <a:off x="10576873" y="1263192"/>
              <a:ext cx="329938" cy="273378"/>
            </a:xfrm>
            <a:prstGeom prst="plus">
              <a:avLst>
                <a:gd name="adj" fmla="val 35345"/>
              </a:avLst>
            </a:prstGeom>
            <a:solidFill>
              <a:srgbClr val="25F1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43909B35-EACB-487A-8B8E-C425CF2064C2}"/>
                </a:ext>
              </a:extLst>
            </p:cNvPr>
            <p:cNvSpPr/>
            <p:nvPr/>
          </p:nvSpPr>
          <p:spPr>
            <a:xfrm>
              <a:off x="10576873" y="5299530"/>
              <a:ext cx="329938" cy="273378"/>
            </a:xfrm>
            <a:prstGeom prst="plus">
              <a:avLst>
                <a:gd name="adj" fmla="val 35345"/>
              </a:avLst>
            </a:prstGeom>
            <a:solidFill>
              <a:srgbClr val="FC54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89791E-53F5-4B4B-8622-A59EAD866780}"/>
                </a:ext>
              </a:extLst>
            </p:cNvPr>
            <p:cNvSpPr/>
            <p:nvPr/>
          </p:nvSpPr>
          <p:spPr>
            <a:xfrm>
              <a:off x="9467850" y="385812"/>
              <a:ext cx="2724150" cy="877380"/>
            </a:xfrm>
            <a:prstGeom prst="rect">
              <a:avLst/>
            </a:prstGeom>
            <a:solidFill>
              <a:srgbClr val="09E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00559E-720E-4E61-9C77-5375883D4A3E}"/>
                </a:ext>
              </a:extLst>
            </p:cNvPr>
            <p:cNvSpPr/>
            <p:nvPr/>
          </p:nvSpPr>
          <p:spPr>
            <a:xfrm>
              <a:off x="9467850" y="1554737"/>
              <a:ext cx="2724150" cy="877380"/>
            </a:xfrm>
            <a:prstGeom prst="rect">
              <a:avLst/>
            </a:prstGeom>
            <a:solidFill>
              <a:srgbClr val="09E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B73CCA-8CFF-43D4-A332-FDF3E90A6FE8}"/>
                </a:ext>
              </a:extLst>
            </p:cNvPr>
            <p:cNvSpPr/>
            <p:nvPr/>
          </p:nvSpPr>
          <p:spPr>
            <a:xfrm>
              <a:off x="9467850" y="4414103"/>
              <a:ext cx="2724150" cy="877380"/>
            </a:xfrm>
            <a:prstGeom prst="rect">
              <a:avLst/>
            </a:prstGeom>
            <a:solidFill>
              <a:srgbClr val="09E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C6A5AE-18DA-4C45-B92D-62E85C321725}"/>
                </a:ext>
              </a:extLst>
            </p:cNvPr>
            <p:cNvSpPr/>
            <p:nvPr/>
          </p:nvSpPr>
          <p:spPr>
            <a:xfrm>
              <a:off x="9467850" y="5582337"/>
              <a:ext cx="2724150" cy="877380"/>
            </a:xfrm>
            <a:prstGeom prst="rect">
              <a:avLst/>
            </a:prstGeom>
            <a:solidFill>
              <a:srgbClr val="09E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DCC285-22F7-4688-AA0D-5AD469A5D2DA}"/>
              </a:ext>
            </a:extLst>
          </p:cNvPr>
          <p:cNvSpPr txBox="1"/>
          <p:nvPr/>
        </p:nvSpPr>
        <p:spPr>
          <a:xfrm>
            <a:off x="0" y="3133570"/>
            <a:ext cx="222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BAU/SCENARIO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3F8AF-9826-4794-910E-9E54EC278146}"/>
              </a:ext>
            </a:extLst>
          </p:cNvPr>
          <p:cNvSpPr txBox="1"/>
          <p:nvPr/>
        </p:nvSpPr>
        <p:spPr>
          <a:xfrm>
            <a:off x="3399933" y="3059668"/>
            <a:ext cx="231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2B0319-8B2E-4BD7-9A32-5025AC1871A0}"/>
              </a:ext>
            </a:extLst>
          </p:cNvPr>
          <p:cNvSpPr txBox="1"/>
          <p:nvPr/>
        </p:nvSpPr>
        <p:spPr>
          <a:xfrm>
            <a:off x="7709004" y="5241207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SCENARIO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345E9-0F1F-4A0A-95D9-AF3C2A962896}"/>
              </a:ext>
            </a:extLst>
          </p:cNvPr>
          <p:cNvSpPr txBox="1"/>
          <p:nvPr/>
        </p:nvSpPr>
        <p:spPr>
          <a:xfrm>
            <a:off x="7709004" y="1203920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SCENARIO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6A9025-4DD3-4DA3-95B0-18821B300A5E}"/>
              </a:ext>
            </a:extLst>
          </p:cNvPr>
          <p:cNvSpPr txBox="1"/>
          <p:nvPr/>
        </p:nvSpPr>
        <p:spPr>
          <a:xfrm>
            <a:off x="9608044" y="4676518"/>
            <a:ext cx="253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0606"/>
                </a:solidFill>
                <a:latin typeface="Arial Black" panose="020B0A04020102020204" pitchFamily="34" charset="0"/>
              </a:rPr>
              <a:t>INSTITUTIONAL COSTS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9BDCBB-6934-431F-AD4C-18E2492B27FF}"/>
              </a:ext>
            </a:extLst>
          </p:cNvPr>
          <p:cNvSpPr txBox="1"/>
          <p:nvPr/>
        </p:nvSpPr>
        <p:spPr>
          <a:xfrm>
            <a:off x="9495127" y="5762831"/>
            <a:ext cx="265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0606"/>
                </a:solidFill>
                <a:latin typeface="Arial Black" panose="020B0A04020102020204" pitchFamily="34" charset="0"/>
              </a:rPr>
              <a:t>INDIVIDUAL COSTS TO FAMRERS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881CB-0ED8-4BC2-8AE7-AD9125DF009D}"/>
              </a:ext>
            </a:extLst>
          </p:cNvPr>
          <p:cNvSpPr txBox="1"/>
          <p:nvPr/>
        </p:nvSpPr>
        <p:spPr>
          <a:xfrm>
            <a:off x="9624099" y="661644"/>
            <a:ext cx="252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0606"/>
                </a:solidFill>
                <a:latin typeface="Arial Black" panose="020B0A04020102020204" pitchFamily="34" charset="0"/>
              </a:rPr>
              <a:t>INSTITUTIONAL COSTS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A6DEF7-65A3-44B9-AA05-9B1EABDC12E7}"/>
              </a:ext>
            </a:extLst>
          </p:cNvPr>
          <p:cNvSpPr txBox="1"/>
          <p:nvPr/>
        </p:nvSpPr>
        <p:spPr>
          <a:xfrm>
            <a:off x="9535982" y="1771807"/>
            <a:ext cx="272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E0606"/>
                </a:solidFill>
                <a:latin typeface="Arial Black" panose="020B0A04020102020204" pitchFamily="34" charset="0"/>
              </a:rPr>
              <a:t>INDIVIDUAL COSTS TO FAMRERS </a:t>
            </a:r>
          </a:p>
        </p:txBody>
      </p:sp>
    </p:spTree>
    <p:extLst>
      <p:ext uri="{BB962C8B-B14F-4D97-AF65-F5344CB8AC3E}">
        <p14:creationId xmlns:p14="http://schemas.microsoft.com/office/powerpoint/2010/main" val="120008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Mwangi, Victor (ICRAF)</dc:creator>
  <cp:lastModifiedBy>Mwangi, Victor (ICRAF)</cp:lastModifiedBy>
  <cp:revision>1</cp:revision>
  <dcterms:created xsi:type="dcterms:W3CDTF">2022-08-07T11:10:36Z</dcterms:created>
  <dcterms:modified xsi:type="dcterms:W3CDTF">2022-08-07T12:07:50Z</dcterms:modified>
</cp:coreProperties>
</file>