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41" r:id="rId8"/>
    <p:sldId id="329" r:id="rId9"/>
    <p:sldId id="302" r:id="rId10"/>
    <p:sldId id="339" r:id="rId11"/>
    <p:sldId id="342" r:id="rId12"/>
    <p:sldId id="345" r:id="rId13"/>
    <p:sldId id="344"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9" d="100"/>
          <a:sy n="79" d="100"/>
        </p:scale>
        <p:origin x="677"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lthub.ubc.ca/guides/github-instructor-gui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492229" y="3085456"/>
            <a:ext cx="4075889" cy="430749"/>
          </a:xfrm>
        </p:spPr>
        <p:txBody>
          <a:bodyPr>
            <a:normAutofit fontScale="92500"/>
          </a:bodyPr>
          <a:lstStyle/>
          <a:p>
            <a:pPr algn="r"/>
            <a:r>
              <a:rPr lang="en-US" dirty="0">
                <a:solidFill>
                  <a:srgbClr val="FF0000"/>
                </a:solidFill>
              </a:rPr>
              <a:t>VOIS AICTE Internship (Oct 2025)</a:t>
            </a:r>
            <a:endParaRPr lang="en-IN" b="0" dirty="0">
              <a:solidFill>
                <a:srgbClr val="FF0000"/>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592552" y="2155100"/>
            <a:ext cx="9745438" cy="1013660"/>
          </a:xfrm>
        </p:spPr>
        <p:txBody>
          <a:bodyPr>
            <a:normAutofit fontScale="90000"/>
          </a:bodyPr>
          <a:lstStyle/>
          <a:p>
            <a:r>
              <a:rPr lang="en-GB" sz="3200" dirty="0"/>
              <a:t>Project Title – </a:t>
            </a:r>
            <a:r>
              <a:rPr lang="en-US" b="1" dirty="0"/>
              <a:t>AIRBNB HOTEL BOOKING ANALYSIS</a:t>
            </a:r>
            <a:br>
              <a:rPr lang="en-US" b="1"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 Placeholder 1">
            <a:extLst>
              <a:ext uri="{FF2B5EF4-FFF2-40B4-BE49-F238E27FC236}">
                <a16:creationId xmlns:a16="http://schemas.microsoft.com/office/drawing/2014/main" id="{7AB4F178-0377-AF77-7975-C4FAF5EC7612}"/>
              </a:ext>
            </a:extLst>
          </p:cNvPr>
          <p:cNvSpPr txBox="1">
            <a:spLocks/>
          </p:cNvSpPr>
          <p:nvPr/>
        </p:nvSpPr>
        <p:spPr>
          <a:xfrm>
            <a:off x="1676400" y="3724357"/>
            <a:ext cx="71368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r>
              <a:rPr lang="en-IN" b="0" dirty="0">
                <a:solidFill>
                  <a:schemeClr val="tx1"/>
                </a:solidFill>
              </a:rPr>
              <a:t>Tuhin Kumar Singha Roy</a:t>
            </a:r>
          </a:p>
          <a:p>
            <a:pPr algn="ctr"/>
            <a:r>
              <a:rPr lang="en-IN" b="0" dirty="0">
                <a:solidFill>
                  <a:schemeClr val="tx1"/>
                </a:solidFill>
              </a:rPr>
              <a:t>INTERNSHIP- </a:t>
            </a:r>
            <a:r>
              <a:rPr lang="en-IN" dirty="0"/>
              <a:t>INTERNSHIP_17546440516895be537820f</a:t>
            </a:r>
            <a:endParaRPr lang="en-IN" b="0" dirty="0">
              <a:solidFill>
                <a:schemeClr val="tx1"/>
              </a:solidFill>
            </a:endParaRP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63902-49D1-1BB6-6338-7F47EDB61E1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44F62A-D5BC-DEBD-6073-660EB4DFBF3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1A0B5AAC-2EDB-D0FE-7EFE-965B041DBE3E}"/>
              </a:ext>
            </a:extLst>
          </p:cNvPr>
          <p:cNvSpPr>
            <a:spLocks noGrp="1"/>
          </p:cNvSpPr>
          <p:nvPr>
            <p:ph type="title"/>
          </p:nvPr>
        </p:nvSpPr>
        <p:spPr>
          <a:xfrm>
            <a:off x="675958" y="370589"/>
            <a:ext cx="2923276" cy="830997"/>
          </a:xfrm>
        </p:spPr>
        <p:txBody>
          <a:bodyPr>
            <a:normAutofit/>
          </a:bodyPr>
          <a:lstStyle/>
          <a:p>
            <a:r>
              <a:rPr lang="en-US" sz="3600" dirty="0"/>
              <a:t>Certificate 1</a:t>
            </a:r>
            <a:endParaRPr lang="en-IN" sz="3600" dirty="0"/>
          </a:p>
        </p:txBody>
      </p:sp>
      <p:sp>
        <p:nvSpPr>
          <p:cNvPr id="8" name="Text Placeholder 30">
            <a:extLst>
              <a:ext uri="{FF2B5EF4-FFF2-40B4-BE49-F238E27FC236}">
                <a16:creationId xmlns:a16="http://schemas.microsoft.com/office/drawing/2014/main" id="{75D90E01-C1B1-AEB3-83A9-8E39FEC03D1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D78116B3-468F-FA43-86D9-84AF3719D1A8}"/>
              </a:ext>
            </a:extLst>
          </p:cNvPr>
          <p:cNvPicPr>
            <a:picLocks noChangeAspect="1"/>
          </p:cNvPicPr>
          <p:nvPr/>
        </p:nvPicPr>
        <p:blipFill>
          <a:blip r:embed="rId3"/>
          <a:stretch>
            <a:fillRect/>
          </a:stretch>
        </p:blipFill>
        <p:spPr>
          <a:xfrm>
            <a:off x="826850" y="1053592"/>
            <a:ext cx="8414427" cy="5201293"/>
          </a:xfrm>
          <a:prstGeom prst="rect">
            <a:avLst/>
          </a:prstGeom>
        </p:spPr>
      </p:pic>
    </p:spTree>
    <p:extLst>
      <p:ext uri="{BB962C8B-B14F-4D97-AF65-F5344CB8AC3E}">
        <p14:creationId xmlns:p14="http://schemas.microsoft.com/office/powerpoint/2010/main" val="32039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897D9-FBDB-5BBA-70C6-16143342023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05E625D-DD1C-FC11-E801-DFC2608FB81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828D510-5A29-8DBE-DDF9-508B454BCEE7}"/>
              </a:ext>
            </a:extLst>
          </p:cNvPr>
          <p:cNvSpPr>
            <a:spLocks noGrp="1"/>
          </p:cNvSpPr>
          <p:nvPr>
            <p:ph type="title"/>
          </p:nvPr>
        </p:nvSpPr>
        <p:spPr>
          <a:xfrm>
            <a:off x="675958" y="370589"/>
            <a:ext cx="2923276" cy="830997"/>
          </a:xfrm>
        </p:spPr>
        <p:txBody>
          <a:bodyPr>
            <a:normAutofit/>
          </a:bodyPr>
          <a:lstStyle/>
          <a:p>
            <a:r>
              <a:rPr lang="en-US" sz="3600" dirty="0"/>
              <a:t>Certificate 2</a:t>
            </a:r>
            <a:endParaRPr lang="en-IN" sz="3600" dirty="0"/>
          </a:p>
        </p:txBody>
      </p:sp>
      <p:sp>
        <p:nvSpPr>
          <p:cNvPr id="8" name="Text Placeholder 30">
            <a:extLst>
              <a:ext uri="{FF2B5EF4-FFF2-40B4-BE49-F238E27FC236}">
                <a16:creationId xmlns:a16="http://schemas.microsoft.com/office/drawing/2014/main" id="{F0BB7C54-3AB1-184F-B102-95B8E6698C9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F13FF41F-B68A-99CF-A7D6-82A3C6AFD6A3}"/>
              </a:ext>
            </a:extLst>
          </p:cNvPr>
          <p:cNvPicPr>
            <a:picLocks noChangeAspect="1"/>
          </p:cNvPicPr>
          <p:nvPr/>
        </p:nvPicPr>
        <p:blipFill>
          <a:blip r:embed="rId3"/>
          <a:stretch>
            <a:fillRect/>
          </a:stretch>
        </p:blipFill>
        <p:spPr>
          <a:xfrm>
            <a:off x="591447" y="1201586"/>
            <a:ext cx="8708196" cy="4849018"/>
          </a:xfrm>
          <a:prstGeom prst="rect">
            <a:avLst/>
          </a:prstGeom>
        </p:spPr>
      </p:pic>
    </p:spTree>
    <p:extLst>
      <p:ext uri="{BB962C8B-B14F-4D97-AF65-F5344CB8AC3E}">
        <p14:creationId xmlns:p14="http://schemas.microsoft.com/office/powerpoint/2010/main" val="81016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3078943"/>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073088-3338-478B-4198-0D111D9D5B05}"/>
              </a:ext>
            </a:extLst>
          </p:cNvPr>
          <p:cNvSpPr/>
          <p:nvPr/>
        </p:nvSpPr>
        <p:spPr>
          <a:xfrm>
            <a:off x="978386" y="1498060"/>
            <a:ext cx="7844601" cy="4601183"/>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978387" y="1408628"/>
            <a:ext cx="7932150" cy="4690615"/>
          </a:xfrm>
        </p:spPr>
        <p:txBody>
          <a:bodyPr>
            <a:noAutofit/>
          </a:bodyPr>
          <a:lstStyle/>
          <a:p>
            <a:pPr marL="0" indent="0">
              <a:lnSpc>
                <a:spcPct val="150000"/>
              </a:lnSpc>
              <a:buNone/>
            </a:pPr>
            <a:r>
              <a:rPr lang="en-US" sz="1400" dirty="0"/>
              <a:t>The hospitality industry has undergone a significant transformation with the rise of online platforms facilitating short-term lodging and tourism. Leading this revolution is Airbnb, Inc., a pioneering American company that has reshaped travel accommodation through its innovative online marketplace. Established in 2008 in San Francisco, California, Airbnb provides a diverse range of lodging options, offering guests a unique and personalized experience. Unlike traditional hospitality providers, Airbnb operates on a commission-based model, facilitating transactions between hosts and guests without owning the properties listed on its platform.</a:t>
            </a:r>
          </a:p>
          <a:p>
            <a:pPr marL="0" indent="0">
              <a:lnSpc>
                <a:spcPct val="150000"/>
              </a:lnSpc>
              <a:buNone/>
            </a:pPr>
            <a:r>
              <a:rPr lang="en-US" sz="1400" dirty="0"/>
              <a:t>This research analysis delves into the New York City Airbnb dataset to extract meaningful insights. Through rigorous data cleaning, exploratory analysis, and visualization techniques, the study aims to illuminate the dynamics of the city's lodging market. By discerning factors influencing listing availability, pricing strategies, and overall customer satisfaction, the research contributes to a deeper understanding of Airbnb's operations in one of the world's most dynamic urban environments. These insights hold significance for stakeholders and enthusiasts seeking to navigate the evolving landscape of short-term accommodation</a:t>
            </a:r>
            <a:endParaRPr lang="en-IN" sz="14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u="sng" dirty="0"/>
              <a:t>PROBLEM</a:t>
            </a:r>
            <a:r>
              <a:rPr lang="en-US" dirty="0"/>
              <a:t> </a:t>
            </a:r>
            <a:r>
              <a:rPr lang="en-US" u="sng" dirty="0"/>
              <a:t>STATEMENT</a:t>
            </a:r>
            <a:endParaRPr lang="en-IN" u="sng"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141599" y="2924266"/>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16688" y="193040"/>
            <a:ext cx="5779312" cy="897127"/>
          </a:xfrm>
        </p:spPr>
        <p:txBody>
          <a:bodyPr>
            <a:normAutofit fontScale="90000"/>
          </a:bodyPr>
          <a:lstStyle/>
          <a:p>
            <a:r>
              <a:rPr lang="en-GB" dirty="0"/>
              <a:t>Project Description 1</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Rectangle 7">
            <a:extLst>
              <a:ext uri="{FF2B5EF4-FFF2-40B4-BE49-F238E27FC236}">
                <a16:creationId xmlns:a16="http://schemas.microsoft.com/office/drawing/2014/main" id="{555B57A0-9F80-A3F9-290F-69309E3055D8}"/>
              </a:ext>
            </a:extLst>
          </p:cNvPr>
          <p:cNvSpPr/>
          <p:nvPr/>
        </p:nvSpPr>
        <p:spPr>
          <a:xfrm>
            <a:off x="782320" y="1432569"/>
            <a:ext cx="8008458" cy="65024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en-US" sz="1400" b="1" dirty="0">
                <a:solidFill>
                  <a:schemeClr val="tx1"/>
                </a:solidFill>
                <a:latin typeface="Arial" panose="020B0604020202020204" pitchFamily="34" charset="0"/>
              </a:rPr>
              <a:t>Objective</a:t>
            </a:r>
            <a:r>
              <a:rPr lang="en-US" altLang="en-US" sz="1400" dirty="0">
                <a:solidFill>
                  <a:schemeClr val="tx1"/>
                </a:solidFill>
                <a:latin typeface="Arial" panose="020B0604020202020204" pitchFamily="34" charset="0"/>
              </a:rPr>
              <a:t>: Analyze the New York City Airbnb dataset to understand pricing trends, availability, and customer behavior, and to build a machine learning model for predicting listing prices.</a:t>
            </a:r>
          </a:p>
        </p:txBody>
      </p:sp>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9" name="Rectangle 8">
            <a:extLst>
              <a:ext uri="{FF2B5EF4-FFF2-40B4-BE49-F238E27FC236}">
                <a16:creationId xmlns:a16="http://schemas.microsoft.com/office/drawing/2014/main" id="{DF5FA5C0-C117-28BF-B62A-75875CD4ECB0}"/>
              </a:ext>
            </a:extLst>
          </p:cNvPr>
          <p:cNvSpPr/>
          <p:nvPr/>
        </p:nvSpPr>
        <p:spPr>
          <a:xfrm>
            <a:off x="182880" y="1422400"/>
            <a:ext cx="599440" cy="670560"/>
          </a:xfrm>
          <a:prstGeom prst="rect">
            <a:avLst/>
          </a:prstGeom>
          <a:solidFill>
            <a:srgbClr val="FFFF00"/>
          </a:solid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a:t>
            </a:r>
            <a:endParaRPr lang="en-IN" dirty="0"/>
          </a:p>
        </p:txBody>
      </p:sp>
      <p:sp>
        <p:nvSpPr>
          <p:cNvPr id="10" name="Rectangle 9">
            <a:extLst>
              <a:ext uri="{FF2B5EF4-FFF2-40B4-BE49-F238E27FC236}">
                <a16:creationId xmlns:a16="http://schemas.microsoft.com/office/drawing/2014/main" id="{2E5DC3AD-2BAA-3C20-BBC5-3F7F4E79DB2D}"/>
              </a:ext>
            </a:extLst>
          </p:cNvPr>
          <p:cNvSpPr/>
          <p:nvPr/>
        </p:nvSpPr>
        <p:spPr>
          <a:xfrm>
            <a:off x="1413967" y="2151037"/>
            <a:ext cx="8008459" cy="2064367"/>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defTabSz="914400" eaLnBrk="0" fontAlgn="base" hangingPunct="0">
              <a:spcBef>
                <a:spcPct val="0"/>
              </a:spcBef>
              <a:spcAft>
                <a:spcPct val="0"/>
              </a:spcAft>
            </a:pPr>
            <a:r>
              <a:rPr lang="en-US" altLang="en-US" sz="1400" b="1" dirty="0">
                <a:solidFill>
                  <a:schemeClr val="tx1"/>
                </a:solidFill>
                <a:latin typeface="Arial" panose="020B0604020202020204" pitchFamily="34" charset="0"/>
              </a:rPr>
              <a:t>Data Cleaning &amp; Preprocessing</a:t>
            </a:r>
            <a:r>
              <a:rPr lang="en-US" altLang="en-US" sz="1400" dirty="0">
                <a:solidFill>
                  <a:schemeClr val="tx1"/>
                </a:solidFill>
                <a:latin typeface="Arial" panose="020B0604020202020204" pitchFamily="34" charset="0"/>
              </a:rPr>
              <a:t>:</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Removed irrelevant and high-missing-value columns.</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Converted </a:t>
            </a:r>
            <a:r>
              <a:rPr lang="en-US" altLang="en-US" sz="1400" i="1" dirty="0">
                <a:solidFill>
                  <a:schemeClr val="tx1"/>
                </a:solidFill>
                <a:latin typeface="Arial" panose="020B0604020202020204" pitchFamily="34" charset="0"/>
              </a:rPr>
              <a:t>price</a:t>
            </a:r>
            <a:r>
              <a:rPr lang="en-US" altLang="en-US" sz="1400" dirty="0">
                <a:solidFill>
                  <a:schemeClr val="tx1"/>
                </a:solidFill>
                <a:latin typeface="Arial" panose="020B0604020202020204" pitchFamily="34" charset="0"/>
              </a:rPr>
              <a:t> column into numeric format.</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Handled missing values using median (numeric), mode (categorical), and zeros (</a:t>
            </a:r>
            <a:r>
              <a:rPr lang="en-US" altLang="en-US" sz="1400" dirty="0" err="1">
                <a:solidFill>
                  <a:schemeClr val="tx1"/>
                </a:solidFill>
                <a:latin typeface="Arial" panose="020B0604020202020204" pitchFamily="34" charset="0"/>
              </a:rPr>
              <a:t>reviews_per_month</a:t>
            </a:r>
            <a:r>
              <a:rPr lang="en-US" altLang="en-US" sz="1400" dirty="0">
                <a:solidFill>
                  <a:schemeClr val="tx1"/>
                </a:solidFill>
                <a:latin typeface="Arial" panose="020B0604020202020204" pitchFamily="34" charset="0"/>
              </a:rPr>
              <a:t>).</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Treated outliers using the IQR method and dropped duplicates.</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Engineered new features:</a:t>
            </a:r>
          </a:p>
          <a:p>
            <a:pPr lvl="1" defTabSz="914400" eaLnBrk="0" fontAlgn="base" hangingPunct="0">
              <a:spcBef>
                <a:spcPct val="0"/>
              </a:spcBef>
              <a:spcAft>
                <a:spcPct val="0"/>
              </a:spcAft>
              <a:buFontTx/>
              <a:buChar char="•"/>
            </a:pPr>
            <a:r>
              <a:rPr lang="en-US" altLang="en-US" sz="1400" i="1" dirty="0" err="1">
                <a:solidFill>
                  <a:schemeClr val="tx1"/>
                </a:solidFill>
                <a:latin typeface="Arial" panose="020B0604020202020204" pitchFamily="34" charset="0"/>
              </a:rPr>
              <a:t>distance_from_center</a:t>
            </a:r>
            <a:r>
              <a:rPr lang="en-US" altLang="en-US" sz="1400" dirty="0">
                <a:solidFill>
                  <a:schemeClr val="tx1"/>
                </a:solidFill>
                <a:latin typeface="Arial" panose="020B0604020202020204" pitchFamily="34" charset="0"/>
              </a:rPr>
              <a:t> (from latitude &amp; longitude)</a:t>
            </a:r>
          </a:p>
          <a:p>
            <a:pPr lvl="1" defTabSz="914400" eaLnBrk="0" fontAlgn="base" hangingPunct="0">
              <a:spcBef>
                <a:spcPct val="0"/>
              </a:spcBef>
              <a:spcAft>
                <a:spcPct val="0"/>
              </a:spcAft>
              <a:buFontTx/>
              <a:buChar char="•"/>
            </a:pPr>
            <a:r>
              <a:rPr lang="en-US" altLang="en-US" sz="1400" i="1" dirty="0" err="1">
                <a:solidFill>
                  <a:schemeClr val="tx1"/>
                </a:solidFill>
                <a:latin typeface="Arial" panose="020B0604020202020204" pitchFamily="34" charset="0"/>
              </a:rPr>
              <a:t>estimated_active_months</a:t>
            </a:r>
            <a:r>
              <a:rPr lang="en-US" altLang="en-US" sz="1400" dirty="0">
                <a:solidFill>
                  <a:schemeClr val="tx1"/>
                </a:solidFill>
                <a:latin typeface="Arial" panose="020B0604020202020204" pitchFamily="34" charset="0"/>
              </a:rPr>
              <a:t> (reviews ÷ </a:t>
            </a:r>
            <a:r>
              <a:rPr lang="en-US" altLang="en-US" sz="1400" dirty="0" err="1">
                <a:solidFill>
                  <a:schemeClr val="tx1"/>
                </a:solidFill>
                <a:latin typeface="Arial" panose="020B0604020202020204" pitchFamily="34" charset="0"/>
              </a:rPr>
              <a:t>reviews_per_month</a:t>
            </a:r>
            <a:r>
              <a:rPr lang="en-US" altLang="en-US" sz="1400" dirty="0">
                <a:solidFill>
                  <a:schemeClr val="tx1"/>
                </a:solidFill>
                <a:latin typeface="Arial" panose="020B0604020202020204" pitchFamily="34" charset="0"/>
              </a:rPr>
              <a:t>).</a:t>
            </a:r>
          </a:p>
        </p:txBody>
      </p:sp>
      <p:sp>
        <p:nvSpPr>
          <p:cNvPr id="11" name="Rectangle 10">
            <a:extLst>
              <a:ext uri="{FF2B5EF4-FFF2-40B4-BE49-F238E27FC236}">
                <a16:creationId xmlns:a16="http://schemas.microsoft.com/office/drawing/2014/main" id="{29A9E680-CDDB-E7E5-308D-522D8D6B078B}"/>
              </a:ext>
            </a:extLst>
          </p:cNvPr>
          <p:cNvSpPr/>
          <p:nvPr/>
        </p:nvSpPr>
        <p:spPr>
          <a:xfrm>
            <a:off x="814527" y="2151038"/>
            <a:ext cx="599440" cy="2064366"/>
          </a:xfrm>
          <a:prstGeom prst="rect">
            <a:avLst/>
          </a:prstGeom>
          <a:solidFill>
            <a:srgbClr val="FFFF00"/>
          </a:solid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a:t>
            </a:r>
            <a:endParaRPr lang="en-IN" dirty="0"/>
          </a:p>
        </p:txBody>
      </p:sp>
      <p:sp>
        <p:nvSpPr>
          <p:cNvPr id="12" name="Rectangle 11">
            <a:extLst>
              <a:ext uri="{FF2B5EF4-FFF2-40B4-BE49-F238E27FC236}">
                <a16:creationId xmlns:a16="http://schemas.microsoft.com/office/drawing/2014/main" id="{D3F071AA-FC78-D542-1541-A07F5BCEFC71}"/>
              </a:ext>
            </a:extLst>
          </p:cNvPr>
          <p:cNvSpPr/>
          <p:nvPr/>
        </p:nvSpPr>
        <p:spPr>
          <a:xfrm>
            <a:off x="1492330" y="4283632"/>
            <a:ext cx="599440" cy="1960424"/>
          </a:xfrm>
          <a:prstGeom prst="rect">
            <a:avLst/>
          </a:prstGeom>
          <a:solidFill>
            <a:srgbClr val="FFFF00"/>
          </a:solid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3</a:t>
            </a:r>
            <a:endParaRPr lang="en-IN" dirty="0"/>
          </a:p>
        </p:txBody>
      </p:sp>
      <p:sp>
        <p:nvSpPr>
          <p:cNvPr id="13" name="Rectangle 12">
            <a:extLst>
              <a:ext uri="{FF2B5EF4-FFF2-40B4-BE49-F238E27FC236}">
                <a16:creationId xmlns:a16="http://schemas.microsoft.com/office/drawing/2014/main" id="{A667196E-352B-8E83-FE17-1A207DB8D778}"/>
              </a:ext>
            </a:extLst>
          </p:cNvPr>
          <p:cNvSpPr/>
          <p:nvPr/>
        </p:nvSpPr>
        <p:spPr>
          <a:xfrm>
            <a:off x="2091770" y="4283632"/>
            <a:ext cx="8008459" cy="196042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defTabSz="914400" eaLnBrk="0" fontAlgn="base" hangingPunct="0">
              <a:spcBef>
                <a:spcPct val="0"/>
              </a:spcBef>
              <a:spcAft>
                <a:spcPct val="0"/>
              </a:spcAft>
              <a:buFontTx/>
              <a:buChar char="•"/>
            </a:pPr>
            <a:r>
              <a:rPr lang="en-US" altLang="en-US" sz="1400" b="1" dirty="0">
                <a:solidFill>
                  <a:schemeClr val="tx1"/>
                </a:solidFill>
                <a:latin typeface="Arial" panose="020B0604020202020204" pitchFamily="34" charset="0"/>
              </a:rPr>
              <a:t>Exploratory Data Analysis (EDA)</a:t>
            </a:r>
            <a:r>
              <a:rPr lang="en-US" altLang="en-US" sz="1400" dirty="0">
                <a:solidFill>
                  <a:schemeClr val="tx1"/>
                </a:solidFill>
                <a:latin typeface="Arial" panose="020B0604020202020204" pitchFamily="34" charset="0"/>
              </a:rPr>
              <a:t>:</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Price distribution was highly skewed; normalized using log transformation.</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Entire homes/apartments were the most expensive, while private/shared rooms were cheaper.</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Neighborhoods significantly influenced pricing, with premium areas showing higher costs.</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Seasonal demand observed in availability trends, but weak correlation with price.</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Correlation analysis revealed location, room type, and reviews as strongest predictors.</a:t>
            </a:r>
          </a:p>
          <a:p>
            <a:pPr lvl="0" defTabSz="914400" eaLnBrk="0" fontAlgn="base" hangingPunct="0">
              <a:spcBef>
                <a:spcPct val="0"/>
              </a:spcBef>
              <a:spcAft>
                <a:spcPct val="0"/>
              </a:spcAft>
              <a:buFontTx/>
              <a:buChar char="•"/>
            </a:pPr>
            <a:r>
              <a:rPr lang="en-US" altLang="en-US" sz="1400" dirty="0">
                <a:solidFill>
                  <a:schemeClr val="tx1"/>
                </a:solidFill>
                <a:latin typeface="Arial" panose="020B0604020202020204" pitchFamily="34" charset="0"/>
              </a:rPr>
              <a:t>Geospatial visualization mapped listings across NYC.</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D7CC6F9-3C2F-4A28-5F50-4EF71515406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CDE9153-4E90-1647-02DF-D0FDC990691F}"/>
              </a:ext>
            </a:extLst>
          </p:cNvPr>
          <p:cNvSpPr>
            <a:spLocks noGrp="1"/>
          </p:cNvSpPr>
          <p:nvPr>
            <p:ph type="title"/>
          </p:nvPr>
        </p:nvSpPr>
        <p:spPr>
          <a:xfrm>
            <a:off x="316688" y="193040"/>
            <a:ext cx="5779312" cy="897127"/>
          </a:xfrm>
        </p:spPr>
        <p:txBody>
          <a:bodyPr>
            <a:normAutofit fontScale="90000"/>
          </a:bodyPr>
          <a:lstStyle/>
          <a:p>
            <a:r>
              <a:rPr lang="en-GB" dirty="0"/>
              <a:t>Project Description 2</a:t>
            </a:r>
            <a:endParaRPr lang="en-IN" dirty="0"/>
          </a:p>
        </p:txBody>
      </p:sp>
      <p:pic>
        <p:nvPicPr>
          <p:cNvPr id="5" name="Picture 4">
            <a:extLst>
              <a:ext uri="{FF2B5EF4-FFF2-40B4-BE49-F238E27FC236}">
                <a16:creationId xmlns:a16="http://schemas.microsoft.com/office/drawing/2014/main" id="{C9128ABF-E504-4E5F-8045-5630F9FB17F5}"/>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879A1665-1F34-15EB-E6B8-2AB8120D85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Rectangle: Top Corners Rounded 1">
            <a:extLst>
              <a:ext uri="{FF2B5EF4-FFF2-40B4-BE49-F238E27FC236}">
                <a16:creationId xmlns:a16="http://schemas.microsoft.com/office/drawing/2014/main" id="{D7FC288A-A566-978C-379E-DBFED04A442F}"/>
              </a:ext>
            </a:extLst>
          </p:cNvPr>
          <p:cNvSpPr/>
          <p:nvPr/>
        </p:nvSpPr>
        <p:spPr>
          <a:xfrm>
            <a:off x="952979" y="1240715"/>
            <a:ext cx="7067260" cy="1446550"/>
          </a:xfrm>
          <a:prstGeom prst="round2Same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defTabSz="914400" eaLnBrk="0" fontAlgn="base" hangingPunct="0">
              <a:spcBef>
                <a:spcPct val="0"/>
              </a:spcBef>
              <a:spcAft>
                <a:spcPct val="0"/>
              </a:spcAft>
            </a:pPr>
            <a:r>
              <a:rPr lang="en-US" altLang="en-US" sz="1400" b="1" dirty="0">
                <a:latin typeface="Arial" panose="020B0604020202020204" pitchFamily="34" charset="0"/>
              </a:rPr>
              <a:t>Machine Learning Approach</a:t>
            </a:r>
            <a:r>
              <a:rPr lang="en-US" altLang="en-US" sz="1400" dirty="0">
                <a:latin typeface="Arial" panose="020B0604020202020204" pitchFamily="34" charset="0"/>
              </a:rPr>
              <a:t>:</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Applied One-Hot Encoding for categorical features.</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Train/Test split of 80/20 for model evaluation.</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Trained Linear Regression (baseline) and Random Forest Regressor.</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Random Forest outperformed Linear Regression with higher accuracy (R²).</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Important predictors: room type, neighborhood, number of reviews, availability.</a:t>
            </a:r>
          </a:p>
          <a:p>
            <a:pPr algn="ctr"/>
            <a:endParaRPr lang="en-IN" sz="1400" dirty="0"/>
          </a:p>
        </p:txBody>
      </p:sp>
      <p:sp>
        <p:nvSpPr>
          <p:cNvPr id="8" name="Rectangle: Folded Corner 7">
            <a:extLst>
              <a:ext uri="{FF2B5EF4-FFF2-40B4-BE49-F238E27FC236}">
                <a16:creationId xmlns:a16="http://schemas.microsoft.com/office/drawing/2014/main" id="{8C075379-5AC7-D38E-6154-83567A4BFA52}"/>
              </a:ext>
            </a:extLst>
          </p:cNvPr>
          <p:cNvSpPr/>
          <p:nvPr/>
        </p:nvSpPr>
        <p:spPr>
          <a:xfrm>
            <a:off x="398933" y="1240715"/>
            <a:ext cx="554047" cy="1446550"/>
          </a:xfrm>
          <a:prstGeom prst="foldedCorner">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endParaRPr lang="en-IN" dirty="0"/>
          </a:p>
        </p:txBody>
      </p:sp>
      <p:sp>
        <p:nvSpPr>
          <p:cNvPr id="9" name="Rectangle: Top Corners Rounded 8">
            <a:extLst>
              <a:ext uri="{FF2B5EF4-FFF2-40B4-BE49-F238E27FC236}">
                <a16:creationId xmlns:a16="http://schemas.microsoft.com/office/drawing/2014/main" id="{44CA3428-46BF-FF31-90B9-4F41F7160625}"/>
              </a:ext>
            </a:extLst>
          </p:cNvPr>
          <p:cNvSpPr/>
          <p:nvPr/>
        </p:nvSpPr>
        <p:spPr>
          <a:xfrm>
            <a:off x="1507026" y="2837813"/>
            <a:ext cx="7067260" cy="2210842"/>
          </a:xfrm>
          <a:prstGeom prst="round2Same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defTabSz="914400" eaLnBrk="0" fontAlgn="base" hangingPunct="0">
              <a:spcBef>
                <a:spcPct val="0"/>
              </a:spcBef>
              <a:spcAft>
                <a:spcPct val="0"/>
              </a:spcAft>
            </a:pPr>
            <a:r>
              <a:rPr lang="en-US" altLang="en-US" sz="1400" b="1" dirty="0">
                <a:latin typeface="Arial" panose="020B0604020202020204" pitchFamily="34" charset="0"/>
              </a:rPr>
              <a:t>Key Findings</a:t>
            </a:r>
            <a:r>
              <a:rPr lang="en-US" altLang="en-US" sz="1400" dirty="0">
                <a:latin typeface="Arial" panose="020B0604020202020204" pitchFamily="34" charset="0"/>
              </a:rPr>
              <a:t>:</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Location is the most important factor driving Airbnb prices.</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Room type affects affordability and demand.</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Reviews indicate customer trust and host activity.</a:t>
            </a:r>
          </a:p>
          <a:p>
            <a:pPr lvl="0" defTabSz="914400" eaLnBrk="0" fontAlgn="base" hangingPunct="0">
              <a:spcBef>
                <a:spcPct val="0"/>
              </a:spcBef>
              <a:spcAft>
                <a:spcPct val="0"/>
              </a:spcAft>
            </a:pPr>
            <a:r>
              <a:rPr lang="en-US" altLang="en-US" sz="1400" b="1" dirty="0">
                <a:latin typeface="Arial" panose="020B0604020202020204" pitchFamily="34" charset="0"/>
              </a:rPr>
              <a:t>Outcome</a:t>
            </a:r>
            <a:r>
              <a:rPr lang="en-US" altLang="en-US" sz="1400" dirty="0">
                <a:latin typeface="Arial" panose="020B0604020202020204" pitchFamily="34" charset="0"/>
              </a:rPr>
              <a:t>: Built an end-to-end workflow from raw dataset → cleaning → EDA → predictive modeling, with Random Forest as the best-performing model.</a:t>
            </a:r>
          </a:p>
          <a:p>
            <a:pPr lvl="0" defTabSz="914400" eaLnBrk="0" fontAlgn="base" hangingPunct="0">
              <a:spcBef>
                <a:spcPct val="0"/>
              </a:spcBef>
              <a:spcAft>
                <a:spcPct val="0"/>
              </a:spcAft>
            </a:pPr>
            <a:r>
              <a:rPr lang="en-US" altLang="en-US" sz="1400" b="1" dirty="0">
                <a:latin typeface="Arial" panose="020B0604020202020204" pitchFamily="34" charset="0"/>
              </a:rPr>
              <a:t>Future Scope</a:t>
            </a:r>
            <a:r>
              <a:rPr lang="en-US" altLang="en-US" sz="1400" dirty="0">
                <a:latin typeface="Arial" panose="020B0604020202020204" pitchFamily="34" charset="0"/>
              </a:rPr>
              <a:t>:</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Deployment</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Perform neighborhood-level clustering for deeper insights.</a:t>
            </a:r>
          </a:p>
        </p:txBody>
      </p:sp>
      <p:sp>
        <p:nvSpPr>
          <p:cNvPr id="10" name="Rectangle: Folded Corner 9">
            <a:extLst>
              <a:ext uri="{FF2B5EF4-FFF2-40B4-BE49-F238E27FC236}">
                <a16:creationId xmlns:a16="http://schemas.microsoft.com/office/drawing/2014/main" id="{37E0163E-502A-4A0D-D4D2-F9AF5FD009C9}"/>
              </a:ext>
            </a:extLst>
          </p:cNvPr>
          <p:cNvSpPr/>
          <p:nvPr/>
        </p:nvSpPr>
        <p:spPr>
          <a:xfrm>
            <a:off x="952979" y="2837813"/>
            <a:ext cx="554047" cy="2210841"/>
          </a:xfrm>
          <a:prstGeom prst="foldedCorner">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5</a:t>
            </a:r>
            <a:endParaRPr lang="en-IN" dirty="0"/>
          </a:p>
        </p:txBody>
      </p:sp>
    </p:spTree>
    <p:extLst>
      <p:ext uri="{BB962C8B-B14F-4D97-AF65-F5344CB8AC3E}">
        <p14:creationId xmlns:p14="http://schemas.microsoft.com/office/powerpoint/2010/main" val="191847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Beveled 4">
            <a:extLst>
              <a:ext uri="{FF2B5EF4-FFF2-40B4-BE49-F238E27FC236}">
                <a16:creationId xmlns:a16="http://schemas.microsoft.com/office/drawing/2014/main" id="{ECA881FE-34C0-D46E-C9CA-466C154457E7}"/>
              </a:ext>
            </a:extLst>
          </p:cNvPr>
          <p:cNvSpPr/>
          <p:nvPr/>
        </p:nvSpPr>
        <p:spPr>
          <a:xfrm>
            <a:off x="535020" y="1138136"/>
            <a:ext cx="9231549" cy="5524443"/>
          </a:xfrm>
          <a:prstGeom prst="bevel">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535021" y="456615"/>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E6FB1473-D03E-13E7-CF51-659E7A482C0B}"/>
              </a:ext>
            </a:extLst>
          </p:cNvPr>
          <p:cNvSpPr>
            <a:spLocks noGrp="1" noChangeArrowheads="1"/>
          </p:cNvSpPr>
          <p:nvPr>
            <p:ph type="body" sz="quarter" idx="12"/>
          </p:nvPr>
        </p:nvSpPr>
        <p:spPr bwMode="auto">
          <a:xfrm>
            <a:off x="1255747" y="1820114"/>
            <a:ext cx="780070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Airbnb Hosts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Can use insights to set competitive and profitable pricing.</a:t>
            </a: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Understand how room type, location, and reviews affect demand.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Travelers/Guests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Can identify affordable neighborhoods.</a:t>
            </a: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Make informed booking decisions based on price, availability, and reviews.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Airbnb (the company)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Can optimize platform algorithms for pricing and recommendations.</a:t>
            </a: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Use demand patterns for strategic planning and marketing.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Hospitality &amp; Tourism Analysts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Gain insights into the short-term rental market trends.</a:t>
            </a: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Compare Airbnb’s performance with traditional hospitality.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Researchers &amp; Students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Can use the dataset and methodology as a case study for data science, </a:t>
            </a:r>
            <a:endParaRPr lang="en-US" altLang="en-US" sz="1600" dirty="0">
              <a:solidFill>
                <a:schemeClr val="tx1"/>
              </a:solidFill>
              <a:latin typeface="Arial" panose="020B0604020202020204" pitchFamily="34" charset="0"/>
            </a:endParaRPr>
          </a:p>
          <a:p>
            <a:pPr marL="400050" lvl="1" indent="0" defTabSz="914400" eaLnBrk="0" fontAlgn="base" hangingPunct="0">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Arial" panose="020B0604020202020204" pitchFamily="34" charset="0"/>
              </a:rPr>
              <a:t>       machine learning, and market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42044" y="3788737"/>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343928" y="1167013"/>
            <a:ext cx="9027702" cy="5243448"/>
          </a:xfrm>
        </p:spPr>
        <p:txBody>
          <a:bodyPr/>
          <a:lstStyle/>
          <a:p>
            <a:pPr marL="0" indent="0">
              <a:buNone/>
            </a:pPr>
            <a:r>
              <a:rPr lang="en-IN" b="1" dirty="0"/>
              <a:t>	Dataset:</a:t>
            </a:r>
            <a:r>
              <a:rPr lang="en-IN" dirty="0"/>
              <a:t> NYC Airbnb Open Data</a:t>
            </a:r>
            <a:br>
              <a:rPr lang="en-IN" dirty="0"/>
            </a:br>
            <a:r>
              <a:rPr lang="en-IN" dirty="0"/>
              <a:t>          Key features: price, </a:t>
            </a:r>
            <a:r>
              <a:rPr lang="en-IN" dirty="0" err="1"/>
              <a:t>room_type</a:t>
            </a:r>
            <a:r>
              <a:rPr lang="en-IN" dirty="0"/>
              <a:t>, </a:t>
            </a:r>
            <a:r>
              <a:rPr lang="en-IN" dirty="0" err="1"/>
              <a:t>neighborhood</a:t>
            </a:r>
            <a:r>
              <a:rPr lang="en-IN" dirty="0"/>
              <a:t>, </a:t>
            </a:r>
            <a:r>
              <a:rPr lang="en-IN" dirty="0" err="1"/>
              <a:t>number_of_reviews</a:t>
            </a:r>
            <a:r>
              <a:rPr lang="en-IN" dirty="0"/>
              <a:t>,      	    availability, latitude &amp; longitude</a:t>
            </a:r>
          </a:p>
          <a:p>
            <a:pPr marL="0" indent="0">
              <a:buNone/>
            </a:pPr>
            <a:r>
              <a:rPr lang="en-IN" b="1" dirty="0"/>
              <a:t>	Python:</a:t>
            </a:r>
            <a:r>
              <a:rPr lang="en-IN" dirty="0"/>
              <a:t> Pandas, NumPy → data cleaning &amp; manipulation</a:t>
            </a:r>
          </a:p>
          <a:p>
            <a:pPr marL="0" indent="0">
              <a:buNone/>
            </a:pPr>
            <a:r>
              <a:rPr lang="en-IN" b="1" dirty="0"/>
              <a:t>      Visualization:</a:t>
            </a:r>
            <a:r>
              <a:rPr lang="en-IN" dirty="0"/>
              <a:t> Matplotlib, Seaborn, </a:t>
            </a:r>
            <a:r>
              <a:rPr lang="en-IN" dirty="0" err="1"/>
              <a:t>Plotly</a:t>
            </a:r>
            <a:endParaRPr lang="en-IN" dirty="0"/>
          </a:p>
          <a:p>
            <a:pPr marL="0" indent="0">
              <a:buNone/>
            </a:pPr>
            <a:r>
              <a:rPr lang="en-IN" b="1" dirty="0"/>
              <a:t>      Geospatial Mapping:</a:t>
            </a:r>
            <a:r>
              <a:rPr lang="en-IN" dirty="0"/>
              <a:t> Folium</a:t>
            </a:r>
          </a:p>
          <a:p>
            <a:pPr marL="0" indent="0">
              <a:buNone/>
            </a:pPr>
            <a:r>
              <a:rPr lang="en-IN" b="1" dirty="0"/>
              <a:t>      Machine Learning:</a:t>
            </a:r>
            <a:r>
              <a:rPr lang="en-IN" dirty="0"/>
              <a:t> Scikit-learn (Linear Regression, Random Forest)</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pic>
        <p:nvPicPr>
          <p:cNvPr id="4" name="Graphic 3" descr="Database with solid fill">
            <a:extLst>
              <a:ext uri="{FF2B5EF4-FFF2-40B4-BE49-F238E27FC236}">
                <a16:creationId xmlns:a16="http://schemas.microsoft.com/office/drawing/2014/main" id="{2D8A1F67-8158-E9B2-B147-0C2BA1F060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1992" y="1261059"/>
            <a:ext cx="423836" cy="423836"/>
          </a:xfrm>
          <a:prstGeom prst="rect">
            <a:avLst/>
          </a:prstGeom>
        </p:spPr>
      </p:pic>
      <p:pic>
        <p:nvPicPr>
          <p:cNvPr id="8" name="Graphic 7" descr="Internet with solid fill">
            <a:extLst>
              <a:ext uri="{FF2B5EF4-FFF2-40B4-BE49-F238E27FC236}">
                <a16:creationId xmlns:a16="http://schemas.microsoft.com/office/drawing/2014/main" id="{36B6D846-AA59-F164-9E63-EEF146E496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8628" y="2762510"/>
            <a:ext cx="457200" cy="457200"/>
          </a:xfrm>
          <a:prstGeom prst="rect">
            <a:avLst/>
          </a:prstGeom>
        </p:spPr>
      </p:pic>
      <p:pic>
        <p:nvPicPr>
          <p:cNvPr id="11" name="Graphic 10" descr="Bar graph with upward trend with solid fill">
            <a:extLst>
              <a:ext uri="{FF2B5EF4-FFF2-40B4-BE49-F238E27FC236}">
                <a16:creationId xmlns:a16="http://schemas.microsoft.com/office/drawing/2014/main" id="{72934EE0-F0C3-EE00-98BA-2623BEAD721B}"/>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480847" y="3362960"/>
            <a:ext cx="419322" cy="419322"/>
          </a:xfrm>
          <a:prstGeom prst="rect">
            <a:avLst/>
          </a:prstGeom>
        </p:spPr>
      </p:pic>
      <p:pic>
        <p:nvPicPr>
          <p:cNvPr id="13" name="Graphic 12" descr="Map with pin with solid fill">
            <a:extLst>
              <a:ext uri="{FF2B5EF4-FFF2-40B4-BE49-F238E27FC236}">
                <a16:creationId xmlns:a16="http://schemas.microsoft.com/office/drawing/2014/main" id="{7730627D-E8FB-8DD3-EE60-994931EE2E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48627" y="3895917"/>
            <a:ext cx="457201" cy="457201"/>
          </a:xfrm>
          <a:prstGeom prst="rect">
            <a:avLst/>
          </a:prstGeom>
        </p:spPr>
      </p:pic>
      <p:pic>
        <p:nvPicPr>
          <p:cNvPr id="15" name="Graphic 14" descr="Head with gears with solid fill">
            <a:extLst>
              <a:ext uri="{FF2B5EF4-FFF2-40B4-BE49-F238E27FC236}">
                <a16:creationId xmlns:a16="http://schemas.microsoft.com/office/drawing/2014/main" id="{6AF6B5BC-783E-58ED-B1AD-8E0DA0DE73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48628" y="4496368"/>
            <a:ext cx="457200" cy="457200"/>
          </a:xfrm>
          <a:prstGeom prst="rect">
            <a:avLst/>
          </a:prstGeom>
        </p:spPr>
      </p:pic>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RESULTS 1 </a:t>
            </a:r>
            <a:endParaRPr lang="en-IN"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298BD698-F60C-390C-DA81-B2C8BFE943A2}"/>
              </a:ext>
            </a:extLst>
          </p:cNvPr>
          <p:cNvPicPr>
            <a:picLocks noChangeAspect="1"/>
          </p:cNvPicPr>
          <p:nvPr/>
        </p:nvPicPr>
        <p:blipFill>
          <a:blip r:embed="rId3"/>
          <a:stretch>
            <a:fillRect/>
          </a:stretch>
        </p:blipFill>
        <p:spPr>
          <a:xfrm>
            <a:off x="4559049" y="661112"/>
            <a:ext cx="5910216" cy="2913149"/>
          </a:xfrm>
          <a:prstGeom prst="rect">
            <a:avLst/>
          </a:prstGeom>
        </p:spPr>
      </p:pic>
      <p:pic>
        <p:nvPicPr>
          <p:cNvPr id="13" name="Picture 12">
            <a:extLst>
              <a:ext uri="{FF2B5EF4-FFF2-40B4-BE49-F238E27FC236}">
                <a16:creationId xmlns:a16="http://schemas.microsoft.com/office/drawing/2014/main" id="{2A794DF5-64FF-BFB3-116E-AAEF6103CF21}"/>
              </a:ext>
            </a:extLst>
          </p:cNvPr>
          <p:cNvPicPr>
            <a:picLocks noChangeAspect="1"/>
          </p:cNvPicPr>
          <p:nvPr/>
        </p:nvPicPr>
        <p:blipFill>
          <a:blip r:embed="rId4"/>
          <a:stretch>
            <a:fillRect/>
          </a:stretch>
        </p:blipFill>
        <p:spPr>
          <a:xfrm>
            <a:off x="354866" y="3574261"/>
            <a:ext cx="5886119" cy="291315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3009-5890-5B0B-D65E-309F2BC63EB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87BB74E-D894-8F5C-C0A0-ECECD28A74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9406BD3-48D4-F862-AC25-1FB7249309F3}"/>
              </a:ext>
            </a:extLst>
          </p:cNvPr>
          <p:cNvSpPr>
            <a:spLocks noGrp="1"/>
          </p:cNvSpPr>
          <p:nvPr>
            <p:ph type="title"/>
          </p:nvPr>
        </p:nvSpPr>
        <p:spPr>
          <a:xfrm>
            <a:off x="675957" y="370589"/>
            <a:ext cx="2981643" cy="830997"/>
          </a:xfrm>
        </p:spPr>
        <p:txBody>
          <a:bodyPr>
            <a:normAutofit fontScale="90000"/>
          </a:bodyPr>
          <a:lstStyle/>
          <a:p>
            <a:r>
              <a:rPr lang="en-GB" dirty="0"/>
              <a:t>RESULTS 2 </a:t>
            </a:r>
            <a:endParaRPr lang="en-IN" dirty="0"/>
          </a:p>
        </p:txBody>
      </p:sp>
      <p:sp>
        <p:nvSpPr>
          <p:cNvPr id="8" name="Text Placeholder 30">
            <a:extLst>
              <a:ext uri="{FF2B5EF4-FFF2-40B4-BE49-F238E27FC236}">
                <a16:creationId xmlns:a16="http://schemas.microsoft.com/office/drawing/2014/main" id="{377FDC5B-4C2C-3F32-94B5-0C626E9392A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5AD5FAF-05E6-1D5A-51C3-DE9FA6F31745}"/>
              </a:ext>
            </a:extLst>
          </p:cNvPr>
          <p:cNvPicPr>
            <a:picLocks noChangeAspect="1"/>
          </p:cNvPicPr>
          <p:nvPr/>
        </p:nvPicPr>
        <p:blipFill>
          <a:blip r:embed="rId3"/>
          <a:stretch>
            <a:fillRect/>
          </a:stretch>
        </p:blipFill>
        <p:spPr>
          <a:xfrm>
            <a:off x="816674" y="1201586"/>
            <a:ext cx="5681851" cy="3103433"/>
          </a:xfrm>
          <a:prstGeom prst="rect">
            <a:avLst/>
          </a:prstGeom>
        </p:spPr>
      </p:pic>
      <p:pic>
        <p:nvPicPr>
          <p:cNvPr id="12" name="Picture 11">
            <a:extLst>
              <a:ext uri="{FF2B5EF4-FFF2-40B4-BE49-F238E27FC236}">
                <a16:creationId xmlns:a16="http://schemas.microsoft.com/office/drawing/2014/main" id="{CDC1A234-82A4-9176-A2BD-22A6BE2F92C7}"/>
              </a:ext>
            </a:extLst>
          </p:cNvPr>
          <p:cNvPicPr>
            <a:picLocks noChangeAspect="1"/>
          </p:cNvPicPr>
          <p:nvPr/>
        </p:nvPicPr>
        <p:blipFill>
          <a:blip r:embed="rId4"/>
          <a:stretch>
            <a:fillRect/>
          </a:stretch>
        </p:blipFill>
        <p:spPr>
          <a:xfrm>
            <a:off x="6498525" y="2067991"/>
            <a:ext cx="5366012" cy="4474055"/>
          </a:xfrm>
          <a:prstGeom prst="rect">
            <a:avLst/>
          </a:prstGeom>
        </p:spPr>
      </p:pic>
      <p:pic>
        <p:nvPicPr>
          <p:cNvPr id="15" name="Picture 14">
            <a:extLst>
              <a:ext uri="{FF2B5EF4-FFF2-40B4-BE49-F238E27FC236}">
                <a16:creationId xmlns:a16="http://schemas.microsoft.com/office/drawing/2014/main" id="{1B46F1B1-67EC-07B3-0334-F09F6DA2C448}"/>
              </a:ext>
            </a:extLst>
          </p:cNvPr>
          <p:cNvPicPr>
            <a:picLocks noChangeAspect="1"/>
          </p:cNvPicPr>
          <p:nvPr/>
        </p:nvPicPr>
        <p:blipFill>
          <a:blip r:embed="rId5"/>
          <a:stretch>
            <a:fillRect/>
          </a:stretch>
        </p:blipFill>
        <p:spPr>
          <a:xfrm>
            <a:off x="675957" y="4477443"/>
            <a:ext cx="5822568" cy="830997"/>
          </a:xfrm>
          <a:prstGeom prst="rect">
            <a:avLst/>
          </a:prstGeom>
        </p:spPr>
      </p:pic>
    </p:spTree>
    <p:extLst>
      <p:ext uri="{BB962C8B-B14F-4D97-AF65-F5344CB8AC3E}">
        <p14:creationId xmlns:p14="http://schemas.microsoft.com/office/powerpoint/2010/main" val="7832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36FD4-DA1A-A951-E9A5-865CCA3751E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C190EC9-71B9-AAEE-A07C-0A53915BF9C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95538120-48ED-C841-8D5A-BAB85FD17AF3}"/>
              </a:ext>
            </a:extLst>
          </p:cNvPr>
          <p:cNvSpPr>
            <a:spLocks noGrp="1"/>
          </p:cNvSpPr>
          <p:nvPr>
            <p:ph type="title"/>
          </p:nvPr>
        </p:nvSpPr>
        <p:spPr>
          <a:xfrm>
            <a:off x="675957" y="370589"/>
            <a:ext cx="3779311" cy="830997"/>
          </a:xfrm>
        </p:spPr>
        <p:txBody>
          <a:bodyPr>
            <a:normAutofit/>
          </a:bodyPr>
          <a:lstStyle/>
          <a:p>
            <a:r>
              <a:rPr lang="en-US" dirty="0" err="1"/>
              <a:t>Github</a:t>
            </a:r>
            <a:r>
              <a:rPr lang="en-US" dirty="0"/>
              <a:t> Repo</a:t>
            </a:r>
            <a:endParaRPr lang="en-IN" dirty="0"/>
          </a:p>
        </p:txBody>
      </p:sp>
      <p:sp>
        <p:nvSpPr>
          <p:cNvPr id="8" name="Text Placeholder 30">
            <a:extLst>
              <a:ext uri="{FF2B5EF4-FFF2-40B4-BE49-F238E27FC236}">
                <a16:creationId xmlns:a16="http://schemas.microsoft.com/office/drawing/2014/main" id="{827D93B6-DC34-12C3-D322-DA32422CE3D1}"/>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Box 2">
            <a:extLst>
              <a:ext uri="{FF2B5EF4-FFF2-40B4-BE49-F238E27FC236}">
                <a16:creationId xmlns:a16="http://schemas.microsoft.com/office/drawing/2014/main" id="{62316D41-1472-15C8-2BA0-C78AD03D93A4}"/>
              </a:ext>
            </a:extLst>
          </p:cNvPr>
          <p:cNvSpPr txBox="1"/>
          <p:nvPr/>
        </p:nvSpPr>
        <p:spPr>
          <a:xfrm>
            <a:off x="675957" y="2550255"/>
            <a:ext cx="8750030" cy="954107"/>
          </a:xfrm>
          <a:prstGeom prst="rect">
            <a:avLst/>
          </a:prstGeom>
          <a:noFill/>
        </p:spPr>
        <p:txBody>
          <a:bodyPr wrap="square">
            <a:spAutoFit/>
          </a:bodyPr>
          <a:lstStyle/>
          <a:p>
            <a:r>
              <a:rPr lang="en-IN" sz="2800" dirty="0"/>
              <a:t>https://github.com/Tuhin108/VOIS_AICTE_OCT2025_TUHIN-KUMAR-SINGHA-ROY.git</a:t>
            </a:r>
          </a:p>
        </p:txBody>
      </p:sp>
      <p:pic>
        <p:nvPicPr>
          <p:cNvPr id="7" name="Picture 6">
            <a:extLst>
              <a:ext uri="{FF2B5EF4-FFF2-40B4-BE49-F238E27FC236}">
                <a16:creationId xmlns:a16="http://schemas.microsoft.com/office/drawing/2014/main" id="{7A0F01FF-6588-96A0-0917-801D1A458B1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646676" y="3690251"/>
            <a:ext cx="3779311" cy="2125862"/>
          </a:xfrm>
          <a:prstGeom prst="rect">
            <a:avLst/>
          </a:prstGeom>
        </p:spPr>
      </p:pic>
    </p:spTree>
    <p:extLst>
      <p:ext uri="{BB962C8B-B14F-4D97-AF65-F5344CB8AC3E}">
        <p14:creationId xmlns:p14="http://schemas.microsoft.com/office/powerpoint/2010/main" val="117676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625</TotalTime>
  <Words>759</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AIRBNB HOTEL BOOKING ANALYSIS </vt:lpstr>
      <vt:lpstr>PROBLEM STATEMENT</vt:lpstr>
      <vt:lpstr>Project Description 1</vt:lpstr>
      <vt:lpstr>Project Description 2</vt:lpstr>
      <vt:lpstr>WHO ARE THE END USERS?</vt:lpstr>
      <vt:lpstr>Technology Used</vt:lpstr>
      <vt:lpstr>RESULTS 1 </vt:lpstr>
      <vt:lpstr>RESULTS 2 </vt:lpstr>
      <vt:lpstr>Github Repo</vt:lpstr>
      <vt:lpstr>Certificate 1</vt:lpstr>
      <vt:lpstr>Certificate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Tuhin Kumar Singha Roy</cp:lastModifiedBy>
  <cp:revision>75</cp:revision>
  <dcterms:created xsi:type="dcterms:W3CDTF">2021-07-11T13:13:15Z</dcterms:created>
  <dcterms:modified xsi:type="dcterms:W3CDTF">2025-10-02T05:28:14Z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