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242300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3579296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4145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97213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513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739413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378003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40604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20100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FEB02-BA8C-497D-BFB9-AD81E7785E8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2278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FEB02-BA8C-497D-BFB9-AD81E7785E8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63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FEB02-BA8C-497D-BFB9-AD81E7785E8A}"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397165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3FEB02-BA8C-497D-BFB9-AD81E7785E8A}"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94658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FEB02-BA8C-497D-BFB9-AD81E7785E8A}"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351904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3FEB02-BA8C-497D-BFB9-AD81E7785E8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1002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FEB02-BA8C-497D-BFB9-AD81E7785E8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4AB6EB-600F-4CCF-A0D4-F461CE67887C}" type="slidenum">
              <a:rPr lang="en-US" smtClean="0"/>
              <a:t>‹#›</a:t>
            </a:fld>
            <a:endParaRPr lang="en-US"/>
          </a:p>
        </p:txBody>
      </p:sp>
    </p:spTree>
    <p:extLst>
      <p:ext uri="{BB962C8B-B14F-4D97-AF65-F5344CB8AC3E}">
        <p14:creationId xmlns:p14="http://schemas.microsoft.com/office/powerpoint/2010/main" val="228035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3FEB02-BA8C-497D-BFB9-AD81E7785E8A}" type="datetimeFigureOut">
              <a:rPr lang="en-US" smtClean="0"/>
              <a:t>11/18/2023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4AB6EB-600F-4CCF-A0D4-F461CE67887C}" type="slidenum">
              <a:rPr lang="en-US" smtClean="0"/>
              <a:t>‹#›</a:t>
            </a:fld>
            <a:endParaRPr lang="en-US"/>
          </a:p>
        </p:txBody>
      </p:sp>
    </p:spTree>
    <p:extLst>
      <p:ext uri="{BB962C8B-B14F-4D97-AF65-F5344CB8AC3E}">
        <p14:creationId xmlns:p14="http://schemas.microsoft.com/office/powerpoint/2010/main" val="112838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9490-EA05-512A-0187-8FE2CC549549}"/>
              </a:ext>
            </a:extLst>
          </p:cNvPr>
          <p:cNvSpPr>
            <a:spLocks noGrp="1"/>
          </p:cNvSpPr>
          <p:nvPr>
            <p:ph type="ctrTitle"/>
          </p:nvPr>
        </p:nvSpPr>
        <p:spPr>
          <a:xfrm>
            <a:off x="1507067" y="871267"/>
            <a:ext cx="7766936" cy="3019245"/>
          </a:xfrm>
        </p:spPr>
        <p:txBody>
          <a:bodyPr/>
          <a:lstStyle/>
          <a:p>
            <a:pPr algn="ctr"/>
            <a:r>
              <a:rPr lang="en-US" altLang="ko-KR" sz="5400" b="1" dirty="0">
                <a:latin typeface="Times New Roman" panose="02020603050405020304" pitchFamily="18" charset="0"/>
                <a:ea typeface="맑은 고딕" pitchFamily="50" charset="-127"/>
                <a:cs typeface="Times New Roman" panose="02020603050405020304" pitchFamily="18" charset="0"/>
              </a:rPr>
              <a:t>Hybrid Genetic Firefly Algorithm-Based Routing Protocol for VANETs</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7C48B6-F39D-8655-7C7A-730E29CC3C72}"/>
              </a:ext>
            </a:extLst>
          </p:cNvPr>
          <p:cNvSpPr>
            <a:spLocks noGrp="1"/>
          </p:cNvSpPr>
          <p:nvPr>
            <p:ph type="subTitle" idx="1"/>
          </p:nvPr>
        </p:nvSpPr>
        <p:spPr>
          <a:xfrm>
            <a:off x="2829463" y="4261449"/>
            <a:ext cx="5210355" cy="1871932"/>
          </a:xfrm>
        </p:spPr>
        <p:txBody>
          <a:bodyPr>
            <a:normAutofit fontScale="32500" lnSpcReduction="20000"/>
          </a:bodyPr>
          <a:lstStyle/>
          <a:p>
            <a:pPr algn="just"/>
            <a:r>
              <a:rPr lang="en-US" sz="6000" dirty="0">
                <a:latin typeface="Times New Roman" panose="02020603050405020304" pitchFamily="18" charset="0"/>
                <a:cs typeface="Times New Roman" panose="02020603050405020304" pitchFamily="18" charset="0"/>
              </a:rPr>
              <a:t>Name          : Tuhin Ahmed</a:t>
            </a:r>
          </a:p>
          <a:p>
            <a:pPr algn="just"/>
            <a:r>
              <a:rPr lang="en-US" sz="6000" dirty="0">
                <a:latin typeface="Times New Roman" panose="02020603050405020304" pitchFamily="18" charset="0"/>
                <a:cs typeface="Times New Roman" panose="02020603050405020304" pitchFamily="18" charset="0"/>
              </a:rPr>
              <a:t>ID                : 23173004</a:t>
            </a:r>
          </a:p>
          <a:p>
            <a:pPr algn="just"/>
            <a:r>
              <a:rPr lang="en-US" sz="6000" dirty="0">
                <a:latin typeface="Times New Roman" panose="02020603050405020304" pitchFamily="18" charset="0"/>
                <a:cs typeface="Times New Roman" panose="02020603050405020304" pitchFamily="18" charset="0"/>
              </a:rPr>
              <a:t>Course Title : Distributed Computing System</a:t>
            </a:r>
            <a:r>
              <a:rPr lang="bn-IN" sz="6000" dirty="0">
                <a:latin typeface="Times New Roman" panose="02020603050405020304" pitchFamily="18" charset="0"/>
              </a:rPr>
              <a:t>.</a:t>
            </a:r>
          </a:p>
          <a:p>
            <a:pPr algn="just"/>
            <a:r>
              <a:rPr lang="en-US" sz="6000" dirty="0">
                <a:latin typeface="Times New Roman" panose="02020603050405020304" pitchFamily="18" charset="0"/>
                <a:cs typeface="Times New Roman" panose="02020603050405020304" pitchFamily="18" charset="0"/>
              </a:rPr>
              <a:t>Course Code: CSE 707</a:t>
            </a:r>
          </a:p>
          <a:p>
            <a:r>
              <a:rPr lang="en-US" dirty="0"/>
              <a:t> </a:t>
            </a:r>
          </a:p>
        </p:txBody>
      </p:sp>
    </p:spTree>
    <p:extLst>
      <p:ext uri="{BB962C8B-B14F-4D97-AF65-F5344CB8AC3E}">
        <p14:creationId xmlns:p14="http://schemas.microsoft.com/office/powerpoint/2010/main" val="363876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6657-F902-9EE2-4825-548DDA244C54}"/>
              </a:ext>
            </a:extLst>
          </p:cNvPr>
          <p:cNvSpPr>
            <a:spLocks noGrp="1"/>
          </p:cNvSpPr>
          <p:nvPr>
            <p:ph type="title"/>
          </p:nvPr>
        </p:nvSpPr>
        <p:spPr>
          <a:xfrm>
            <a:off x="677334" y="609600"/>
            <a:ext cx="8596668" cy="882316"/>
          </a:xfrm>
        </p:spPr>
        <p:txBody>
          <a:bodyPr>
            <a:normAutofit/>
          </a:bodyPr>
          <a:lstStyle/>
          <a:p>
            <a:pPr algn="ctr"/>
            <a:r>
              <a:rPr lang="en-US" sz="4000" dirty="0">
                <a:latin typeface="Times New Roman" panose="02020603050405020304" pitchFamily="18" charset="0"/>
                <a:cs typeface="Times New Roman" panose="02020603050405020304" pitchFamily="18" charset="0"/>
              </a:rPr>
              <a:t>Simulation Results</a:t>
            </a:r>
          </a:p>
        </p:txBody>
      </p:sp>
      <p:sp>
        <p:nvSpPr>
          <p:cNvPr id="3" name="Content Placeholder 2">
            <a:extLst>
              <a:ext uri="{FF2B5EF4-FFF2-40B4-BE49-F238E27FC236}">
                <a16:creationId xmlns:a16="http://schemas.microsoft.com/office/drawing/2014/main" id="{C954E4D2-8136-73E2-2D73-C419C6261166}"/>
              </a:ext>
            </a:extLst>
          </p:cNvPr>
          <p:cNvSpPr>
            <a:spLocks noGrp="1"/>
          </p:cNvSpPr>
          <p:nvPr>
            <p:ph idx="1"/>
          </p:nvPr>
        </p:nvSpPr>
        <p:spPr/>
        <p:txBody>
          <a:bodyPr>
            <a:normAutofit/>
          </a:bodyPr>
          <a:lstStyle/>
          <a:p>
            <a:pPr marL="0" indent="0" algn="l">
              <a:lnSpc>
                <a:spcPct val="150000"/>
              </a:lnSpc>
              <a:buNone/>
            </a:pPr>
            <a:r>
              <a:rPr lang="en-US" sz="2000" b="0" i="0" dirty="0">
                <a:solidFill>
                  <a:srgbClr val="0F0F0F"/>
                </a:solidFill>
                <a:effectLst/>
                <a:latin typeface="Times New Roman" panose="02020603050405020304" pitchFamily="18" charset="0"/>
                <a:cs typeface="Times New Roman" panose="02020603050405020304" pitchFamily="18" charset="0"/>
              </a:rPr>
              <a:t>Simulation results indicate that the hybrid genetic firefly algorithm-based routing protocol for VANETs out</a:t>
            </a:r>
            <a:r>
              <a:rPr lang="bn-IN" sz="2000" b="0" i="0" dirty="0">
                <a:solidFill>
                  <a:srgbClr val="0F0F0F"/>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performs traditional routing methods. Performance metrics, including reduced latency, improved packet delivery ratio, and enhanced network throughput, highlight the efficacy of the hybrid approach in dynamically adapting to changing vehicular environments. The simulation demonstrates superior convergence speed and solution quality, emphasizing the practical advantages of the hybrid protocol for efficient and reliable VANET routing.</a:t>
            </a:r>
            <a:br>
              <a:rPr lang="en-US" sz="2000" b="0" i="0" dirty="0">
                <a:solidFill>
                  <a:srgbClr val="1F1F1F"/>
                </a:solidFill>
                <a:effectLst/>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31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09F4-D217-FB67-DFC6-502F77D2B7E8}"/>
              </a:ext>
            </a:extLst>
          </p:cNvPr>
          <p:cNvSpPr>
            <a:spLocks noGrp="1"/>
          </p:cNvSpPr>
          <p:nvPr>
            <p:ph type="title"/>
          </p:nvPr>
        </p:nvSpPr>
        <p:spPr>
          <a:xfrm>
            <a:off x="677334" y="609600"/>
            <a:ext cx="8596668" cy="882316"/>
          </a:xfrm>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C28536F-A916-7C6E-DDA1-C5DE0F6A2E99}"/>
              </a:ext>
            </a:extLst>
          </p:cNvPr>
          <p:cNvSpPr>
            <a:spLocks noGrp="1"/>
          </p:cNvSpPr>
          <p:nvPr>
            <p:ph idx="1"/>
          </p:nvPr>
        </p:nvSpPr>
        <p:spPr>
          <a:xfrm>
            <a:off x="677334" y="1652337"/>
            <a:ext cx="8596668" cy="4892842"/>
          </a:xfrm>
        </p:spPr>
        <p:txBody>
          <a:bodyPr>
            <a:normAutofit/>
          </a:bodyPr>
          <a:lstStyle/>
          <a:p>
            <a:pPr marL="0" lvl="0" indent="0" algn="just">
              <a:lnSpc>
                <a:spcPct val="150000"/>
              </a:lnSpc>
              <a:buNone/>
            </a:pPr>
            <a:r>
              <a:rPr lang="en-US" sz="2000" b="0" i="0" dirty="0">
                <a:solidFill>
                  <a:srgbClr val="0F0F0F"/>
                </a:solidFill>
                <a:effectLst/>
                <a:latin typeface="Times New Roman" panose="02020603050405020304" pitchFamily="18" charset="0"/>
                <a:cs typeface="Times New Roman" panose="02020603050405020304" pitchFamily="18" charset="0"/>
              </a:rPr>
              <a:t>The proposed hybrid genetic firefly algorithm-based routing protocol for VANETs showcases promising results, addressing the challenges of high mobility and dynamic topology. Through a synergistic integration of genetic and firefly algorithms, the protocol achieves enhanced adaptability, faster convergence, and improved solution quality. Simulation outcomes demonstrate superior performance metrics, including reduced latency and increased packet delivery ratio, affirming the protocol's effectiveness in dynamic vehicular environments. Overall, the hybrid approach contributes a robust and efficient solution, marking a significant advancement in optimizing routing decisions for Vehicular Ad Hoc Networks.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36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F12A-6B4D-B89B-FE53-C1DA8AD4902B}"/>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186D49-2225-EC8B-16F3-5600785CA0DF}"/>
              </a:ext>
            </a:extLst>
          </p:cNvPr>
          <p:cNvSpPr>
            <a:spLocks noGrp="1"/>
          </p:cNvSpPr>
          <p:nvPr>
            <p:ph idx="1"/>
          </p:nvPr>
        </p:nvSpPr>
        <p:spPr/>
        <p:txBody>
          <a:bodyPr>
            <a:normAutofit/>
          </a:bodyPr>
          <a:lstStyle/>
          <a:p>
            <a:pPr marL="0" indent="0" algn="ctr">
              <a:buNone/>
            </a:pPr>
            <a:r>
              <a:rPr lang="en-US" sz="8800" i="1" dirty="0">
                <a:latin typeface="Times New Roman" panose="02020603050405020304" pitchFamily="18" charset="0"/>
                <a:cs typeface="Times New Roman" panose="02020603050405020304" pitchFamily="18" charset="0"/>
              </a:rPr>
              <a:t>Thank</a:t>
            </a:r>
            <a:r>
              <a:rPr lang="en-US" sz="8800" dirty="0">
                <a:latin typeface="Times New Roman" panose="02020603050405020304" pitchFamily="18" charset="0"/>
                <a:cs typeface="Times New Roman" panose="02020603050405020304" pitchFamily="18" charset="0"/>
              </a:rPr>
              <a:t> </a:t>
            </a:r>
            <a:r>
              <a:rPr lang="en-US" sz="8800" i="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52829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502B-677E-98BA-DBAE-EF3C3A229CCF}"/>
              </a:ext>
            </a:extLst>
          </p:cNvPr>
          <p:cNvSpPr>
            <a:spLocks noGrp="1"/>
          </p:cNvSpPr>
          <p:nvPr>
            <p:ph type="title"/>
          </p:nvPr>
        </p:nvSpPr>
        <p:spPr>
          <a:xfrm>
            <a:off x="677334" y="609600"/>
            <a:ext cx="8596668" cy="994611"/>
          </a:xfrm>
        </p:spPr>
        <p:txBody>
          <a:bodyPr>
            <a:normAutofit/>
          </a:bodyPr>
          <a:lstStyle/>
          <a:p>
            <a:pPr algn="ctr"/>
            <a:r>
              <a:rPr lang="en-US" sz="54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5CE9CA56-9F7E-A938-908A-4726226E00E7}"/>
              </a:ext>
            </a:extLst>
          </p:cNvPr>
          <p:cNvSpPr>
            <a:spLocks noGrp="1"/>
          </p:cNvSpPr>
          <p:nvPr>
            <p:ph idx="1"/>
          </p:nvPr>
        </p:nvSpPr>
        <p:spPr>
          <a:xfrm>
            <a:off x="677334" y="2324848"/>
            <a:ext cx="8596668" cy="3880773"/>
          </a:xfrm>
        </p:spPr>
        <p:txBody>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Routing Challenges in VANETs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Motivation for Hybrid Genetic Firefly Algorithm</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Genetic Algorithms in VANET Routing</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Firefly Algorithm in VANET Routing</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Hybridization Approach</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Advantages of the Hybrid Approach</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Simulation Results</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90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C8BB-E7C4-D138-F233-BFD52B59F585}"/>
              </a:ext>
            </a:extLst>
          </p:cNvPr>
          <p:cNvSpPr>
            <a:spLocks noGrp="1"/>
          </p:cNvSpPr>
          <p:nvPr>
            <p:ph type="title"/>
          </p:nvPr>
        </p:nvSpPr>
        <p:spPr>
          <a:xfrm>
            <a:off x="677333" y="609600"/>
            <a:ext cx="8883761" cy="1155031"/>
          </a:xfrm>
        </p:spPr>
        <p:txBody>
          <a:bodyPr>
            <a:noAutofit/>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8C4DC0F-0CC0-0FA3-193F-D93060C60989}"/>
              </a:ext>
            </a:extLst>
          </p:cNvPr>
          <p:cNvSpPr>
            <a:spLocks noGrp="1"/>
          </p:cNvSpPr>
          <p:nvPr>
            <p:ph idx="1"/>
          </p:nvPr>
        </p:nvSpPr>
        <p:spPr>
          <a:xfrm>
            <a:off x="677334" y="1941095"/>
            <a:ext cx="8596668" cy="4307305"/>
          </a:xfrm>
        </p:spPr>
        <p:txBody>
          <a:bodyPr/>
          <a:lstStyle/>
          <a:p>
            <a:pPr marL="0" indent="0">
              <a:buNone/>
            </a:pPr>
            <a:r>
              <a:rPr lang="en-US" sz="2000" b="0" i="0" dirty="0">
                <a:solidFill>
                  <a:srgbClr val="0F0F0F"/>
                </a:solidFill>
                <a:effectLst/>
                <a:latin typeface="Times New Roman" panose="02020603050405020304" pitchFamily="18" charset="0"/>
                <a:cs typeface="Times New Roman" panose="02020603050405020304" pitchFamily="18" charset="0"/>
              </a:rPr>
              <a:t>Vehicular Ad Hoc Networks (VANETs) are specialized networks that facilitate communication among vehicles and between vehicles and roadside infrastructure. These networks leverage wireless communication technologies to create an interconnected system among vehicles on the road.</a:t>
            </a:r>
          </a:p>
          <a:p>
            <a:pPr marL="0" indent="0">
              <a:buNone/>
            </a:pPr>
            <a:endParaRPr lang="en-US" sz="2000" dirty="0">
              <a:solidFill>
                <a:srgbClr val="0F0F0F"/>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0F0F0F"/>
                </a:solidFill>
                <a:effectLst/>
                <a:latin typeface="Times New Roman" panose="02020603050405020304" pitchFamily="18" charset="0"/>
                <a:cs typeface="Times New Roman" panose="02020603050405020304" pitchFamily="18" charset="0"/>
              </a:rPr>
              <a:t>VANETs, or Vehicular Ad Hoc Networks, play a vital role in boosting road safety through real-time communication among vehicles. They optimize traffic flow, leading to reduced congestion and improved overall travel efficiency. They contribute to the development of smart cities by integrating intelligent transportation systems for more connected and efficient urban mobility.</a:t>
            </a:r>
            <a:endParaRPr lang="en-US" sz="2000" dirty="0">
              <a:latin typeface="Times New Roman" panose="02020603050405020304" pitchFamily="18" charset="0"/>
              <a:cs typeface="Times New Roman" panose="02020603050405020304" pitchFamily="18" charset="0"/>
            </a:endParaRPr>
          </a:p>
          <a:p>
            <a:endParaRPr lang="en-US" sz="2000" b="1" dirty="0"/>
          </a:p>
          <a:p>
            <a:endParaRPr lang="en-US" dirty="0"/>
          </a:p>
        </p:txBody>
      </p:sp>
    </p:spTree>
    <p:extLst>
      <p:ext uri="{BB962C8B-B14F-4D97-AF65-F5344CB8AC3E}">
        <p14:creationId xmlns:p14="http://schemas.microsoft.com/office/powerpoint/2010/main" val="201502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47CE-BD89-FF14-4E8B-EB7528FA96B0}"/>
              </a:ext>
            </a:extLst>
          </p:cNvPr>
          <p:cNvSpPr>
            <a:spLocks noGrp="1"/>
          </p:cNvSpPr>
          <p:nvPr>
            <p:ph type="title"/>
          </p:nvPr>
        </p:nvSpPr>
        <p:spPr>
          <a:xfrm>
            <a:off x="677333" y="609600"/>
            <a:ext cx="8867719" cy="994611"/>
          </a:xfrm>
        </p:spPr>
        <p:txBody>
          <a:bodyPr/>
          <a:lstStyle/>
          <a:p>
            <a:r>
              <a:rPr lang="en-US" sz="3600" dirty="0">
                <a:latin typeface="Times New Roman" panose="02020603050405020304" pitchFamily="18" charset="0"/>
                <a:cs typeface="Times New Roman" panose="02020603050405020304" pitchFamily="18" charset="0"/>
              </a:rPr>
              <a:t>Routing Challenges in VANETs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BA29CC-CA1B-78C3-E48C-6287B59DB425}"/>
              </a:ext>
            </a:extLst>
          </p:cNvPr>
          <p:cNvSpPr>
            <a:spLocks noGrp="1"/>
          </p:cNvSpPr>
          <p:nvPr>
            <p:ph idx="1"/>
          </p:nvPr>
        </p:nvSpPr>
        <p:spPr>
          <a:xfrm>
            <a:off x="677334" y="1604212"/>
            <a:ext cx="8596668" cy="4644188"/>
          </a:xfrm>
        </p:spPr>
        <p:txBody>
          <a:bodyPr>
            <a:normAutofit/>
          </a:bodyPr>
          <a:lstStyle/>
          <a:p>
            <a:pPr algn="l"/>
            <a:r>
              <a:rPr lang="en-US" sz="2000" b="1" i="0" dirty="0">
                <a:solidFill>
                  <a:srgbClr val="0F0F0F"/>
                </a:solidFill>
                <a:effectLst/>
                <a:latin typeface="Times New Roman" panose="02020603050405020304" pitchFamily="18" charset="0"/>
                <a:cs typeface="Times New Roman" panose="02020603050405020304" pitchFamily="18" charset="0"/>
              </a:rPr>
              <a:t>High Mobility:</a:t>
            </a:r>
            <a:endParaRPr lang="en-US" sz="2000" b="0" i="0" dirty="0">
              <a:solidFill>
                <a:srgbClr val="0F0F0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1" dirty="0">
                <a:solidFill>
                  <a:srgbClr val="0F0F0F"/>
                </a:solidFill>
                <a:effectLst/>
                <a:latin typeface="Times New Roman" panose="02020603050405020304" pitchFamily="18" charset="0"/>
                <a:cs typeface="Times New Roman" panose="02020603050405020304" pitchFamily="18" charset="0"/>
              </a:rPr>
              <a:t>Challenge:</a:t>
            </a:r>
            <a:r>
              <a:rPr lang="en-US" sz="2000" b="0" i="0" dirty="0">
                <a:solidFill>
                  <a:srgbClr val="0F0F0F"/>
                </a:solidFill>
                <a:effectLst/>
                <a:latin typeface="Times New Roman" panose="02020603050405020304" pitchFamily="18" charset="0"/>
                <a:cs typeface="Times New Roman" panose="02020603050405020304" pitchFamily="18" charset="0"/>
              </a:rPr>
              <a:t> Vehicular environments are characterized by the constant movement of vehicles.</a:t>
            </a:r>
          </a:p>
          <a:p>
            <a:pPr algn="l">
              <a:buFont typeface="Arial" panose="020B0604020202020204" pitchFamily="34" charset="0"/>
              <a:buChar char="•"/>
            </a:pPr>
            <a:r>
              <a:rPr lang="en-US" sz="2000" b="0" i="1" dirty="0">
                <a:solidFill>
                  <a:srgbClr val="0F0F0F"/>
                </a:solidFill>
                <a:effectLst/>
                <a:latin typeface="Times New Roman" panose="02020603050405020304" pitchFamily="18" charset="0"/>
                <a:cs typeface="Times New Roman" panose="02020603050405020304" pitchFamily="18" charset="0"/>
              </a:rPr>
              <a:t>Impact:</a:t>
            </a:r>
            <a:r>
              <a:rPr lang="en-US" sz="2000" b="0" i="0" dirty="0">
                <a:solidFill>
                  <a:srgbClr val="0F0F0F"/>
                </a:solidFill>
                <a:effectLst/>
                <a:latin typeface="Times New Roman" panose="02020603050405020304" pitchFamily="18" charset="0"/>
                <a:cs typeface="Times New Roman" panose="02020603050405020304" pitchFamily="18" charset="0"/>
              </a:rPr>
              <a:t> High mobility introduces rapid changes in vehicle positions, posing a challenge for routing protocols to adapt quickly to dynamic scenarios.</a:t>
            </a:r>
          </a:p>
          <a:p>
            <a:pPr algn="l">
              <a:buFont typeface="Arial" panose="020B0604020202020204" pitchFamily="34" charset="0"/>
              <a:buChar char="•"/>
            </a:pPr>
            <a:endParaRPr lang="en-US" sz="2000" b="0" i="0" dirty="0">
              <a:solidFill>
                <a:srgbClr val="0F0F0F"/>
              </a:solidFill>
              <a:effectLst/>
              <a:latin typeface="Times New Roman" panose="02020603050405020304" pitchFamily="18" charset="0"/>
              <a:cs typeface="Times New Roman" panose="02020603050405020304" pitchFamily="18" charset="0"/>
            </a:endParaRPr>
          </a:p>
          <a:p>
            <a:pPr algn="l"/>
            <a:r>
              <a:rPr lang="en-US" sz="2000" b="1" i="0" dirty="0">
                <a:solidFill>
                  <a:srgbClr val="0F0F0F"/>
                </a:solidFill>
                <a:effectLst/>
                <a:latin typeface="Times New Roman" panose="02020603050405020304" pitchFamily="18" charset="0"/>
                <a:cs typeface="Times New Roman" panose="02020603050405020304" pitchFamily="18" charset="0"/>
              </a:rPr>
              <a:t>Dynamic Network Topology:</a:t>
            </a:r>
            <a:endParaRPr lang="en-US" sz="2000" b="0" i="0" dirty="0">
              <a:solidFill>
                <a:srgbClr val="0F0F0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1" dirty="0">
                <a:solidFill>
                  <a:srgbClr val="0F0F0F"/>
                </a:solidFill>
                <a:effectLst/>
                <a:latin typeface="Times New Roman" panose="02020603050405020304" pitchFamily="18" charset="0"/>
                <a:cs typeface="Times New Roman" panose="02020603050405020304" pitchFamily="18" charset="0"/>
              </a:rPr>
              <a:t>Challenge:</a:t>
            </a:r>
            <a:r>
              <a:rPr lang="en-US" sz="2000" b="0" i="0" dirty="0">
                <a:solidFill>
                  <a:srgbClr val="0F0F0F"/>
                </a:solidFill>
                <a:effectLst/>
                <a:latin typeface="Times New Roman" panose="02020603050405020304" pitchFamily="18" charset="0"/>
                <a:cs typeface="Times New Roman" panose="02020603050405020304" pitchFamily="18" charset="0"/>
              </a:rPr>
              <a:t> VANETs exhibit a dynamic and fluid network topology.</a:t>
            </a:r>
          </a:p>
          <a:p>
            <a:pPr algn="l">
              <a:buFont typeface="Arial" panose="020B0604020202020204" pitchFamily="34" charset="0"/>
              <a:buChar char="•"/>
            </a:pPr>
            <a:r>
              <a:rPr lang="en-US" sz="2000" b="0" i="1" dirty="0">
                <a:solidFill>
                  <a:srgbClr val="0F0F0F"/>
                </a:solidFill>
                <a:effectLst/>
                <a:latin typeface="Times New Roman" panose="02020603050405020304" pitchFamily="18" charset="0"/>
                <a:cs typeface="Times New Roman" panose="02020603050405020304" pitchFamily="18" charset="0"/>
              </a:rPr>
              <a:t>Impact:</a:t>
            </a:r>
            <a:r>
              <a:rPr lang="en-US" sz="2000" b="0" i="0" dirty="0">
                <a:solidFill>
                  <a:srgbClr val="0F0F0F"/>
                </a:solidFill>
                <a:effectLst/>
                <a:latin typeface="Times New Roman" panose="02020603050405020304" pitchFamily="18" charset="0"/>
                <a:cs typeface="Times New Roman" panose="02020603050405020304" pitchFamily="18" charset="0"/>
              </a:rPr>
              <a:t> The ever-changing positions and connections of vehicles require adaptive routing algorithms to maintain efficient communication in response to shifting network structures.</a:t>
            </a:r>
          </a:p>
          <a:p>
            <a:pPr algn="l">
              <a:buFont typeface="Arial" panose="020B0604020202020204" pitchFamily="34" charset="0"/>
              <a:buChar char="•"/>
            </a:pPr>
            <a:endParaRPr lang="en-US" sz="2000" b="0" i="0" dirty="0">
              <a:solidFill>
                <a:srgbClr val="0F0F0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83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F670-44E9-6583-0312-D79BE07E2D9E}"/>
              </a:ext>
            </a:extLst>
          </p:cNvPr>
          <p:cNvSpPr>
            <a:spLocks noGrp="1"/>
          </p:cNvSpPr>
          <p:nvPr>
            <p:ph type="title"/>
          </p:nvPr>
        </p:nvSpPr>
        <p:spPr>
          <a:xfrm>
            <a:off x="677334" y="531962"/>
            <a:ext cx="9220646" cy="1056205"/>
          </a:xfrm>
        </p:spPr>
        <p:txBody>
          <a:bodyPr>
            <a:normAutofit/>
          </a:bodyPr>
          <a:lstStyle/>
          <a:p>
            <a:r>
              <a:rPr lang="en-US" dirty="0">
                <a:latin typeface="Times New Roman" panose="02020603050405020304" pitchFamily="18" charset="0"/>
                <a:cs typeface="Times New Roman" panose="02020603050405020304" pitchFamily="18" charset="0"/>
              </a:rPr>
              <a:t>Motivation for Hybrid Genetic Firefly Algorithm</a:t>
            </a:r>
          </a:p>
        </p:txBody>
      </p:sp>
      <p:sp>
        <p:nvSpPr>
          <p:cNvPr id="3" name="Content Placeholder 2">
            <a:extLst>
              <a:ext uri="{FF2B5EF4-FFF2-40B4-BE49-F238E27FC236}">
                <a16:creationId xmlns:a16="http://schemas.microsoft.com/office/drawing/2014/main" id="{83DC0278-AB21-C975-1FD1-7417972805D3}"/>
              </a:ext>
            </a:extLst>
          </p:cNvPr>
          <p:cNvSpPr>
            <a:spLocks noGrp="1"/>
          </p:cNvSpPr>
          <p:nvPr>
            <p:ph idx="1"/>
          </p:nvPr>
        </p:nvSpPr>
        <p:spPr>
          <a:xfrm>
            <a:off x="677333" y="1588168"/>
            <a:ext cx="9461277" cy="4170948"/>
          </a:xfrm>
        </p:spPr>
        <p:txBody>
          <a:bodyPr>
            <a:noAutofit/>
          </a:bodyPr>
          <a:lstStyle/>
          <a:p>
            <a:pPr marL="0" indent="0">
              <a:lnSpc>
                <a:spcPct val="150000"/>
              </a:lnSpc>
              <a:buNone/>
            </a:pPr>
            <a:r>
              <a:rPr lang="en-US" sz="2000" b="1" dirty="0">
                <a:solidFill>
                  <a:srgbClr val="202124"/>
                </a:solidFill>
                <a:latin typeface="Times New Roman" panose="02020603050405020304" pitchFamily="18" charset="0"/>
                <a:cs typeface="Times New Roman" panose="02020603050405020304" pitchFamily="18" charset="0"/>
              </a:rPr>
              <a:t>T</a:t>
            </a:r>
            <a:r>
              <a:rPr lang="en-US" sz="2000" b="1" i="0" dirty="0">
                <a:solidFill>
                  <a:srgbClr val="202124"/>
                </a:solidFill>
                <a:effectLst/>
                <a:latin typeface="Times New Roman" panose="02020603050405020304" pitchFamily="18" charset="0"/>
                <a:cs typeface="Times New Roman" panose="02020603050405020304" pitchFamily="18" charset="0"/>
              </a:rPr>
              <a:t>he motivation for using a hybrid approach:</a:t>
            </a:r>
          </a:p>
          <a:p>
            <a:pPr marL="0" indent="0">
              <a:buNone/>
            </a:pPr>
            <a:r>
              <a:rPr lang="en-US" sz="2000" b="0" i="0" dirty="0">
                <a:solidFill>
                  <a:srgbClr val="0F0F0F"/>
                </a:solidFill>
                <a:effectLst/>
                <a:latin typeface="Times New Roman" panose="02020603050405020304" pitchFamily="18" charset="0"/>
                <a:cs typeface="Times New Roman" panose="02020603050405020304" pitchFamily="18" charset="0"/>
              </a:rPr>
              <a:t>The motivation for employing a hybrid approach in routing protocols stems from the desire to capitalize on the complementary strengths of different algorithms. By combining diverse techniques, a hybrid approach aims to overcome individual algorithm limitations and enhance overall system performance. In the context of Vehicular Ad Hoc Networks (VANETs), where challenges like high mobility and dynamic topology are prevalent, a hybrid approach may offer improved adaptability and robustness. Integrating, for instance, the evolutionary principles of genetic algorithms with the exploratory behavior of firefly algorithms can create a synergy that addresses specific aspects of VANET routing challenges more effectively than a singular approach. The hybridization strategy seeks to leverage the advantages of each algorithm, aiming for a more versatile and efficient routing protocol tailored to the complexities of the vehicular environment.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73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0BAA-F777-477A-081D-4C1197C30C57}"/>
              </a:ext>
            </a:extLst>
          </p:cNvPr>
          <p:cNvSpPr>
            <a:spLocks noGrp="1"/>
          </p:cNvSpPr>
          <p:nvPr>
            <p:ph type="title"/>
          </p:nvPr>
        </p:nvSpPr>
        <p:spPr>
          <a:xfrm>
            <a:off x="677334" y="609600"/>
            <a:ext cx="8596668" cy="898358"/>
          </a:xfrm>
        </p:spPr>
        <p:txBody>
          <a:bodyPr/>
          <a:lstStyle/>
          <a:p>
            <a:r>
              <a:rPr lang="en-US" sz="3600" dirty="0">
                <a:latin typeface="Times New Roman" panose="02020603050405020304" pitchFamily="18" charset="0"/>
                <a:cs typeface="Times New Roman" panose="02020603050405020304" pitchFamily="18" charset="0"/>
              </a:rPr>
              <a:t>Genetic Algorithms in VANET Routing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2E7C3-109A-047D-EA98-A2D3695CA632}"/>
              </a:ext>
            </a:extLst>
          </p:cNvPr>
          <p:cNvSpPr>
            <a:spLocks noGrp="1"/>
          </p:cNvSpPr>
          <p:nvPr>
            <p:ph idx="1"/>
          </p:nvPr>
        </p:nvSpPr>
        <p:spPr>
          <a:xfrm>
            <a:off x="677334" y="1780675"/>
            <a:ext cx="8596668" cy="4860758"/>
          </a:xfrm>
        </p:spPr>
        <p:txBody>
          <a:bodyPr>
            <a:noAutofit/>
          </a:bodyPr>
          <a:lstStyle/>
          <a:p>
            <a:pPr algn="l">
              <a:lnSpc>
                <a:spcPct val="150000"/>
              </a:lnSpc>
            </a:pPr>
            <a:r>
              <a:rPr lang="en-US" sz="2000" b="0" i="0" dirty="0">
                <a:effectLst/>
                <a:latin typeface="Times New Roman" panose="02020603050405020304" pitchFamily="18" charset="0"/>
                <a:cs typeface="Times New Roman" panose="02020603050405020304" pitchFamily="18" charset="0"/>
              </a:rPr>
              <a:t>Genetic algorithms optimize routing decisions in Vehicular Ad Hoc Networks (VANETs) by drawing inspiration from evolutionary principles. Mimicking the process of natural selection, genetic algorithms work with a population of potential solutions represented as individuals. Each individual, akin to a potential routing solution, is evaluated based on its fitness in addressing the dynamic challenges of the vehicular environment.</a:t>
            </a:r>
          </a:p>
          <a:p>
            <a:pPr algn="l">
              <a:lnSpc>
                <a:spcPct val="150000"/>
              </a:lnSpc>
            </a:pPr>
            <a:r>
              <a:rPr lang="en-US" sz="2000" b="0" i="0" dirty="0">
                <a:effectLst/>
                <a:latin typeface="Times New Roman" panose="02020603050405020304" pitchFamily="18" charset="0"/>
                <a:cs typeface="Times New Roman" panose="02020603050405020304" pitchFamily="18" charset="0"/>
              </a:rPr>
              <a:t>Through the iterative process of selection, crossover, and mutation, genetic algorithms emulate the mechanisms of natural evolution. Solutions that exhibit higher fitness are more likely to be selected for reproduction, crossover, and mutation, mirroring the concept of survival of the fittest.</a:t>
            </a:r>
          </a:p>
        </p:txBody>
      </p:sp>
    </p:spTree>
    <p:extLst>
      <p:ext uri="{BB962C8B-B14F-4D97-AF65-F5344CB8AC3E}">
        <p14:creationId xmlns:p14="http://schemas.microsoft.com/office/powerpoint/2010/main" val="152524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A8F2-A3F4-6641-D168-B07DF0D5C619}"/>
              </a:ext>
            </a:extLst>
          </p:cNvPr>
          <p:cNvSpPr>
            <a:spLocks noGrp="1"/>
          </p:cNvSpPr>
          <p:nvPr>
            <p:ph type="title"/>
          </p:nvPr>
        </p:nvSpPr>
        <p:spPr>
          <a:xfrm>
            <a:off x="677334" y="609600"/>
            <a:ext cx="8596668" cy="802105"/>
          </a:xfrm>
        </p:spPr>
        <p:txBody>
          <a:bodyPr/>
          <a:lstStyle/>
          <a:p>
            <a:r>
              <a:rPr lang="en-US" sz="3600" dirty="0">
                <a:latin typeface="Times New Roman" panose="02020603050405020304" pitchFamily="18" charset="0"/>
                <a:cs typeface="Times New Roman" panose="02020603050405020304" pitchFamily="18" charset="0"/>
              </a:rPr>
              <a:t>Firefly Algorithm in VANET Routing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A2452D-99F7-1F45-40DF-108CC3F92A3C}"/>
              </a:ext>
            </a:extLst>
          </p:cNvPr>
          <p:cNvSpPr>
            <a:spLocks noGrp="1"/>
          </p:cNvSpPr>
          <p:nvPr>
            <p:ph idx="1"/>
          </p:nvPr>
        </p:nvSpPr>
        <p:spPr>
          <a:xfrm>
            <a:off x="677334" y="1811547"/>
            <a:ext cx="8596668" cy="4641011"/>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Firefly algorithms, inspired by the natural behavior of fireflies, enhance both exploration and exploitation aspects in routing without the need for specific points. Drawing from the swarm intelligence exhibited by fireflies in their communication and mating behaviors, firefly algorithms introduce a decentralized and collaborative approach to problem-solving.</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In the context of routing in Vehicular Ad Hoc Networks (VANETs), firefly algorithms foster exploration by mimicking the attraction behavior of fireflies. The algorithm encourages solutions (represented as fireflies) to move towards more promising regions of the solution space, allowing for the exploration of diverse routing paths. This exploration is driven by the attractive nature of brighter fireflies, symbolizing superior solutions.</a:t>
            </a:r>
          </a:p>
        </p:txBody>
      </p:sp>
    </p:spTree>
    <p:extLst>
      <p:ext uri="{BB962C8B-B14F-4D97-AF65-F5344CB8AC3E}">
        <p14:creationId xmlns:p14="http://schemas.microsoft.com/office/powerpoint/2010/main" val="4765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F897-0B86-81D2-277E-C2F722F6E1FB}"/>
              </a:ext>
            </a:extLst>
          </p:cNvPr>
          <p:cNvSpPr>
            <a:spLocks noGrp="1"/>
          </p:cNvSpPr>
          <p:nvPr>
            <p:ph type="title"/>
          </p:nvPr>
        </p:nvSpPr>
        <p:spPr>
          <a:xfrm>
            <a:off x="677334" y="609600"/>
            <a:ext cx="8596668" cy="1010653"/>
          </a:xfrm>
        </p:spPr>
        <p:txBody>
          <a:bodyPr>
            <a:normAutofit/>
          </a:bodyPr>
          <a:lstStyle/>
          <a:p>
            <a:pPr algn="ctr"/>
            <a:r>
              <a:rPr lang="en-US" sz="4000" dirty="0">
                <a:latin typeface="Times New Roman" panose="02020603050405020304" pitchFamily="18" charset="0"/>
                <a:cs typeface="Times New Roman" panose="02020603050405020304" pitchFamily="18" charset="0"/>
              </a:rPr>
              <a:t>Hybridization Approach</a:t>
            </a:r>
          </a:p>
        </p:txBody>
      </p:sp>
      <p:sp>
        <p:nvSpPr>
          <p:cNvPr id="3" name="Content Placeholder 2">
            <a:extLst>
              <a:ext uri="{FF2B5EF4-FFF2-40B4-BE49-F238E27FC236}">
                <a16:creationId xmlns:a16="http://schemas.microsoft.com/office/drawing/2014/main" id="{92AF6BDC-2664-99C2-0A42-D9788E1FB4AA}"/>
              </a:ext>
            </a:extLst>
          </p:cNvPr>
          <p:cNvSpPr>
            <a:spLocks noGrp="1"/>
          </p:cNvSpPr>
          <p:nvPr>
            <p:ph idx="1"/>
          </p:nvPr>
        </p:nvSpPr>
        <p:spPr>
          <a:xfrm>
            <a:off x="677334" y="1620253"/>
            <a:ext cx="8596668" cy="4421109"/>
          </a:xfrm>
        </p:spPr>
        <p:txBody>
          <a:bodyPr>
            <a:normAutofit lnSpcReduction="10000"/>
          </a:bodyPr>
          <a:lstStyle/>
          <a:p>
            <a:pPr marL="0" indent="0">
              <a:buNone/>
            </a:pPr>
            <a:r>
              <a:rPr lang="en-US" sz="2400" b="1" dirty="0">
                <a:solidFill>
                  <a:srgbClr val="0F0F0F"/>
                </a:solidFill>
                <a:latin typeface="Times New Roman" panose="02020603050405020304" pitchFamily="18" charset="0"/>
                <a:cs typeface="Times New Roman" panose="02020603050405020304" pitchFamily="18" charset="0"/>
              </a:rPr>
              <a:t>G</a:t>
            </a:r>
            <a:r>
              <a:rPr lang="en-US" sz="2400" b="1" i="0" dirty="0">
                <a:solidFill>
                  <a:srgbClr val="0F0F0F"/>
                </a:solidFill>
                <a:effectLst/>
                <a:latin typeface="Times New Roman" panose="02020603050405020304" pitchFamily="18" charset="0"/>
                <a:cs typeface="Times New Roman" panose="02020603050405020304" pitchFamily="18" charset="0"/>
              </a:rPr>
              <a:t>enetic and firefly algorithms are combined to form a hybrid approach:</a:t>
            </a:r>
          </a:p>
          <a:p>
            <a:pPr marL="0" indent="0">
              <a:lnSpc>
                <a:spcPct val="150000"/>
              </a:lnSpc>
              <a:buNone/>
            </a:pPr>
            <a:r>
              <a:rPr lang="en-US" sz="2000" b="0" i="0" dirty="0">
                <a:solidFill>
                  <a:srgbClr val="0F0F0F"/>
                </a:solidFill>
                <a:effectLst/>
                <a:latin typeface="Times New Roman" panose="02020603050405020304" pitchFamily="18" charset="0"/>
                <a:cs typeface="Times New Roman" panose="02020603050405020304" pitchFamily="18" charset="0"/>
              </a:rPr>
              <a:t>The hybrid approach seamlessly combines the genetic algorithm's evolutionary optimization with the firefly algorithm's collaborative exploration and exploitation. Genetic algorithms handle the evolution of routing solutions over generations, while firefly algorithms guide the exploration towards promising solutions and exploit nearby, potentially superior routes. This synergy creates a robust and adaptive routing strategy for Vehicular Ad Hoc Networks (VANETs), leveraging the strengths of both algorithms to address the dynamic challenges of the vehicular environment efficiently.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74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9971-6457-E796-52E1-D63D4B331E0D}"/>
              </a:ext>
            </a:extLst>
          </p:cNvPr>
          <p:cNvSpPr>
            <a:spLocks noGrp="1"/>
          </p:cNvSpPr>
          <p:nvPr>
            <p:ph type="title"/>
          </p:nvPr>
        </p:nvSpPr>
        <p:spPr>
          <a:xfrm>
            <a:off x="677334" y="609600"/>
            <a:ext cx="8596668" cy="962526"/>
          </a:xfrm>
        </p:spPr>
        <p:txBody>
          <a:bodyPr>
            <a:normAutofit/>
          </a:bodyPr>
          <a:lstStyle/>
          <a:p>
            <a:pPr algn="ctr"/>
            <a:r>
              <a:rPr lang="en-US" dirty="0">
                <a:latin typeface="Times New Roman" panose="02020603050405020304" pitchFamily="18" charset="0"/>
                <a:cs typeface="Times New Roman" panose="02020603050405020304" pitchFamily="18" charset="0"/>
              </a:rPr>
              <a:t>Advantages of the Hybrid Approach</a:t>
            </a:r>
          </a:p>
        </p:txBody>
      </p:sp>
      <p:sp>
        <p:nvSpPr>
          <p:cNvPr id="3" name="Content Placeholder 2">
            <a:extLst>
              <a:ext uri="{FF2B5EF4-FFF2-40B4-BE49-F238E27FC236}">
                <a16:creationId xmlns:a16="http://schemas.microsoft.com/office/drawing/2014/main" id="{93249E0C-3CAE-E217-C14A-4F7E6498523E}"/>
              </a:ext>
            </a:extLst>
          </p:cNvPr>
          <p:cNvSpPr>
            <a:spLocks noGrp="1"/>
          </p:cNvSpPr>
          <p:nvPr>
            <p:ph idx="1"/>
          </p:nvPr>
        </p:nvSpPr>
        <p:spPr>
          <a:xfrm>
            <a:off x="677334" y="2005263"/>
            <a:ext cx="8596668" cy="4036099"/>
          </a:xfrm>
        </p:spPr>
        <p:txBody>
          <a:bodyPr>
            <a:norm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Adaptability:</a:t>
            </a:r>
            <a:r>
              <a:rPr lang="en-US" sz="2000" b="0" i="0" dirty="0">
                <a:effectLst/>
                <a:latin typeface="Times New Roman" panose="02020603050405020304" pitchFamily="18" charset="0"/>
                <a:cs typeface="Times New Roman" panose="02020603050405020304" pitchFamily="18" charset="0"/>
              </a:rPr>
              <a:t> The hybrid approach combines the evolutionary nature of genetic algorithms with the collaborative exploration of firefly algorithms, enhancing adaptability to the dynamic and unpredictable conditions of Vehicular Ad Hoc Networks (VANETs).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Efficient Convergence:</a:t>
            </a:r>
            <a:r>
              <a:rPr lang="en-US" sz="2000" b="0" i="0" dirty="0">
                <a:effectLst/>
                <a:latin typeface="Times New Roman" panose="02020603050405020304" pitchFamily="18" charset="0"/>
                <a:cs typeface="Times New Roman" panose="02020603050405020304" pitchFamily="18" charset="0"/>
              </a:rPr>
              <a:t> By integrating the strengths of both genetic and firefly algorithms, the hybrid approach aims to achieve faster convergence, optimizing routing solutions over successive generations more effectively.</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Solution Quality:</a:t>
            </a:r>
            <a:r>
              <a:rPr lang="en-US" sz="2000" b="0" i="0" dirty="0">
                <a:effectLst/>
                <a:latin typeface="Times New Roman" panose="02020603050405020304" pitchFamily="18" charset="0"/>
                <a:cs typeface="Times New Roman" panose="02020603050405020304" pitchFamily="18" charset="0"/>
              </a:rPr>
              <a:t> The combination of genetic and firefly algorithms facilitates a more comprehensive search of the solution space, leading to improved solution quality in terms of routing decisions for VANETs.</a:t>
            </a:r>
          </a:p>
        </p:txBody>
      </p:sp>
    </p:spTree>
    <p:extLst>
      <p:ext uri="{BB962C8B-B14F-4D97-AF65-F5344CB8AC3E}">
        <p14:creationId xmlns:p14="http://schemas.microsoft.com/office/powerpoint/2010/main" val="34193257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355</TotalTime>
  <Words>1028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Hybrid Genetic Firefly Algorithm-Based Routing Protocol for VANETs</vt:lpstr>
      <vt:lpstr>Overview</vt:lpstr>
      <vt:lpstr>Introduction</vt:lpstr>
      <vt:lpstr>Routing Challenges in VANETs</vt:lpstr>
      <vt:lpstr>Motivation for Hybrid Genetic Firefly Algorithm</vt:lpstr>
      <vt:lpstr>Genetic Algorithms in VANET Routing</vt:lpstr>
      <vt:lpstr>Firefly Algorithm in VANET Routing</vt:lpstr>
      <vt:lpstr>Hybridization Approach</vt:lpstr>
      <vt:lpstr>Advantages of the Hybrid Approach</vt:lpstr>
      <vt:lpstr>Simulation Results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for Handling Big Data</dc:title>
  <dc:creator>Tuhin Ahmed Sujon</dc:creator>
  <cp:lastModifiedBy>Tuhin Ahmed Sujon</cp:lastModifiedBy>
  <cp:revision>8</cp:revision>
  <dcterms:created xsi:type="dcterms:W3CDTF">2023-10-19T15:00:54Z</dcterms:created>
  <dcterms:modified xsi:type="dcterms:W3CDTF">2023-11-18T07:05:10Z</dcterms:modified>
</cp:coreProperties>
</file>