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42300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57929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414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97213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513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73941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78003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40604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20100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278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FEB02-BA8C-497D-BFB9-AD81E7785E8A}"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63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FEB02-BA8C-497D-BFB9-AD81E7785E8A}"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39716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FEB02-BA8C-497D-BFB9-AD81E7785E8A}"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94658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FEB02-BA8C-497D-BFB9-AD81E7785E8A}"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51904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3FEB02-BA8C-497D-BFB9-AD81E7785E8A}"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002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FEB02-BA8C-497D-BFB9-AD81E7785E8A}"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28035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FEB02-BA8C-497D-BFB9-AD81E7785E8A}" type="datetimeFigureOut">
              <a:rPr lang="en-US" smtClean="0"/>
              <a:t>10/20/2023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4AB6EB-600F-4CCF-A0D4-F461CE67887C}" type="slidenum">
              <a:rPr lang="en-US" smtClean="0"/>
              <a:t>‹#›</a:t>
            </a:fld>
            <a:endParaRPr lang="en-US"/>
          </a:p>
        </p:txBody>
      </p:sp>
    </p:spTree>
    <p:extLst>
      <p:ext uri="{BB962C8B-B14F-4D97-AF65-F5344CB8AC3E}">
        <p14:creationId xmlns:p14="http://schemas.microsoft.com/office/powerpoint/2010/main" val="112838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9490-EA05-512A-0187-8FE2CC549549}"/>
              </a:ext>
            </a:extLst>
          </p:cNvPr>
          <p:cNvSpPr>
            <a:spLocks noGrp="1"/>
          </p:cNvSpPr>
          <p:nvPr>
            <p:ph type="ctrTitle"/>
          </p:nvPr>
        </p:nvSpPr>
        <p:spPr/>
        <p:txBody>
          <a:bodyPr/>
          <a:lstStyle/>
          <a:p>
            <a:pPr algn="ctr"/>
            <a:r>
              <a:rPr lang="en-US" altLang="ko-KR" sz="5400" b="1" dirty="0">
                <a:latin typeface="Times New Roman" panose="02020603050405020304" pitchFamily="18" charset="0"/>
                <a:ea typeface="맑은 고딕" pitchFamily="50" charset="-127"/>
                <a:cs typeface="Times New Roman" panose="02020603050405020304" pitchFamily="18" charset="0"/>
              </a:rPr>
              <a:t>Technologies for Big Data</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7C48B6-F39D-8655-7C7A-730E29CC3C72}"/>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63876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F897-0B86-81D2-277E-C2F722F6E1FB}"/>
              </a:ext>
            </a:extLst>
          </p:cNvPr>
          <p:cNvSpPr>
            <a:spLocks noGrp="1"/>
          </p:cNvSpPr>
          <p:nvPr>
            <p:ph type="title"/>
          </p:nvPr>
        </p:nvSpPr>
        <p:spPr>
          <a:xfrm>
            <a:off x="677334" y="609600"/>
            <a:ext cx="8596668" cy="1010653"/>
          </a:xfrm>
        </p:spPr>
        <p:txBody>
          <a:bodyPr>
            <a:normAutofit/>
          </a:bodyPr>
          <a:lstStyle/>
          <a:p>
            <a:pPr algn="ctr"/>
            <a:r>
              <a:rPr lang="en-US" sz="4000" dirty="0">
                <a:latin typeface="Times New Roman" panose="02020603050405020304" pitchFamily="18" charset="0"/>
                <a:cs typeface="Times New Roman" panose="02020603050405020304" pitchFamily="18" charset="0"/>
              </a:rPr>
              <a:t>Big Data Techniques</a:t>
            </a:r>
          </a:p>
        </p:txBody>
      </p:sp>
      <p:sp>
        <p:nvSpPr>
          <p:cNvPr id="3" name="Content Placeholder 2">
            <a:extLst>
              <a:ext uri="{FF2B5EF4-FFF2-40B4-BE49-F238E27FC236}">
                <a16:creationId xmlns:a16="http://schemas.microsoft.com/office/drawing/2014/main" id="{92AF6BDC-2664-99C2-0A42-D9788E1FB4AA}"/>
              </a:ext>
            </a:extLst>
          </p:cNvPr>
          <p:cNvSpPr>
            <a:spLocks noGrp="1"/>
          </p:cNvSpPr>
          <p:nvPr>
            <p:ph idx="1"/>
          </p:nvPr>
        </p:nvSpPr>
        <p:spPr>
          <a:xfrm>
            <a:off x="677334" y="1620253"/>
            <a:ext cx="8596668" cy="4421109"/>
          </a:xfrm>
        </p:spPr>
        <p:txBody>
          <a:bodyPr/>
          <a:lstStyle/>
          <a:p>
            <a:r>
              <a:rPr lang="en-US" sz="2400" b="1" i="0" dirty="0">
                <a:solidFill>
                  <a:srgbClr val="1F1F1F"/>
                </a:solidFill>
                <a:effectLst/>
                <a:latin typeface="Times New Roman" panose="02020603050405020304" pitchFamily="18" charset="0"/>
                <a:cs typeface="Times New Roman" panose="02020603050405020304" pitchFamily="18" charset="0"/>
              </a:rPr>
              <a:t>Data mining:</a:t>
            </a:r>
          </a:p>
          <a:p>
            <a:pPr marL="0" indent="0">
              <a:buNone/>
            </a:pPr>
            <a:endParaRPr lang="en-US" sz="2400" i="0" dirty="0">
              <a:solidFill>
                <a:srgbClr val="1F1F1F"/>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1F1F1F"/>
                </a:solidFill>
                <a:effectLst/>
                <a:latin typeface="Times New Roman" panose="02020603050405020304" pitchFamily="18" charset="0"/>
                <a:cs typeface="Times New Roman" panose="02020603050405020304" pitchFamily="18" charset="0"/>
              </a:rPr>
              <a:t>Data mining extracts the useful patterns and trends from the raw data. Big data technologies such as RapidMiner and Presto can turn unstructured and structured data into usable information.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74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9971-6457-E796-52E1-D63D4B331E0D}"/>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Big Data Techniques</a:t>
            </a:r>
          </a:p>
        </p:txBody>
      </p:sp>
      <p:sp>
        <p:nvSpPr>
          <p:cNvPr id="3" name="Content Placeholder 2">
            <a:extLst>
              <a:ext uri="{FF2B5EF4-FFF2-40B4-BE49-F238E27FC236}">
                <a16:creationId xmlns:a16="http://schemas.microsoft.com/office/drawing/2014/main" id="{93249E0C-3CAE-E217-C14A-4F7E6498523E}"/>
              </a:ext>
            </a:extLst>
          </p:cNvPr>
          <p:cNvSpPr>
            <a:spLocks noGrp="1"/>
          </p:cNvSpPr>
          <p:nvPr>
            <p:ph idx="1"/>
          </p:nvPr>
        </p:nvSpPr>
        <p:spPr/>
        <p:txBody>
          <a:bodyPr/>
          <a:lstStyle/>
          <a:p>
            <a:r>
              <a:rPr lang="en-US" sz="2400" b="1" i="0" dirty="0">
                <a:solidFill>
                  <a:srgbClr val="1F1F1F"/>
                </a:solidFill>
                <a:effectLst/>
                <a:latin typeface="Times New Roman" panose="02020603050405020304" pitchFamily="18" charset="0"/>
                <a:cs typeface="Times New Roman" panose="02020603050405020304" pitchFamily="18" charset="0"/>
              </a:rPr>
              <a:t>Data analytics:</a:t>
            </a:r>
          </a:p>
          <a:p>
            <a:pPr marL="0" indent="0">
              <a:buNone/>
            </a:pPr>
            <a:endParaRPr lang="en-US" sz="2400" b="1" i="0" dirty="0">
              <a:solidFill>
                <a:srgbClr val="1F1F1F"/>
              </a:solidFill>
              <a:effectLst/>
              <a:latin typeface="Times New Roman" panose="02020603050405020304" pitchFamily="18" charset="0"/>
              <a:cs typeface="Times New Roman" panose="02020603050405020304" pitchFamily="18" charset="0"/>
            </a:endParaRPr>
          </a:p>
          <a:p>
            <a:pPr marL="0" indent="0" algn="l">
              <a:buNone/>
            </a:pPr>
            <a:r>
              <a:rPr lang="en-US" sz="2000" b="0" i="0" dirty="0">
                <a:solidFill>
                  <a:srgbClr val="1F1F1F"/>
                </a:solidFill>
                <a:effectLst/>
                <a:latin typeface="Times New Roman" panose="02020603050405020304" pitchFamily="18" charset="0"/>
                <a:cs typeface="Times New Roman" panose="02020603050405020304" pitchFamily="18" charset="0"/>
              </a:rPr>
              <a:t>In </a:t>
            </a:r>
            <a:r>
              <a:rPr lang="en-US" sz="2000" u="sng" dirty="0">
                <a:solidFill>
                  <a:srgbClr val="1F1F1F"/>
                </a:solidFill>
                <a:latin typeface="Times New Roman" panose="02020603050405020304" pitchFamily="18" charset="0"/>
                <a:cs typeface="Times New Roman" panose="02020603050405020304" pitchFamily="18" charset="0"/>
              </a:rPr>
              <a:t>big data analytics</a:t>
            </a:r>
            <a:r>
              <a:rPr lang="en-US" sz="2000" b="0" i="0" dirty="0">
                <a:solidFill>
                  <a:srgbClr val="1F1F1F"/>
                </a:solidFill>
                <a:effectLst/>
                <a:latin typeface="Times New Roman" panose="02020603050405020304" pitchFamily="18" charset="0"/>
                <a:cs typeface="Times New Roman" panose="02020603050405020304" pitchFamily="18" charset="0"/>
              </a:rPr>
              <a:t> technologies are used to clean and transform data into information that can be used to drive business decisions. This next step (after data mining) is where users perform algorithms, models, and more using tools such as Apache Spark and Splunk.</a:t>
            </a:r>
          </a:p>
          <a:p>
            <a:pPr marL="0" indent="0">
              <a:buNone/>
            </a:pPr>
            <a:br>
              <a:rPr lang="en-US" sz="2000" b="0" i="0" dirty="0">
                <a:solidFill>
                  <a:srgbClr val="1F1F1F"/>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341932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6657-F902-9EE2-4825-548DDA244C5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Big Data Techniques</a:t>
            </a:r>
          </a:p>
        </p:txBody>
      </p:sp>
      <p:sp>
        <p:nvSpPr>
          <p:cNvPr id="3" name="Content Placeholder 2">
            <a:extLst>
              <a:ext uri="{FF2B5EF4-FFF2-40B4-BE49-F238E27FC236}">
                <a16:creationId xmlns:a16="http://schemas.microsoft.com/office/drawing/2014/main" id="{C954E4D2-8136-73E2-2D73-C419C6261166}"/>
              </a:ext>
            </a:extLst>
          </p:cNvPr>
          <p:cNvSpPr>
            <a:spLocks noGrp="1"/>
          </p:cNvSpPr>
          <p:nvPr>
            <p:ph idx="1"/>
          </p:nvPr>
        </p:nvSpPr>
        <p:spPr/>
        <p:txBody>
          <a:bodyPr/>
          <a:lstStyle/>
          <a:p>
            <a:pPr algn="l"/>
            <a:r>
              <a:rPr lang="en-US" sz="2400" b="1" i="0" dirty="0">
                <a:solidFill>
                  <a:srgbClr val="1F1F1F"/>
                </a:solidFill>
                <a:effectLst/>
                <a:latin typeface="Times New Roman" panose="02020603050405020304" pitchFamily="18" charset="0"/>
                <a:cs typeface="Times New Roman" panose="02020603050405020304" pitchFamily="18" charset="0"/>
              </a:rPr>
              <a:t>Data visualization:</a:t>
            </a:r>
          </a:p>
          <a:p>
            <a:pPr marL="0" indent="0">
              <a:buNone/>
            </a:pPr>
            <a:endParaRPr lang="en-GB" sz="2000" dirty="0">
              <a:latin typeface="Times New Roman" panose="02020603050405020304" pitchFamily="18" charset="0"/>
              <a:cs typeface="Times New Roman" panose="02020603050405020304" pitchFamily="18" charset="0"/>
            </a:endParaRPr>
          </a:p>
          <a:p>
            <a:pPr marL="0" indent="0" algn="l">
              <a:buNone/>
            </a:pPr>
            <a:r>
              <a:rPr lang="en-US" sz="2000" dirty="0">
                <a:solidFill>
                  <a:srgbClr val="1F1F1F"/>
                </a:solidFill>
                <a:latin typeface="Times New Roman" panose="02020603050405020304" pitchFamily="18" charset="0"/>
                <a:cs typeface="Times New Roman" panose="02020603050405020304" pitchFamily="18" charset="0"/>
              </a:rPr>
              <a:t>B</a:t>
            </a:r>
            <a:r>
              <a:rPr lang="en-US" sz="2000" b="0" i="0" dirty="0">
                <a:solidFill>
                  <a:srgbClr val="1F1F1F"/>
                </a:solidFill>
                <a:effectLst/>
                <a:latin typeface="Times New Roman" panose="02020603050405020304" pitchFamily="18" charset="0"/>
                <a:cs typeface="Times New Roman" panose="02020603050405020304" pitchFamily="18" charset="0"/>
              </a:rPr>
              <a:t>ig data technologies can be used to create stunning visualizations from the data. In data-oriented roles, data visualization is a skill that is beneficial for presenting recommendations to stakeholders for business profitability and operations—to tell an impactful story with a simple graph.</a:t>
            </a:r>
          </a:p>
          <a:p>
            <a:pPr marL="0" indent="0">
              <a:buNone/>
            </a:pPr>
            <a:br>
              <a:rPr lang="en-US" sz="2000" b="0" i="0" dirty="0">
                <a:solidFill>
                  <a:srgbClr val="1F1F1F"/>
                </a:solidFill>
                <a:effectLst/>
                <a:latin typeface="Source Sans Pro" panose="020B0503030403020204" pitchFamily="34"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31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09F4-D217-FB67-DFC6-502F77D2B7E8}"/>
              </a:ext>
            </a:extLst>
          </p:cNvPr>
          <p:cNvSpPr>
            <a:spLocks noGrp="1"/>
          </p:cNvSpPr>
          <p:nvPr>
            <p:ph type="title"/>
          </p:nvPr>
        </p:nvSpPr>
        <p:spPr>
          <a:xfrm>
            <a:off x="677334" y="609600"/>
            <a:ext cx="8596668" cy="882316"/>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28536F-A916-7C6E-DDA1-C5DE0F6A2E99}"/>
              </a:ext>
            </a:extLst>
          </p:cNvPr>
          <p:cNvSpPr>
            <a:spLocks noGrp="1"/>
          </p:cNvSpPr>
          <p:nvPr>
            <p:ph idx="1"/>
          </p:nvPr>
        </p:nvSpPr>
        <p:spPr>
          <a:xfrm>
            <a:off x="677334" y="1925053"/>
            <a:ext cx="8596668" cy="4620126"/>
          </a:xfrm>
        </p:spPr>
        <p:txBody>
          <a:bodyPr>
            <a:normAutofit fontScale="70000" lnSpcReduction="20000"/>
          </a:bodyPr>
          <a:lstStyle/>
          <a:p>
            <a:pPr marL="0" lvl="0" indent="0" algn="just">
              <a:lnSpc>
                <a:spcPct val="150000"/>
              </a:lnSpc>
              <a:buNone/>
            </a:pPr>
            <a:r>
              <a:rPr lang="en-GB" sz="2900" dirty="0">
                <a:latin typeface="Times New Roman" panose="02020603050405020304" pitchFamily="18" charset="0"/>
                <a:cs typeface="Times New Roman" panose="02020603050405020304" pitchFamily="18" charset="0"/>
              </a:rPr>
              <a:t>The distributed computing works on the rules of divide and conquer, performing modules of the parent tasks on multiple machines and then combining the results.</a:t>
            </a:r>
            <a:endParaRPr lang="en-US" sz="2900" dirty="0">
              <a:latin typeface="Times New Roman" panose="02020603050405020304" pitchFamily="18" charset="0"/>
              <a:cs typeface="Times New Roman" panose="02020603050405020304" pitchFamily="18" charset="0"/>
            </a:endParaRPr>
          </a:p>
          <a:p>
            <a:pPr marL="0" lvl="0" indent="0" algn="just">
              <a:lnSpc>
                <a:spcPct val="150000"/>
              </a:lnSpc>
              <a:buNone/>
            </a:pPr>
            <a:r>
              <a:rPr lang="en-GB" sz="2900" dirty="0">
                <a:latin typeface="Times New Roman" panose="02020603050405020304" pitchFamily="18" charset="0"/>
                <a:cs typeface="Times New Roman" panose="02020603050405020304" pitchFamily="18" charset="0"/>
              </a:rPr>
              <a:t>Parallel computing refers to the utilisation of a single CPU present in a system or a group of internally coupled systems by the means of efficient and clever multi-threading operations.</a:t>
            </a:r>
            <a:endParaRPr lang="en-US" sz="2900" dirty="0">
              <a:latin typeface="Times New Roman" panose="02020603050405020304" pitchFamily="18" charset="0"/>
              <a:cs typeface="Times New Roman" panose="02020603050405020304" pitchFamily="18" charset="0"/>
            </a:endParaRPr>
          </a:p>
          <a:p>
            <a:pPr marL="0" lvl="0" indent="0" algn="just">
              <a:lnSpc>
                <a:spcPct val="150000"/>
              </a:lnSpc>
              <a:buNone/>
            </a:pPr>
            <a:r>
              <a:rPr lang="en-GB" sz="2900" dirty="0">
                <a:latin typeface="Times New Roman" panose="02020603050405020304" pitchFamily="18" charset="0"/>
                <a:cs typeface="Times New Roman" panose="02020603050405020304" pitchFamily="18" charset="0"/>
              </a:rPr>
              <a:t>Distributed computing is considered as the subset of parallel computing, which further is the subset of concurrent computing. </a:t>
            </a:r>
            <a:endParaRPr lang="en-US" sz="2900" dirty="0">
              <a:latin typeface="Times New Roman" panose="02020603050405020304" pitchFamily="18" charset="0"/>
              <a:cs typeface="Times New Roman" panose="02020603050405020304" pitchFamily="18" charset="0"/>
            </a:endParaRPr>
          </a:p>
          <a:p>
            <a:pPr marL="0" lvl="0" indent="0" algn="just">
              <a:lnSpc>
                <a:spcPct val="150000"/>
              </a:lnSpc>
              <a:buNone/>
            </a:pPr>
            <a:r>
              <a:rPr lang="en-GB" sz="2900" dirty="0">
                <a:latin typeface="Times New Roman" panose="02020603050405020304" pitchFamily="18" charset="0"/>
                <a:cs typeface="Times New Roman" panose="02020603050405020304" pitchFamily="18" charset="0"/>
              </a:rPr>
              <a:t>A Big Data system is vastly different from other solution-providing systems and is based on the seven Vs, namely: Volume, Velocity, Variety, Veracity, Variability, Value and Visualisation. </a:t>
            </a:r>
            <a:endParaRPr lang="en-US" sz="29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36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F12A-6B4D-B89B-FE53-C1DA8AD4902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186D49-2225-EC8B-16F3-5600785CA0DF}"/>
              </a:ext>
            </a:extLst>
          </p:cNvPr>
          <p:cNvSpPr>
            <a:spLocks noGrp="1"/>
          </p:cNvSpPr>
          <p:nvPr>
            <p:ph idx="1"/>
          </p:nvPr>
        </p:nvSpPr>
        <p:spPr/>
        <p:txBody>
          <a:bodyPr>
            <a:normAutofit/>
          </a:bodyPr>
          <a:lstStyle/>
          <a:p>
            <a:pPr marL="0" indent="0" algn="ctr">
              <a:buNone/>
            </a:pPr>
            <a:r>
              <a:rPr lang="en-US" sz="8800" i="1" dirty="0">
                <a:latin typeface="Times New Roman" panose="02020603050405020304" pitchFamily="18" charset="0"/>
                <a:cs typeface="Times New Roman" panose="02020603050405020304" pitchFamily="18" charset="0"/>
              </a:rPr>
              <a:t>Thank</a:t>
            </a:r>
            <a:r>
              <a:rPr lang="en-US" sz="8800" dirty="0">
                <a:latin typeface="Times New Roman" panose="02020603050405020304" pitchFamily="18" charset="0"/>
                <a:cs typeface="Times New Roman" panose="02020603050405020304" pitchFamily="18" charset="0"/>
              </a:rPr>
              <a:t> </a:t>
            </a:r>
            <a:r>
              <a:rPr lang="en-US" sz="8800" i="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52829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02B-677E-98BA-DBAE-EF3C3A229CCF}"/>
              </a:ext>
            </a:extLst>
          </p:cNvPr>
          <p:cNvSpPr>
            <a:spLocks noGrp="1"/>
          </p:cNvSpPr>
          <p:nvPr>
            <p:ph type="title"/>
          </p:nvPr>
        </p:nvSpPr>
        <p:spPr>
          <a:xfrm>
            <a:off x="677334" y="609600"/>
            <a:ext cx="8596668" cy="994611"/>
          </a:xfrm>
        </p:spPr>
        <p:txBody>
          <a:bodyPr>
            <a:normAutofit/>
          </a:bodyPr>
          <a:lstStyle/>
          <a:p>
            <a:pPr algn="ctr"/>
            <a:r>
              <a:rPr lang="en-US" sz="54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5CE9CA56-9F7E-A938-908A-4726226E00E7}"/>
              </a:ext>
            </a:extLst>
          </p:cNvPr>
          <p:cNvSpPr>
            <a:spLocks noGrp="1"/>
          </p:cNvSpPr>
          <p:nvPr>
            <p:ph idx="1"/>
          </p:nvPr>
        </p:nvSpPr>
        <p:spPr>
          <a:xfrm>
            <a:off x="677334" y="2324848"/>
            <a:ext cx="8596668" cy="3880773"/>
          </a:xfrm>
        </p:spPr>
        <p:txBody>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Distributed and Parallel Computing for Big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 to Big Data Technologies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Relationship Between Cloud Computing and Big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In-Memory Technology for Big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Big Data Techniques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Conclusion</a:t>
            </a:r>
          </a:p>
          <a:p>
            <a:pPr marL="0" indent="0">
              <a:buNone/>
            </a:pPr>
            <a:endParaRPr lang="en-US" dirty="0"/>
          </a:p>
        </p:txBody>
      </p:sp>
    </p:spTree>
    <p:extLst>
      <p:ext uri="{BB962C8B-B14F-4D97-AF65-F5344CB8AC3E}">
        <p14:creationId xmlns:p14="http://schemas.microsoft.com/office/powerpoint/2010/main" val="166290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C8BB-E7C4-D138-F233-BFD52B59F585}"/>
              </a:ext>
            </a:extLst>
          </p:cNvPr>
          <p:cNvSpPr>
            <a:spLocks noGrp="1"/>
          </p:cNvSpPr>
          <p:nvPr>
            <p:ph type="title"/>
          </p:nvPr>
        </p:nvSpPr>
        <p:spPr>
          <a:xfrm>
            <a:off x="677333" y="609600"/>
            <a:ext cx="8883761" cy="1090863"/>
          </a:xfrm>
        </p:spPr>
        <p:txBody>
          <a:bodyPr>
            <a:normAutofit fontScale="90000"/>
          </a:bodyPr>
          <a:lstStyle/>
          <a:p>
            <a:r>
              <a:rPr lang="en-US" dirty="0">
                <a:latin typeface="Times New Roman" panose="02020603050405020304" pitchFamily="18" charset="0"/>
                <a:cs typeface="Times New Roman" panose="02020603050405020304" pitchFamily="18" charset="0"/>
              </a:rPr>
              <a:t>Distributed and Parallel Computing for Big Data</a:t>
            </a:r>
          </a:p>
        </p:txBody>
      </p:sp>
      <p:sp>
        <p:nvSpPr>
          <p:cNvPr id="3" name="Content Placeholder 2">
            <a:extLst>
              <a:ext uri="{FF2B5EF4-FFF2-40B4-BE49-F238E27FC236}">
                <a16:creationId xmlns:a16="http://schemas.microsoft.com/office/drawing/2014/main" id="{A8C4DC0F-0CC0-0FA3-193F-D93060C60989}"/>
              </a:ext>
            </a:extLst>
          </p:cNvPr>
          <p:cNvSpPr>
            <a:spLocks noGrp="1"/>
          </p:cNvSpPr>
          <p:nvPr>
            <p:ph idx="1"/>
          </p:nvPr>
        </p:nvSpPr>
        <p:spPr>
          <a:xfrm>
            <a:off x="677334" y="1941095"/>
            <a:ext cx="8596668" cy="4307305"/>
          </a:xfrm>
        </p:spPr>
        <p:txBody>
          <a:bodyPr/>
          <a:lstStyle/>
          <a:p>
            <a:r>
              <a:rPr lang="en-US" sz="2000" b="1" dirty="0">
                <a:latin typeface="Times New Roman" panose="02020603050405020304" pitchFamily="18" charset="0"/>
                <a:cs typeface="Times New Roman" panose="02020603050405020304" pitchFamily="18" charset="0"/>
              </a:rPr>
              <a:t>Distributed Computing System:</a:t>
            </a:r>
          </a:p>
          <a:p>
            <a:pPr marL="0" indent="0">
              <a:buNone/>
            </a:pPr>
            <a:r>
              <a:rPr lang="en-US" sz="2000" b="0" i="0" dirty="0">
                <a:solidFill>
                  <a:srgbClr val="4D5156"/>
                </a:solidFill>
                <a:effectLst/>
                <a:latin typeface="Times New Roman" panose="02020603050405020304" pitchFamily="18" charset="0"/>
                <a:cs typeface="Times New Roman" panose="02020603050405020304" pitchFamily="18" charset="0"/>
              </a:rPr>
              <a:t>Distributed computing is </a:t>
            </a:r>
            <a:r>
              <a:rPr lang="en-US" sz="2000" b="0" i="0" dirty="0">
                <a:solidFill>
                  <a:srgbClr val="040C28"/>
                </a:solidFill>
                <a:effectLst/>
                <a:latin typeface="Times New Roman" panose="02020603050405020304" pitchFamily="18" charset="0"/>
                <a:cs typeface="Times New Roman" panose="02020603050405020304" pitchFamily="18" charset="0"/>
              </a:rPr>
              <a:t>the method of making multiple computers work together to solve a common problem</a:t>
            </a:r>
            <a:r>
              <a:rPr lang="en-US" sz="2000" b="0" i="0" dirty="0">
                <a:solidFill>
                  <a:srgbClr val="4D5156"/>
                </a:solidFill>
                <a:effectLst/>
                <a:latin typeface="Times New Roman" panose="02020603050405020304" pitchFamily="18" charset="0"/>
                <a:cs typeface="Times New Roman" panose="02020603050405020304" pitchFamily="18" charset="0"/>
              </a:rPr>
              <a:t>. It makes a computer network appear as a powerful single computer that provides large-scale resources to deal with complex challenges. Coordination is possible between connected computers that have their own memory and CPU.</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Parallel Computing System:</a:t>
            </a:r>
          </a:p>
          <a:p>
            <a:pPr marL="0" indent="0">
              <a:buNone/>
            </a:pPr>
            <a:r>
              <a:rPr lang="en-US" sz="2000" dirty="0">
                <a:latin typeface="Times New Roman" panose="02020603050405020304" pitchFamily="18" charset="0"/>
                <a:cs typeface="Times New Roman" panose="02020603050405020304" pitchFamily="18" charset="0"/>
              </a:rPr>
              <a:t>Parallel computing system is a computer system with several processing units attached to it. A common shared memory can be directly accessed by every processing unit in a network. Tight coupling of processing resources that are used for solving a single, complex problem.</a:t>
            </a:r>
          </a:p>
          <a:p>
            <a:pPr marL="0" indent="0">
              <a:buNone/>
            </a:pPr>
            <a:endParaRPr lang="en-US" dirty="0"/>
          </a:p>
          <a:p>
            <a:endParaRPr lang="en-US" sz="2000" b="1" dirty="0"/>
          </a:p>
          <a:p>
            <a:endParaRPr lang="en-US" dirty="0"/>
          </a:p>
        </p:txBody>
      </p:sp>
    </p:spTree>
    <p:extLst>
      <p:ext uri="{BB962C8B-B14F-4D97-AF65-F5344CB8AC3E}">
        <p14:creationId xmlns:p14="http://schemas.microsoft.com/office/powerpoint/2010/main" val="201502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47CE-BD89-FF14-4E8B-EB7528FA96B0}"/>
              </a:ext>
            </a:extLst>
          </p:cNvPr>
          <p:cNvSpPr>
            <a:spLocks noGrp="1"/>
          </p:cNvSpPr>
          <p:nvPr>
            <p:ph type="title"/>
          </p:nvPr>
        </p:nvSpPr>
        <p:spPr>
          <a:xfrm>
            <a:off x="677333" y="609600"/>
            <a:ext cx="8867719" cy="994611"/>
          </a:xfrm>
        </p:spPr>
        <p:txBody>
          <a:bodyPr/>
          <a:lstStyle/>
          <a:p>
            <a:r>
              <a:rPr lang="en-US" sz="3600" dirty="0">
                <a:latin typeface="Times New Roman" panose="02020603050405020304" pitchFamily="18" charset="0"/>
                <a:cs typeface="Times New Roman" panose="02020603050405020304" pitchFamily="18" charset="0"/>
              </a:rPr>
              <a:t>Introduction to Big Data Technologies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BA29CC-CA1B-78C3-E48C-6287B59DB425}"/>
              </a:ext>
            </a:extLst>
          </p:cNvPr>
          <p:cNvSpPr>
            <a:spLocks noGrp="1"/>
          </p:cNvSpPr>
          <p:nvPr>
            <p:ph idx="1"/>
          </p:nvPr>
        </p:nvSpPr>
        <p:spPr>
          <a:xfrm>
            <a:off x="677334" y="1764633"/>
            <a:ext cx="8596668" cy="4276730"/>
          </a:xfrm>
        </p:spPr>
        <p:txBody>
          <a:bodyPr>
            <a:normAutofit/>
          </a:bodyPr>
          <a:lstStyle/>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Big data technology is defined as software-utility. This technology is primarily designed to analyze, process and extract information from a large data set and a huge set of extremely complex structures. This is very difficult for traditional data processing software to deal with.</a:t>
            </a:r>
          </a:p>
          <a:p>
            <a:pPr marL="0" indent="0">
              <a:buNone/>
            </a:pPr>
            <a:endParaRPr lang="en-US" sz="2000" b="0" i="0"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Among the larger concepts of rage in technology, big data technologies are widely associated with many other technologies such as deep learning, machine learning, artificial intelligence (AI), and Internet of Things (IoT) that are massively augmented. In combination with these technologies, big data technologies are focused on analyzing and handling large amounts of real-time data and batch-related data.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83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F670-44E9-6583-0312-D79BE07E2D9E}"/>
              </a:ext>
            </a:extLst>
          </p:cNvPr>
          <p:cNvSpPr>
            <a:spLocks noGrp="1"/>
          </p:cNvSpPr>
          <p:nvPr>
            <p:ph type="title"/>
          </p:nvPr>
        </p:nvSpPr>
        <p:spPr>
          <a:xfrm>
            <a:off x="677333" y="531963"/>
            <a:ext cx="9236687" cy="802105"/>
          </a:xfrm>
        </p:spPr>
        <p:txBody>
          <a:bodyPr>
            <a:normAutofit fontScale="90000"/>
          </a:bodyPr>
          <a:lstStyle/>
          <a:p>
            <a:r>
              <a:rPr lang="en-US" dirty="0">
                <a:latin typeface="Times New Roman" panose="02020603050405020304" pitchFamily="18" charset="0"/>
                <a:cs typeface="Times New Roman" panose="02020603050405020304" pitchFamily="18" charset="0"/>
              </a:rPr>
              <a:t>Relationship Between </a:t>
            </a:r>
            <a:r>
              <a:rPr lang="en-US" sz="3600" dirty="0">
                <a:latin typeface="Times New Roman" panose="02020603050405020304" pitchFamily="18" charset="0"/>
                <a:cs typeface="Times New Roman" panose="02020603050405020304" pitchFamily="18" charset="0"/>
              </a:rPr>
              <a:t>Cloud Computing and Big Data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DC0278-AB21-C975-1FD1-7417972805D3}"/>
              </a:ext>
            </a:extLst>
          </p:cNvPr>
          <p:cNvSpPr>
            <a:spLocks noGrp="1"/>
          </p:cNvSpPr>
          <p:nvPr>
            <p:ph idx="1"/>
          </p:nvPr>
        </p:nvSpPr>
        <p:spPr>
          <a:xfrm>
            <a:off x="677333" y="1411705"/>
            <a:ext cx="9461277" cy="5325979"/>
          </a:xfrm>
        </p:spPr>
        <p:txBody>
          <a:bodyPr>
            <a:noAutofit/>
          </a:bodyPr>
          <a:lstStyle/>
          <a:p>
            <a:pPr marL="0" indent="0">
              <a:buNone/>
            </a:pPr>
            <a:endParaRPr lang="en-US" sz="2000" b="0" i="0"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The relationship between big data and the cloud computing is based on integration in that </a:t>
            </a:r>
            <a:r>
              <a:rPr lang="en-US" sz="2000" b="0" i="0" dirty="0">
                <a:solidFill>
                  <a:srgbClr val="040C28"/>
                </a:solidFill>
                <a:effectLst/>
                <a:latin typeface="Times New Roman" panose="02020603050405020304" pitchFamily="18" charset="0"/>
                <a:cs typeface="Times New Roman" panose="02020603050405020304" pitchFamily="18" charset="0"/>
              </a:rPr>
              <a:t>the cloud represents the storehouse and the big data represents the product that will be stored in the storehouse</a:t>
            </a:r>
            <a:r>
              <a:rPr lang="en-US" sz="2000" b="0" i="0" dirty="0">
                <a:solidFill>
                  <a:srgbClr val="202124"/>
                </a:solidFill>
                <a:effectLst/>
                <a:latin typeface="Times New Roman" panose="02020603050405020304" pitchFamily="18" charset="0"/>
                <a:cs typeface="Times New Roman" panose="02020603050405020304" pitchFamily="18" charset="0"/>
              </a:rPr>
              <a:t>, since it is not possible to create storehouses without storing any product in them.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3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F670-44E9-6583-0312-D79BE07E2D9E}"/>
              </a:ext>
            </a:extLst>
          </p:cNvPr>
          <p:cNvSpPr>
            <a:spLocks noGrp="1"/>
          </p:cNvSpPr>
          <p:nvPr>
            <p:ph type="title"/>
          </p:nvPr>
        </p:nvSpPr>
        <p:spPr>
          <a:xfrm>
            <a:off x="677333" y="609600"/>
            <a:ext cx="9236687" cy="802105"/>
          </a:xfrm>
        </p:spPr>
        <p:txBody>
          <a:bodyPr>
            <a:normAutofit fontScale="90000"/>
          </a:bodyPr>
          <a:lstStyle/>
          <a:p>
            <a:r>
              <a:rPr lang="en-US" dirty="0">
                <a:latin typeface="Times New Roman" panose="02020603050405020304" pitchFamily="18" charset="0"/>
                <a:cs typeface="Times New Roman" panose="02020603050405020304" pitchFamily="18" charset="0"/>
              </a:rPr>
              <a:t>Relationship Between </a:t>
            </a:r>
            <a:r>
              <a:rPr lang="en-US" sz="3600" dirty="0">
                <a:latin typeface="Times New Roman" panose="02020603050405020304" pitchFamily="18" charset="0"/>
                <a:cs typeface="Times New Roman" panose="02020603050405020304" pitchFamily="18" charset="0"/>
              </a:rPr>
              <a:t>Cloud Computing and Big Data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DC0278-AB21-C975-1FD1-7417972805D3}"/>
              </a:ext>
            </a:extLst>
          </p:cNvPr>
          <p:cNvSpPr>
            <a:spLocks noGrp="1"/>
          </p:cNvSpPr>
          <p:nvPr>
            <p:ph idx="1"/>
          </p:nvPr>
        </p:nvSpPr>
        <p:spPr>
          <a:xfrm>
            <a:off x="677333" y="1411705"/>
            <a:ext cx="9461277" cy="532597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Cloud Providers in Big Data Market</a:t>
            </a:r>
          </a:p>
          <a:p>
            <a:pPr marL="0" indent="0" algn="just">
              <a:buNone/>
            </a:pPr>
            <a:r>
              <a:rPr lang="en-GB" sz="2000" dirty="0">
                <a:latin typeface="Times New Roman" panose="02020603050405020304" pitchFamily="18" charset="0"/>
                <a:cs typeface="Times New Roman" panose="02020603050405020304" pitchFamily="18" charset="0"/>
              </a:rPr>
              <a:t>Big Data cloud providers have been gearing up to bring the most advanced technologies at competitive prices in the market. Some providers are established, whereas some of them are relatively new to the field of cloud services. Some of these providers are rendering services that are relevant to Big Data analytics only. Some such providers are as follows: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Amazon</a:t>
            </a:r>
          </a:p>
          <a:p>
            <a:pPr algn="just"/>
            <a:r>
              <a:rPr lang="en-US" sz="2000" dirty="0">
                <a:latin typeface="Times New Roman" panose="02020603050405020304" pitchFamily="18" charset="0"/>
                <a:cs typeface="Times New Roman" panose="02020603050405020304" pitchFamily="18" charset="0"/>
              </a:rPr>
              <a:t>Google</a:t>
            </a:r>
          </a:p>
          <a:p>
            <a:pPr algn="just"/>
            <a:r>
              <a:rPr lang="en-US" sz="2000" dirty="0">
                <a:latin typeface="Times New Roman" panose="02020603050405020304" pitchFamily="18" charset="0"/>
                <a:cs typeface="Times New Roman" panose="02020603050405020304" pitchFamily="18" charset="0"/>
              </a:rPr>
              <a:t>Windows Azure</a:t>
            </a:r>
          </a:p>
        </p:txBody>
      </p:sp>
    </p:spTree>
    <p:extLst>
      <p:ext uri="{BB962C8B-B14F-4D97-AF65-F5344CB8AC3E}">
        <p14:creationId xmlns:p14="http://schemas.microsoft.com/office/powerpoint/2010/main" val="36359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0BAA-F777-477A-081D-4C1197C30C57}"/>
              </a:ext>
            </a:extLst>
          </p:cNvPr>
          <p:cNvSpPr>
            <a:spLocks noGrp="1"/>
          </p:cNvSpPr>
          <p:nvPr>
            <p:ph type="title"/>
          </p:nvPr>
        </p:nvSpPr>
        <p:spPr>
          <a:xfrm>
            <a:off x="677334" y="609600"/>
            <a:ext cx="8596668" cy="898358"/>
          </a:xfrm>
        </p:spPr>
        <p:txBody>
          <a:bodyPr/>
          <a:lstStyle/>
          <a:p>
            <a:r>
              <a:rPr lang="en-US" sz="3600" dirty="0">
                <a:latin typeface="Times New Roman" panose="02020603050405020304" pitchFamily="18" charset="0"/>
                <a:cs typeface="Times New Roman" panose="02020603050405020304" pitchFamily="18" charset="0"/>
              </a:rPr>
              <a:t>In-Memory Technology for Big Data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2E7C3-109A-047D-EA98-A2D3695CA632}"/>
              </a:ext>
            </a:extLst>
          </p:cNvPr>
          <p:cNvSpPr>
            <a:spLocks noGrp="1"/>
          </p:cNvSpPr>
          <p:nvPr>
            <p:ph idx="1"/>
          </p:nvPr>
        </p:nvSpPr>
        <p:spPr>
          <a:xfrm>
            <a:off x="677334" y="1780675"/>
            <a:ext cx="8596668" cy="4860758"/>
          </a:xfrm>
        </p:spPr>
        <p:txBody>
          <a:bodyPr>
            <a:noAutofit/>
          </a:bodyPr>
          <a:lstStyle/>
          <a:p>
            <a:pPr marL="0" indent="0" algn="just">
              <a:lnSpc>
                <a:spcPct val="150000"/>
              </a:lnSpc>
              <a:buNone/>
            </a:pPr>
            <a:r>
              <a:rPr lang="en-GB" sz="2000" dirty="0">
                <a:latin typeface="Times New Roman" panose="02020603050405020304" pitchFamily="18" charset="0"/>
                <a:cs typeface="Times New Roman" panose="02020603050405020304" pitchFamily="18" charset="0"/>
              </a:rPr>
              <a:t>Hardware obstructions and limitations, lag of memory indifferences have to be side-lined and streamlined with something faster like a cache memory or dynamic access memory so that the data is readily available for disposal. </a:t>
            </a:r>
          </a:p>
          <a:p>
            <a:pPr marL="0" indent="0" algn="just">
              <a:lnSpc>
                <a:spcPct val="150000"/>
              </a:lnSpc>
              <a:buNone/>
            </a:pPr>
            <a:r>
              <a:rPr lang="en-GB" sz="2000" dirty="0">
                <a:latin typeface="Times New Roman" panose="02020603050405020304" pitchFamily="18" charset="0"/>
                <a:cs typeface="Times New Roman" panose="02020603050405020304" pitchFamily="18" charset="0"/>
              </a:rPr>
              <a:t>The in-memory big data computing tool supports processing of high velocity data in real-time and also faster processing of the stationary data. </a:t>
            </a:r>
          </a:p>
          <a:p>
            <a:pPr marL="0" indent="0" algn="just">
              <a:lnSpc>
                <a:spcPct val="150000"/>
              </a:lnSpc>
              <a:buNone/>
            </a:pPr>
            <a:r>
              <a:rPr lang="en-GB" sz="2000" dirty="0">
                <a:latin typeface="Times New Roman" panose="02020603050405020304" pitchFamily="18" charset="0"/>
                <a:cs typeface="Times New Roman" panose="02020603050405020304" pitchFamily="18" charset="0"/>
              </a:rPr>
              <a:t>Technologies like event-streaming platforms, in-memory databases and analytics, and high-level messaging structures are witnessing massive growth that resonates with the organisational needs for better understandings achievable by a wider and deeper data assessment.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24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0607-6FA2-2274-151C-4B327A35C48B}"/>
              </a:ext>
            </a:extLst>
          </p:cNvPr>
          <p:cNvSpPr>
            <a:spLocks noGrp="1"/>
          </p:cNvSpPr>
          <p:nvPr>
            <p:ph type="title"/>
          </p:nvPr>
        </p:nvSpPr>
        <p:spPr>
          <a:xfrm>
            <a:off x="677334" y="609600"/>
            <a:ext cx="8596668" cy="1026695"/>
          </a:xfrm>
        </p:spPr>
        <p:txBody>
          <a:bodyPr/>
          <a:lstStyle/>
          <a:p>
            <a:pPr algn="ctr"/>
            <a:r>
              <a:rPr lang="en-US" sz="3600" dirty="0">
                <a:latin typeface="Times New Roman" panose="02020603050405020304" pitchFamily="18" charset="0"/>
                <a:cs typeface="Times New Roman" panose="02020603050405020304" pitchFamily="18" charset="0"/>
              </a:rPr>
              <a:t>Big Data Techniques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BFC5D9-F6E6-DE31-6F5C-58656A87F8E1}"/>
              </a:ext>
            </a:extLst>
          </p:cNvPr>
          <p:cNvSpPr>
            <a:spLocks noGrp="1"/>
          </p:cNvSpPr>
          <p:nvPr>
            <p:ph idx="1"/>
          </p:nvPr>
        </p:nvSpPr>
        <p:spPr>
          <a:xfrm>
            <a:off x="677334" y="1636295"/>
            <a:ext cx="8596668" cy="4154905"/>
          </a:xfrm>
        </p:spPr>
        <p:txBody>
          <a:bodyPr>
            <a:noAutofit/>
          </a:bodyPr>
          <a:lstStyle/>
          <a:p>
            <a:pPr marL="0" indent="0" algn="just">
              <a:buNone/>
            </a:pPr>
            <a:r>
              <a:rPr lang="en-US" sz="2400" b="0" i="0" dirty="0">
                <a:solidFill>
                  <a:srgbClr val="1F1F1F"/>
                </a:solidFill>
                <a:effectLst/>
                <a:latin typeface="Times New Roman" panose="02020603050405020304" pitchFamily="18" charset="0"/>
                <a:cs typeface="Times New Roman" panose="02020603050405020304" pitchFamily="18" charset="0"/>
              </a:rPr>
              <a:t>Big data technologies can be categorized into four main types. They are:</a:t>
            </a:r>
          </a:p>
          <a:p>
            <a:pPr marL="0" indent="0" algn="just">
              <a:buNone/>
            </a:pPr>
            <a:endParaRPr lang="en-US" sz="2400" dirty="0">
              <a:latin typeface="Times New Roman" panose="02020603050405020304" pitchFamily="18" charset="0"/>
              <a:cs typeface="Times New Roman" panose="02020603050405020304" pitchFamily="18" charset="0"/>
            </a:endParaRPr>
          </a:p>
          <a:p>
            <a:pPr algn="l"/>
            <a:r>
              <a:rPr lang="en-US" sz="2000" i="0" dirty="0">
                <a:solidFill>
                  <a:srgbClr val="1F1F1F"/>
                </a:solidFill>
                <a:effectLst/>
                <a:latin typeface="Times New Roman" panose="02020603050405020304" pitchFamily="18" charset="0"/>
                <a:cs typeface="Times New Roman" panose="02020603050405020304" pitchFamily="18" charset="0"/>
              </a:rPr>
              <a:t>Data storage</a:t>
            </a:r>
          </a:p>
          <a:p>
            <a:r>
              <a:rPr lang="en-US" sz="2000" i="0" dirty="0">
                <a:solidFill>
                  <a:srgbClr val="1F1F1F"/>
                </a:solidFill>
                <a:effectLst/>
                <a:latin typeface="Times New Roman" panose="02020603050405020304" pitchFamily="18" charset="0"/>
                <a:cs typeface="Times New Roman" panose="02020603050405020304" pitchFamily="18" charset="0"/>
              </a:rPr>
              <a:t>Data mining</a:t>
            </a:r>
          </a:p>
          <a:p>
            <a:r>
              <a:rPr lang="en-US" sz="2000" i="0" dirty="0">
                <a:solidFill>
                  <a:srgbClr val="1F1F1F"/>
                </a:solidFill>
                <a:effectLst/>
                <a:latin typeface="Times New Roman" panose="02020603050405020304" pitchFamily="18" charset="0"/>
                <a:cs typeface="Times New Roman" panose="02020603050405020304" pitchFamily="18" charset="0"/>
              </a:rPr>
              <a:t>Data analytics</a:t>
            </a:r>
          </a:p>
          <a:p>
            <a:pPr algn="l"/>
            <a:r>
              <a:rPr lang="en-US" sz="2000" i="0" dirty="0">
                <a:solidFill>
                  <a:srgbClr val="1F1F1F"/>
                </a:solidFill>
                <a:effectLst/>
                <a:latin typeface="Times New Roman" panose="02020603050405020304" pitchFamily="18" charset="0"/>
                <a:cs typeface="Times New Roman" panose="02020603050405020304" pitchFamily="18" charset="0"/>
              </a:rPr>
              <a:t>Data visualization</a:t>
            </a:r>
          </a:p>
          <a:p>
            <a:pPr marL="0" indent="0">
              <a:buNone/>
            </a:pP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35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A8F2-A3F4-6641-D168-B07DF0D5C619}"/>
              </a:ext>
            </a:extLst>
          </p:cNvPr>
          <p:cNvSpPr>
            <a:spLocks noGrp="1"/>
          </p:cNvSpPr>
          <p:nvPr>
            <p:ph type="title"/>
          </p:nvPr>
        </p:nvSpPr>
        <p:spPr>
          <a:xfrm>
            <a:off x="677334" y="609600"/>
            <a:ext cx="8596668" cy="802105"/>
          </a:xfrm>
        </p:spPr>
        <p:txBody>
          <a:bodyPr/>
          <a:lstStyle/>
          <a:p>
            <a:r>
              <a:rPr lang="en-US" sz="3600" dirty="0">
                <a:latin typeface="Century" panose="02040604050505020304" pitchFamily="18" charset="0"/>
              </a:rPr>
              <a:t>Big Data Techniques</a:t>
            </a:r>
            <a:endParaRPr lang="en-US" dirty="0"/>
          </a:p>
        </p:txBody>
      </p:sp>
      <p:sp>
        <p:nvSpPr>
          <p:cNvPr id="3" name="Content Placeholder 2">
            <a:extLst>
              <a:ext uri="{FF2B5EF4-FFF2-40B4-BE49-F238E27FC236}">
                <a16:creationId xmlns:a16="http://schemas.microsoft.com/office/drawing/2014/main" id="{6BA2452D-99F7-1F45-40DF-108CC3F92A3C}"/>
              </a:ext>
            </a:extLst>
          </p:cNvPr>
          <p:cNvSpPr>
            <a:spLocks noGrp="1"/>
          </p:cNvSpPr>
          <p:nvPr>
            <p:ph idx="1"/>
          </p:nvPr>
        </p:nvSpPr>
        <p:spPr/>
        <p:txBody>
          <a:bodyPr/>
          <a:lstStyle/>
          <a:p>
            <a:pPr algn="l"/>
            <a:r>
              <a:rPr lang="en-US" sz="2400" b="1" i="0" dirty="0">
                <a:solidFill>
                  <a:srgbClr val="1F1F1F"/>
                </a:solidFill>
                <a:effectLst/>
                <a:latin typeface="Times New Roman" panose="02020603050405020304" pitchFamily="18" charset="0"/>
                <a:cs typeface="Times New Roman" panose="02020603050405020304" pitchFamily="18" charset="0"/>
              </a:rPr>
              <a:t>Data storage:</a:t>
            </a:r>
          </a:p>
          <a:p>
            <a:endParaRPr lang="en-GB" sz="1800" dirty="0">
              <a:latin typeface="Century" panose="02040604050505020304" pitchFamily="18" charset="0"/>
            </a:endParaRPr>
          </a:p>
          <a:p>
            <a:endParaRPr lang="en-GB" sz="1800" dirty="0">
              <a:latin typeface="Century" panose="02040604050505020304" pitchFamily="18" charset="0"/>
            </a:endParaRPr>
          </a:p>
          <a:p>
            <a:pPr marL="0" indent="0">
              <a:buNone/>
            </a:pPr>
            <a:r>
              <a:rPr lang="en-US" sz="2000" b="0" i="0" dirty="0">
                <a:solidFill>
                  <a:srgbClr val="1F1F1F"/>
                </a:solidFill>
                <a:effectLst/>
                <a:latin typeface="Times New Roman" panose="02020603050405020304" pitchFamily="18" charset="0"/>
                <a:cs typeface="Times New Roman" panose="02020603050405020304" pitchFamily="18" charset="0"/>
              </a:rPr>
              <a:t>Big data technology that deals with data storage has the capability to fetch, store, and manage big data. It is made up of infrastructure that allows users to store the data so that it is convenient to access. Most data storage platforms are compatible with other programs. Two commonly used tools are Apache Hadoop and MongoDB.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54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TotalTime>
  <Words>864</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vt:lpstr>
      <vt:lpstr>Source Sans Pro</vt:lpstr>
      <vt:lpstr>Times New Roman</vt:lpstr>
      <vt:lpstr>Trebuchet MS</vt:lpstr>
      <vt:lpstr>Wingdings 3</vt:lpstr>
      <vt:lpstr>Facet</vt:lpstr>
      <vt:lpstr>Technologies for Big Data</vt:lpstr>
      <vt:lpstr>Overview</vt:lpstr>
      <vt:lpstr>Distributed and Parallel Computing for Big Data</vt:lpstr>
      <vt:lpstr>Introduction to Big Data Technologies</vt:lpstr>
      <vt:lpstr>Relationship Between Cloud Computing and Big Data</vt:lpstr>
      <vt:lpstr>Relationship Between Cloud Computing and Big Data</vt:lpstr>
      <vt:lpstr>In-Memory Technology for Big Data</vt:lpstr>
      <vt:lpstr>Big Data Techniques</vt:lpstr>
      <vt:lpstr>Big Data Techniques</vt:lpstr>
      <vt:lpstr>Big Data Techniques</vt:lpstr>
      <vt:lpstr>Big Data Techniques</vt:lpstr>
      <vt:lpstr>Big Data Techniques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for Handling Big Data</dc:title>
  <dc:creator>Tuhin Ahmed Sujon</dc:creator>
  <cp:lastModifiedBy>Tuhin Ahmed Sujon</cp:lastModifiedBy>
  <cp:revision>3</cp:revision>
  <dcterms:created xsi:type="dcterms:W3CDTF">2023-10-19T15:00:54Z</dcterms:created>
  <dcterms:modified xsi:type="dcterms:W3CDTF">2023-10-19T18:46:46Z</dcterms:modified>
</cp:coreProperties>
</file>