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1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KPMG_VI_New_raw_data_update_final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KPMG_VI_New_raw_data_update_final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KPMG_VI_New_raw_data_update_final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KPMG_VI_New_raw_data_update_final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KPMG_VI_New_raw_data_update_final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KPMG_VI_New_raw_data_update_final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KPMG_VI_New_raw_data_update_final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KPMG_VI_New_raw_data_update_final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KPMG_VI_New_raw_data_update_final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1).xlsb]Sheet3!PivotTable9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strRef>
              <c:f>Sheet3!$A$4:$A$58</c:f>
              <c:strCache>
                <c:ptCount val="54"/>
                <c:pt idx="0">
                  <c:v>91</c:v>
                </c:pt>
                <c:pt idx="1">
                  <c:v>82</c:v>
                </c:pt>
                <c:pt idx="2">
                  <c:v>80</c:v>
                </c:pt>
                <c:pt idx="3">
                  <c:v>70</c:v>
                </c:pt>
                <c:pt idx="4">
                  <c:v>69</c:v>
                </c:pt>
                <c:pt idx="5">
                  <c:v>68</c:v>
                </c:pt>
                <c:pt idx="6">
                  <c:v>67</c:v>
                </c:pt>
                <c:pt idx="7">
                  <c:v>66</c:v>
                </c:pt>
                <c:pt idx="8">
                  <c:v>65</c:v>
                </c:pt>
                <c:pt idx="9">
                  <c:v>64</c:v>
                </c:pt>
                <c:pt idx="10">
                  <c:v>63</c:v>
                </c:pt>
                <c:pt idx="11">
                  <c:v>62</c:v>
                </c:pt>
                <c:pt idx="12">
                  <c:v>61</c:v>
                </c:pt>
                <c:pt idx="13">
                  <c:v>60</c:v>
                </c:pt>
                <c:pt idx="14">
                  <c:v>59</c:v>
                </c:pt>
                <c:pt idx="15">
                  <c:v>58</c:v>
                </c:pt>
                <c:pt idx="16">
                  <c:v>57</c:v>
                </c:pt>
                <c:pt idx="17">
                  <c:v>56</c:v>
                </c:pt>
                <c:pt idx="18">
                  <c:v>55</c:v>
                </c:pt>
                <c:pt idx="19">
                  <c:v>54</c:v>
                </c:pt>
                <c:pt idx="20">
                  <c:v>53</c:v>
                </c:pt>
                <c:pt idx="21">
                  <c:v>52</c:v>
                </c:pt>
                <c:pt idx="22">
                  <c:v>51</c:v>
                </c:pt>
                <c:pt idx="23">
                  <c:v>50</c:v>
                </c:pt>
                <c:pt idx="24">
                  <c:v>49</c:v>
                </c:pt>
                <c:pt idx="25">
                  <c:v>48</c:v>
                </c:pt>
                <c:pt idx="26">
                  <c:v>47</c:v>
                </c:pt>
                <c:pt idx="27">
                  <c:v>46</c:v>
                </c:pt>
                <c:pt idx="28">
                  <c:v>45</c:v>
                </c:pt>
                <c:pt idx="29">
                  <c:v>44</c:v>
                </c:pt>
                <c:pt idx="30">
                  <c:v>43</c:v>
                </c:pt>
                <c:pt idx="31">
                  <c:v>42</c:v>
                </c:pt>
                <c:pt idx="32">
                  <c:v>41</c:v>
                </c:pt>
                <c:pt idx="33">
                  <c:v>40</c:v>
                </c:pt>
                <c:pt idx="34">
                  <c:v>39</c:v>
                </c:pt>
                <c:pt idx="35">
                  <c:v>38</c:v>
                </c:pt>
                <c:pt idx="36">
                  <c:v>37</c:v>
                </c:pt>
                <c:pt idx="37">
                  <c:v>36</c:v>
                </c:pt>
                <c:pt idx="38">
                  <c:v>35</c:v>
                </c:pt>
                <c:pt idx="39">
                  <c:v>34</c:v>
                </c:pt>
                <c:pt idx="40">
                  <c:v>33</c:v>
                </c:pt>
                <c:pt idx="41">
                  <c:v>32</c:v>
                </c:pt>
                <c:pt idx="42">
                  <c:v>31</c:v>
                </c:pt>
                <c:pt idx="43">
                  <c:v>30</c:v>
                </c:pt>
                <c:pt idx="44">
                  <c:v>29</c:v>
                </c:pt>
                <c:pt idx="45">
                  <c:v>28</c:v>
                </c:pt>
                <c:pt idx="46">
                  <c:v>27</c:v>
                </c:pt>
                <c:pt idx="47">
                  <c:v>26</c:v>
                </c:pt>
                <c:pt idx="48">
                  <c:v>25</c:v>
                </c:pt>
                <c:pt idx="49">
                  <c:v>24</c:v>
                </c:pt>
                <c:pt idx="50">
                  <c:v>23</c:v>
                </c:pt>
                <c:pt idx="51">
                  <c:v>22</c:v>
                </c:pt>
                <c:pt idx="52">
                  <c:v>21</c:v>
                </c:pt>
                <c:pt idx="53">
                  <c:v>123</c:v>
                </c:pt>
              </c:strCache>
            </c:strRef>
          </c:cat>
          <c:val>
            <c:numRef>
              <c:f>Sheet3!$B$4:$B$58</c:f>
              <c:numCache>
                <c:formatCode>General</c:formatCode>
                <c:ptCount val="54"/>
                <c:pt idx="0">
                  <c:v>217.51</c:v>
                </c:pt>
                <c:pt idx="1">
                  <c:v>1667.33</c:v>
                </c:pt>
                <c:pt idx="2">
                  <c:v>72.599999999999966</c:v>
                </c:pt>
                <c:pt idx="3">
                  <c:v>903.11</c:v>
                </c:pt>
                <c:pt idx="4">
                  <c:v>11605.330000000004</c:v>
                </c:pt>
                <c:pt idx="5">
                  <c:v>16309.570000000003</c:v>
                </c:pt>
                <c:pt idx="6">
                  <c:v>15703.099999999995</c:v>
                </c:pt>
                <c:pt idx="7">
                  <c:v>17761.260000000002</c:v>
                </c:pt>
                <c:pt idx="8">
                  <c:v>15558.919999999998</c:v>
                </c:pt>
                <c:pt idx="9">
                  <c:v>30743.259999999991</c:v>
                </c:pt>
                <c:pt idx="10">
                  <c:v>18206.439999999999</c:v>
                </c:pt>
                <c:pt idx="11">
                  <c:v>13660.82</c:v>
                </c:pt>
                <c:pt idx="12">
                  <c:v>19563.650000000001</c:v>
                </c:pt>
                <c:pt idx="13">
                  <c:v>17227.78</c:v>
                </c:pt>
                <c:pt idx="14">
                  <c:v>24660.229999999992</c:v>
                </c:pt>
                <c:pt idx="15">
                  <c:v>19410.78</c:v>
                </c:pt>
                <c:pt idx="16">
                  <c:v>5227.59</c:v>
                </c:pt>
                <c:pt idx="17">
                  <c:v>13677.77</c:v>
                </c:pt>
                <c:pt idx="18">
                  <c:v>17940.239999999998</c:v>
                </c:pt>
                <c:pt idx="19">
                  <c:v>12883.719999999998</c:v>
                </c:pt>
                <c:pt idx="20">
                  <c:v>14259.89</c:v>
                </c:pt>
                <c:pt idx="21">
                  <c:v>14403.070000000003</c:v>
                </c:pt>
                <c:pt idx="22">
                  <c:v>13774.530000000002</c:v>
                </c:pt>
                <c:pt idx="23">
                  <c:v>17901.760000000002</c:v>
                </c:pt>
                <c:pt idx="24">
                  <c:v>37943.11</c:v>
                </c:pt>
                <c:pt idx="25">
                  <c:v>24371.949999999997</c:v>
                </c:pt>
                <c:pt idx="26">
                  <c:v>23771.770000000008</c:v>
                </c:pt>
                <c:pt idx="27">
                  <c:v>54777.459999999977</c:v>
                </c:pt>
                <c:pt idx="28">
                  <c:v>69165.100000000035</c:v>
                </c:pt>
                <c:pt idx="29">
                  <c:v>34388.94</c:v>
                </c:pt>
                <c:pt idx="30">
                  <c:v>32589.01</c:v>
                </c:pt>
                <c:pt idx="31">
                  <c:v>29943.7</c:v>
                </c:pt>
                <c:pt idx="32">
                  <c:v>12917.35</c:v>
                </c:pt>
                <c:pt idx="33">
                  <c:v>3699.67</c:v>
                </c:pt>
                <c:pt idx="34">
                  <c:v>12252.35</c:v>
                </c:pt>
                <c:pt idx="35">
                  <c:v>18406.850000000002</c:v>
                </c:pt>
                <c:pt idx="36">
                  <c:v>30312.710000000006</c:v>
                </c:pt>
                <c:pt idx="37">
                  <c:v>34583.37999999999</c:v>
                </c:pt>
                <c:pt idx="38">
                  <c:v>11404.519999999999</c:v>
                </c:pt>
                <c:pt idx="39">
                  <c:v>11968.430000000004</c:v>
                </c:pt>
                <c:pt idx="40">
                  <c:v>14150.760000000002</c:v>
                </c:pt>
                <c:pt idx="41">
                  <c:v>6954.93</c:v>
                </c:pt>
                <c:pt idx="42">
                  <c:v>11149.77</c:v>
                </c:pt>
                <c:pt idx="43">
                  <c:v>14860.64</c:v>
                </c:pt>
                <c:pt idx="44">
                  <c:v>19597.670000000006</c:v>
                </c:pt>
                <c:pt idx="45">
                  <c:v>27844.270000000004</c:v>
                </c:pt>
                <c:pt idx="46">
                  <c:v>17748.099999999999</c:v>
                </c:pt>
                <c:pt idx="47">
                  <c:v>32086.070000000003</c:v>
                </c:pt>
                <c:pt idx="48">
                  <c:v>12994.17</c:v>
                </c:pt>
                <c:pt idx="49">
                  <c:v>16066.870000000004</c:v>
                </c:pt>
                <c:pt idx="50">
                  <c:v>14797.94</c:v>
                </c:pt>
                <c:pt idx="51">
                  <c:v>8692.9100000000017</c:v>
                </c:pt>
                <c:pt idx="52">
                  <c:v>5161.78</c:v>
                </c:pt>
                <c:pt idx="53">
                  <c:v>31491.1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9B-49E3-82A8-F78B6C866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0495343"/>
        <c:axId val="1970516143"/>
      </c:lineChart>
      <c:catAx>
        <c:axId val="197049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516143"/>
        <c:crosses val="autoZero"/>
        <c:auto val="1"/>
        <c:lblAlgn val="ctr"/>
        <c:lblOffset val="100"/>
        <c:noMultiLvlLbl val="0"/>
      </c:catAx>
      <c:valAx>
        <c:axId val="197051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495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1).xlsb]Sheet2!PivotTable6</c:name>
    <c:fmtId val="1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strRef>
              <c:f>Sheet2!$A$4:$A$58</c:f>
              <c:strCache>
                <c:ptCount val="54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  <c:pt idx="49">
                  <c:v>70</c:v>
                </c:pt>
                <c:pt idx="50">
                  <c:v>80</c:v>
                </c:pt>
                <c:pt idx="51">
                  <c:v>82</c:v>
                </c:pt>
                <c:pt idx="52">
                  <c:v>91</c:v>
                </c:pt>
                <c:pt idx="53">
                  <c:v>123</c:v>
                </c:pt>
              </c:strCache>
            </c:strRef>
          </c:cat>
          <c:val>
            <c:numRef>
              <c:f>Sheet2!$B$4:$B$58</c:f>
              <c:numCache>
                <c:formatCode>General</c:formatCode>
                <c:ptCount val="54"/>
                <c:pt idx="0">
                  <c:v>10</c:v>
                </c:pt>
                <c:pt idx="1">
                  <c:v>15</c:v>
                </c:pt>
                <c:pt idx="2">
                  <c:v>24</c:v>
                </c:pt>
                <c:pt idx="3">
                  <c:v>25</c:v>
                </c:pt>
                <c:pt idx="4">
                  <c:v>29</c:v>
                </c:pt>
                <c:pt idx="5">
                  <c:v>43</c:v>
                </c:pt>
                <c:pt idx="6">
                  <c:v>37</c:v>
                </c:pt>
                <c:pt idx="7">
                  <c:v>40</c:v>
                </c:pt>
                <c:pt idx="8">
                  <c:v>32</c:v>
                </c:pt>
                <c:pt idx="9">
                  <c:v>25</c:v>
                </c:pt>
                <c:pt idx="10">
                  <c:v>22</c:v>
                </c:pt>
                <c:pt idx="11">
                  <c:v>13</c:v>
                </c:pt>
                <c:pt idx="12">
                  <c:v>25</c:v>
                </c:pt>
                <c:pt idx="13">
                  <c:v>23</c:v>
                </c:pt>
                <c:pt idx="14">
                  <c:v>22</c:v>
                </c:pt>
                <c:pt idx="15">
                  <c:v>63</c:v>
                </c:pt>
                <c:pt idx="16">
                  <c:v>52</c:v>
                </c:pt>
                <c:pt idx="17">
                  <c:v>30</c:v>
                </c:pt>
                <c:pt idx="18">
                  <c:v>17</c:v>
                </c:pt>
                <c:pt idx="19">
                  <c:v>9</c:v>
                </c:pt>
                <c:pt idx="20">
                  <c:v>18</c:v>
                </c:pt>
                <c:pt idx="21">
                  <c:v>46</c:v>
                </c:pt>
                <c:pt idx="22">
                  <c:v>52</c:v>
                </c:pt>
                <c:pt idx="23">
                  <c:v>59</c:v>
                </c:pt>
                <c:pt idx="24">
                  <c:v>132</c:v>
                </c:pt>
                <c:pt idx="25">
                  <c:v>81</c:v>
                </c:pt>
                <c:pt idx="26">
                  <c:v>50</c:v>
                </c:pt>
                <c:pt idx="27">
                  <c:v>50</c:v>
                </c:pt>
                <c:pt idx="28">
                  <c:v>62</c:v>
                </c:pt>
                <c:pt idx="29">
                  <c:v>44</c:v>
                </c:pt>
                <c:pt idx="30">
                  <c:v>26</c:v>
                </c:pt>
                <c:pt idx="31">
                  <c:v>28</c:v>
                </c:pt>
                <c:pt idx="32">
                  <c:v>28</c:v>
                </c:pt>
                <c:pt idx="33">
                  <c:v>30</c:v>
                </c:pt>
                <c:pt idx="34">
                  <c:v>33</c:v>
                </c:pt>
                <c:pt idx="35">
                  <c:v>28</c:v>
                </c:pt>
                <c:pt idx="36">
                  <c:v>17</c:v>
                </c:pt>
                <c:pt idx="37">
                  <c:v>23</c:v>
                </c:pt>
                <c:pt idx="38">
                  <c:v>37</c:v>
                </c:pt>
                <c:pt idx="39">
                  <c:v>26</c:v>
                </c:pt>
                <c:pt idx="40">
                  <c:v>32</c:v>
                </c:pt>
                <c:pt idx="41">
                  <c:v>22</c:v>
                </c:pt>
                <c:pt idx="42">
                  <c:v>33</c:v>
                </c:pt>
                <c:pt idx="43">
                  <c:v>54</c:v>
                </c:pt>
                <c:pt idx="44">
                  <c:v>29</c:v>
                </c:pt>
                <c:pt idx="45">
                  <c:v>31</c:v>
                </c:pt>
                <c:pt idx="46">
                  <c:v>27</c:v>
                </c:pt>
                <c:pt idx="47">
                  <c:v>30</c:v>
                </c:pt>
                <c:pt idx="48">
                  <c:v>23</c:v>
                </c:pt>
                <c:pt idx="49">
                  <c:v>1</c:v>
                </c:pt>
                <c:pt idx="50">
                  <c:v>1</c:v>
                </c:pt>
                <c:pt idx="51">
                  <c:v>2</c:v>
                </c:pt>
                <c:pt idx="52">
                  <c:v>1</c:v>
                </c:pt>
                <c:pt idx="53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2F-4DC4-8DB2-BDCD05CFC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7759087"/>
        <c:axId val="1977774063"/>
      </c:lineChart>
      <c:catAx>
        <c:axId val="197775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74063"/>
        <c:crosses val="autoZero"/>
        <c:auto val="1"/>
        <c:lblAlgn val="ctr"/>
        <c:lblOffset val="100"/>
        <c:noMultiLvlLbl val="0"/>
      </c:catAx>
      <c:valAx>
        <c:axId val="197777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59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1).xlsb]Sheet1!PivotTable1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9"/>
                <c:pt idx="0">
                  <c:v>28405.68</c:v>
                </c:pt>
                <c:pt idx="1">
                  <c:v>40717.870000000003</c:v>
                </c:pt>
                <c:pt idx="2">
                  <c:v>169598.12</c:v>
                </c:pt>
                <c:pt idx="3">
                  <c:v>148267.05999999994</c:v>
                </c:pt>
                <c:pt idx="4">
                  <c:v>63870.09</c:v>
                </c:pt>
                <c:pt idx="5">
                  <c:v>224565.03999999972</c:v>
                </c:pt>
                <c:pt idx="6">
                  <c:v>50547.51</c:v>
                </c:pt>
                <c:pt idx="7">
                  <c:v>89403.729999999967</c:v>
                </c:pt>
                <c:pt idx="8">
                  <c:v>18716.399999999998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FB-4463-AB47-ED24DE072C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73664336"/>
        <c:axId val="273667664"/>
      </c:barChart>
      <c:catAx>
        <c:axId val="2736643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667664"/>
        <c:crosses val="autoZero"/>
        <c:auto val="1"/>
        <c:lblAlgn val="ctr"/>
        <c:lblOffset val="100"/>
        <c:noMultiLvlLbl val="0"/>
      </c:catAx>
      <c:valAx>
        <c:axId val="2736676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66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1).xlsb]Sheet3!PivotTable9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strRef>
              <c:f>Sheet3!$A$4:$A$58</c:f>
              <c:strCache>
                <c:ptCount val="54"/>
                <c:pt idx="0">
                  <c:v>91</c:v>
                </c:pt>
                <c:pt idx="1">
                  <c:v>82</c:v>
                </c:pt>
                <c:pt idx="2">
                  <c:v>80</c:v>
                </c:pt>
                <c:pt idx="3">
                  <c:v>70</c:v>
                </c:pt>
                <c:pt idx="4">
                  <c:v>69</c:v>
                </c:pt>
                <c:pt idx="5">
                  <c:v>68</c:v>
                </c:pt>
                <c:pt idx="6">
                  <c:v>67</c:v>
                </c:pt>
                <c:pt idx="7">
                  <c:v>66</c:v>
                </c:pt>
                <c:pt idx="8">
                  <c:v>65</c:v>
                </c:pt>
                <c:pt idx="9">
                  <c:v>64</c:v>
                </c:pt>
                <c:pt idx="10">
                  <c:v>63</c:v>
                </c:pt>
                <c:pt idx="11">
                  <c:v>62</c:v>
                </c:pt>
                <c:pt idx="12">
                  <c:v>61</c:v>
                </c:pt>
                <c:pt idx="13">
                  <c:v>60</c:v>
                </c:pt>
                <c:pt idx="14">
                  <c:v>59</c:v>
                </c:pt>
                <c:pt idx="15">
                  <c:v>58</c:v>
                </c:pt>
                <c:pt idx="16">
                  <c:v>57</c:v>
                </c:pt>
                <c:pt idx="17">
                  <c:v>56</c:v>
                </c:pt>
                <c:pt idx="18">
                  <c:v>55</c:v>
                </c:pt>
                <c:pt idx="19">
                  <c:v>54</c:v>
                </c:pt>
                <c:pt idx="20">
                  <c:v>53</c:v>
                </c:pt>
                <c:pt idx="21">
                  <c:v>52</c:v>
                </c:pt>
                <c:pt idx="22">
                  <c:v>51</c:v>
                </c:pt>
                <c:pt idx="23">
                  <c:v>50</c:v>
                </c:pt>
                <c:pt idx="24">
                  <c:v>49</c:v>
                </c:pt>
                <c:pt idx="25">
                  <c:v>48</c:v>
                </c:pt>
                <c:pt idx="26">
                  <c:v>47</c:v>
                </c:pt>
                <c:pt idx="27">
                  <c:v>46</c:v>
                </c:pt>
                <c:pt idx="28">
                  <c:v>45</c:v>
                </c:pt>
                <c:pt idx="29">
                  <c:v>44</c:v>
                </c:pt>
                <c:pt idx="30">
                  <c:v>43</c:v>
                </c:pt>
                <c:pt idx="31">
                  <c:v>42</c:v>
                </c:pt>
                <c:pt idx="32">
                  <c:v>41</c:v>
                </c:pt>
                <c:pt idx="33">
                  <c:v>40</c:v>
                </c:pt>
                <c:pt idx="34">
                  <c:v>39</c:v>
                </c:pt>
                <c:pt idx="35">
                  <c:v>38</c:v>
                </c:pt>
                <c:pt idx="36">
                  <c:v>37</c:v>
                </c:pt>
                <c:pt idx="37">
                  <c:v>36</c:v>
                </c:pt>
                <c:pt idx="38">
                  <c:v>35</c:v>
                </c:pt>
                <c:pt idx="39">
                  <c:v>34</c:v>
                </c:pt>
                <c:pt idx="40">
                  <c:v>33</c:v>
                </c:pt>
                <c:pt idx="41">
                  <c:v>32</c:v>
                </c:pt>
                <c:pt idx="42">
                  <c:v>31</c:v>
                </c:pt>
                <c:pt idx="43">
                  <c:v>30</c:v>
                </c:pt>
                <c:pt idx="44">
                  <c:v>29</c:v>
                </c:pt>
                <c:pt idx="45">
                  <c:v>28</c:v>
                </c:pt>
                <c:pt idx="46">
                  <c:v>27</c:v>
                </c:pt>
                <c:pt idx="47">
                  <c:v>26</c:v>
                </c:pt>
                <c:pt idx="48">
                  <c:v>25</c:v>
                </c:pt>
                <c:pt idx="49">
                  <c:v>24</c:v>
                </c:pt>
                <c:pt idx="50">
                  <c:v>23</c:v>
                </c:pt>
                <c:pt idx="51">
                  <c:v>22</c:v>
                </c:pt>
                <c:pt idx="52">
                  <c:v>21</c:v>
                </c:pt>
                <c:pt idx="53">
                  <c:v>123</c:v>
                </c:pt>
              </c:strCache>
            </c:strRef>
          </c:cat>
          <c:val>
            <c:numRef>
              <c:f>Sheet3!$B$4:$B$58</c:f>
              <c:numCache>
                <c:formatCode>General</c:formatCode>
                <c:ptCount val="54"/>
                <c:pt idx="0">
                  <c:v>217.51</c:v>
                </c:pt>
                <c:pt idx="1">
                  <c:v>1667.33</c:v>
                </c:pt>
                <c:pt idx="2">
                  <c:v>72.599999999999966</c:v>
                </c:pt>
                <c:pt idx="3">
                  <c:v>903.11</c:v>
                </c:pt>
                <c:pt idx="4">
                  <c:v>11605.330000000004</c:v>
                </c:pt>
                <c:pt idx="5">
                  <c:v>16309.570000000003</c:v>
                </c:pt>
                <c:pt idx="6">
                  <c:v>15703.099999999995</c:v>
                </c:pt>
                <c:pt idx="7">
                  <c:v>17761.260000000002</c:v>
                </c:pt>
                <c:pt idx="8">
                  <c:v>15558.919999999998</c:v>
                </c:pt>
                <c:pt idx="9">
                  <c:v>30743.259999999991</c:v>
                </c:pt>
                <c:pt idx="10">
                  <c:v>18206.439999999999</c:v>
                </c:pt>
                <c:pt idx="11">
                  <c:v>13660.82</c:v>
                </c:pt>
                <c:pt idx="12">
                  <c:v>19563.650000000001</c:v>
                </c:pt>
                <c:pt idx="13">
                  <c:v>17227.78</c:v>
                </c:pt>
                <c:pt idx="14">
                  <c:v>24660.229999999992</c:v>
                </c:pt>
                <c:pt idx="15">
                  <c:v>19410.78</c:v>
                </c:pt>
                <c:pt idx="16">
                  <c:v>5227.59</c:v>
                </c:pt>
                <c:pt idx="17">
                  <c:v>13677.77</c:v>
                </c:pt>
                <c:pt idx="18">
                  <c:v>17940.239999999998</c:v>
                </c:pt>
                <c:pt idx="19">
                  <c:v>12883.719999999998</c:v>
                </c:pt>
                <c:pt idx="20">
                  <c:v>14259.89</c:v>
                </c:pt>
                <c:pt idx="21">
                  <c:v>14403.070000000003</c:v>
                </c:pt>
                <c:pt idx="22">
                  <c:v>13774.530000000002</c:v>
                </c:pt>
                <c:pt idx="23">
                  <c:v>17901.760000000002</c:v>
                </c:pt>
                <c:pt idx="24">
                  <c:v>37943.11</c:v>
                </c:pt>
                <c:pt idx="25">
                  <c:v>24371.949999999997</c:v>
                </c:pt>
                <c:pt idx="26">
                  <c:v>23771.770000000008</c:v>
                </c:pt>
                <c:pt idx="27">
                  <c:v>54777.459999999977</c:v>
                </c:pt>
                <c:pt idx="28">
                  <c:v>69165.100000000035</c:v>
                </c:pt>
                <c:pt idx="29">
                  <c:v>34388.94</c:v>
                </c:pt>
                <c:pt idx="30">
                  <c:v>32589.01</c:v>
                </c:pt>
                <c:pt idx="31">
                  <c:v>29943.7</c:v>
                </c:pt>
                <c:pt idx="32">
                  <c:v>12917.35</c:v>
                </c:pt>
                <c:pt idx="33">
                  <c:v>3699.67</c:v>
                </c:pt>
                <c:pt idx="34">
                  <c:v>12252.35</c:v>
                </c:pt>
                <c:pt idx="35">
                  <c:v>18406.850000000002</c:v>
                </c:pt>
                <c:pt idx="36">
                  <c:v>30312.710000000006</c:v>
                </c:pt>
                <c:pt idx="37">
                  <c:v>34583.37999999999</c:v>
                </c:pt>
                <c:pt idx="38">
                  <c:v>11404.519999999999</c:v>
                </c:pt>
                <c:pt idx="39">
                  <c:v>11968.430000000004</c:v>
                </c:pt>
                <c:pt idx="40">
                  <c:v>14150.760000000002</c:v>
                </c:pt>
                <c:pt idx="41">
                  <c:v>6954.93</c:v>
                </c:pt>
                <c:pt idx="42">
                  <c:v>11149.77</c:v>
                </c:pt>
                <c:pt idx="43">
                  <c:v>14860.64</c:v>
                </c:pt>
                <c:pt idx="44">
                  <c:v>19597.670000000006</c:v>
                </c:pt>
                <c:pt idx="45">
                  <c:v>27844.270000000004</c:v>
                </c:pt>
                <c:pt idx="46">
                  <c:v>17748.099999999999</c:v>
                </c:pt>
                <c:pt idx="47">
                  <c:v>32086.070000000003</c:v>
                </c:pt>
                <c:pt idx="48">
                  <c:v>12994.17</c:v>
                </c:pt>
                <c:pt idx="49">
                  <c:v>16066.870000000004</c:v>
                </c:pt>
                <c:pt idx="50">
                  <c:v>14797.94</c:v>
                </c:pt>
                <c:pt idx="51">
                  <c:v>8692.9100000000017</c:v>
                </c:pt>
                <c:pt idx="52">
                  <c:v>5161.78</c:v>
                </c:pt>
                <c:pt idx="53">
                  <c:v>31491.1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06-4D37-B627-97A2280AA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0495343"/>
        <c:axId val="1970516143"/>
      </c:lineChart>
      <c:catAx>
        <c:axId val="197049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516143"/>
        <c:crosses val="autoZero"/>
        <c:auto val="1"/>
        <c:lblAlgn val="ctr"/>
        <c:lblOffset val="100"/>
        <c:noMultiLvlLbl val="0"/>
      </c:catAx>
      <c:valAx>
        <c:axId val="197051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495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1).xlsb]Sheet1!PivotTable2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Sheet1!$A$22:$A$27</c:f>
              <c:strCache>
                <c:ptCount val="5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</c:strCache>
            </c:strRef>
          </c:cat>
          <c:val>
            <c:numRef>
              <c:f>Sheet1!$B$22:$B$27</c:f>
              <c:numCache>
                <c:formatCode>General</c:formatCode>
                <c:ptCount val="5"/>
                <c:pt idx="0">
                  <c:v>177</c:v>
                </c:pt>
                <c:pt idx="1">
                  <c:v>2041003</c:v>
                </c:pt>
                <c:pt idx="2">
                  <c:v>909417</c:v>
                </c:pt>
                <c:pt idx="3">
                  <c:v>1111780</c:v>
                </c:pt>
                <c:pt idx="4">
                  <c:v>6055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1-4530-B408-76A794F7A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71820736"/>
        <c:axId val="771821152"/>
      </c:barChart>
      <c:catAx>
        <c:axId val="7718207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821152"/>
        <c:crosses val="autoZero"/>
        <c:auto val="1"/>
        <c:lblAlgn val="ctr"/>
        <c:lblOffset val="100"/>
        <c:noMultiLvlLbl val="0"/>
      </c:catAx>
      <c:valAx>
        <c:axId val="7718211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82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1).xlsb]Sheet3!PivotTable11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Sheet3!$B$86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Sheet3!$A$87:$A$89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Sheet3!$B$87:$B$89</c:f>
              <c:numCache>
                <c:formatCode>General</c:formatCode>
                <c:ptCount val="2"/>
                <c:pt idx="0">
                  <c:v>839</c:v>
                </c:pt>
                <c:pt idx="1">
                  <c:v>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D-4A41-8E7D-6C0875A44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7285567"/>
        <c:axId val="1447271839"/>
      </c:barChart>
      <c:catAx>
        <c:axId val="144728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271839"/>
        <c:crosses val="autoZero"/>
        <c:auto val="1"/>
        <c:lblAlgn val="ctr"/>
        <c:lblOffset val="100"/>
        <c:noMultiLvlLbl val="0"/>
      </c:catAx>
      <c:valAx>
        <c:axId val="144727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285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1).xlsb]Sheet3!PivotTable13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Sheet3!$B$122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Sheet3!$A$123:$A$126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Sheet3!$B$123:$B$126</c:f>
              <c:numCache>
                <c:formatCode>General</c:formatCode>
                <c:ptCount val="3"/>
                <c:pt idx="0">
                  <c:v>2075659</c:v>
                </c:pt>
                <c:pt idx="1">
                  <c:v>1905028</c:v>
                </c:pt>
                <c:pt idx="2">
                  <c:v>97990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A0-4B98-9B01-B68CE64D18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77771983"/>
        <c:axId val="1866554047"/>
      </c:barChart>
      <c:catAx>
        <c:axId val="197777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554047"/>
        <c:crosses val="autoZero"/>
        <c:auto val="1"/>
        <c:lblAlgn val="ctr"/>
        <c:lblOffset val="100"/>
        <c:noMultiLvlLbl val="0"/>
      </c:catAx>
      <c:valAx>
        <c:axId val="186655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7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1).xlsb]Sheet1!PivotTable3</c:name>
    <c:fmtId val="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31891756387594405"/>
          <c:y val="0.21887657914216507"/>
          <c:w val="0.26896737907761531"/>
          <c:h val="0.70290122053509141"/>
        </c:manualLayout>
      </c:layout>
      <c:pieChart>
        <c:varyColors val="1"/>
        <c:ser>
          <c:idx val="0"/>
          <c:order val="0"/>
          <c:tx>
            <c:strRef>
              <c:f>Sheet1!$B$36</c:f>
              <c:strCache>
                <c:ptCount val="1"/>
                <c:pt idx="0">
                  <c:v>Total</c:v>
                </c:pt>
              </c:strCache>
            </c:strRef>
          </c:tx>
          <c:explosion val="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6D-401E-86D8-0DA94759867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6D-401E-86D8-0DA94759867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86D-401E-86D8-0DA94759867A}"/>
              </c:ext>
            </c:extLst>
          </c:dPt>
          <c:cat>
            <c:strRef>
              <c:f>Sheet1!$A$37:$A$40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Sheet1!$B$37:$B$40</c:f>
              <c:numCache>
                <c:formatCode>General</c:formatCode>
                <c:ptCount val="3"/>
                <c:pt idx="0">
                  <c:v>2075659</c:v>
                </c:pt>
                <c:pt idx="1">
                  <c:v>1905028</c:v>
                </c:pt>
                <c:pt idx="2">
                  <c:v>97990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6D-401E-86D8-0DA947598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1).xlsb]Sheet5!PivotTable19</c:name>
    <c:fmtId val="12"/>
  </c:pivotSource>
  <c:chart>
    <c:autoTitleDeleted val="1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Sheet5!$L$17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Sheet5!$K$18:$K$22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Sheet5!$L$18:$L$22</c:f>
              <c:numCache>
                <c:formatCode>General</c:formatCode>
                <c:ptCount val="4"/>
                <c:pt idx="0">
                  <c:v>136356</c:v>
                </c:pt>
                <c:pt idx="1">
                  <c:v>298478</c:v>
                </c:pt>
                <c:pt idx="2">
                  <c:v>342567</c:v>
                </c:pt>
                <c:pt idx="3">
                  <c:v>196420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76-4265-A240-F54BB31E8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970507407"/>
        <c:axId val="1970520719"/>
      </c:barChart>
      <c:catAx>
        <c:axId val="1970507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520719"/>
        <c:crosses val="autoZero"/>
        <c:auto val="1"/>
        <c:lblAlgn val="ctr"/>
        <c:lblOffset val="100"/>
        <c:noMultiLvlLbl val="0"/>
      </c:catAx>
      <c:valAx>
        <c:axId val="197052071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50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075874" cy="3796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0"/>
            <a:ext cx="9150201" cy="23235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pSp>
        <p:nvGrpSpPr>
          <p:cNvPr id="10" name="Shape 92">
            <a:extLst>
              <a:ext uri="{FF2B5EF4-FFF2-40B4-BE49-F238E27FC236}">
                <a16:creationId xmlns:a16="http://schemas.microsoft.com/office/drawing/2014/main" id="{3161EEB8-56D7-4FEF-A31B-309E996B8F9A}"/>
              </a:ext>
            </a:extLst>
          </p:cNvPr>
          <p:cNvGrpSpPr/>
          <p:nvPr/>
        </p:nvGrpSpPr>
        <p:grpSpPr>
          <a:xfrm>
            <a:off x="5090295" y="1025869"/>
            <a:ext cx="3800702" cy="1980221"/>
            <a:chOff x="0" y="0"/>
            <a:chExt cx="3800700" cy="2649300"/>
          </a:xfrm>
        </p:grpSpPr>
        <p:sp>
          <p:nvSpPr>
            <p:cNvPr id="11" name="Rectangle">
              <a:extLst>
                <a:ext uri="{FF2B5EF4-FFF2-40B4-BE49-F238E27FC236}">
                  <a16:creationId xmlns:a16="http://schemas.microsoft.com/office/drawing/2014/main" id="{D2A97041-6F97-43C4-96FF-EFEC4CF08066}"/>
                </a:ext>
              </a:extLst>
            </p:cNvPr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" name="Place any supporting images, graphs, data or extra text here.">
              <a:extLst>
                <a:ext uri="{FF2B5EF4-FFF2-40B4-BE49-F238E27FC236}">
                  <a16:creationId xmlns:a16="http://schemas.microsoft.com/office/drawing/2014/main" id="{5C241A4B-8EA7-4966-8E13-D74D34D9D9F5}"/>
                </a:ext>
              </a:extLst>
            </p:cNvPr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D5608-404F-4B8F-89D4-E4BB3AB0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8832300" y="380408"/>
            <a:ext cx="1168949" cy="6461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DC41-787D-49A7-ACDB-23F17BE5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002" y="993391"/>
            <a:ext cx="4372540" cy="4047239"/>
          </a:xfrm>
        </p:spPr>
        <p:txBody>
          <a:bodyPr>
            <a:normAutofit/>
          </a:bodyPr>
          <a:lstStyle/>
          <a:p>
            <a:r>
              <a:rPr lang="en-US" b="1" u="sng" dirty="0"/>
              <a:t>RMF Analysis and Customer Profile.</a:t>
            </a:r>
          </a:p>
          <a:p>
            <a:endParaRPr lang="en-US" b="1" u="sng" dirty="0"/>
          </a:p>
          <a:p>
            <a:endParaRPr lang="en-US" u="sng" dirty="0"/>
          </a:p>
          <a:p>
            <a:r>
              <a:rPr lang="en-US" sz="1600" dirty="0"/>
              <a:t>Based in the Recency of purchase of customers , frequency of their purchases and monetary from the purchases made a customer profile visual was generated.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Most of the customers are platinum.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6314F6B-CD1A-4DEC-B339-F35F15678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489246"/>
              </p:ext>
            </p:extLst>
          </p:nvPr>
        </p:nvGraphicFramePr>
        <p:xfrm>
          <a:off x="4804377" y="852149"/>
          <a:ext cx="4248183" cy="4188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71762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11925" y="1095252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A24DED-1A36-46A0-8F31-CC433774C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39138"/>
              </p:ext>
            </p:extLst>
          </p:nvPr>
        </p:nvGraphicFramePr>
        <p:xfrm>
          <a:off x="468630" y="1188720"/>
          <a:ext cx="8389620" cy="369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870">
                  <a:extLst>
                    <a:ext uri="{9D8B030D-6E8A-4147-A177-3AD203B41FA5}">
                      <a16:colId xmlns:a16="http://schemas.microsoft.com/office/drawing/2014/main" val="456507922"/>
                    </a:ext>
                  </a:extLst>
                </a:gridCol>
                <a:gridCol w="1212125">
                  <a:extLst>
                    <a:ext uri="{9D8B030D-6E8A-4147-A177-3AD203B41FA5}">
                      <a16:colId xmlns:a16="http://schemas.microsoft.com/office/drawing/2014/main" val="3544958172"/>
                    </a:ext>
                  </a:extLst>
                </a:gridCol>
                <a:gridCol w="1212125">
                  <a:extLst>
                    <a:ext uri="{9D8B030D-6E8A-4147-A177-3AD203B41FA5}">
                      <a16:colId xmlns:a16="http://schemas.microsoft.com/office/drawing/2014/main" val="1434258546"/>
                    </a:ext>
                  </a:extLst>
                </a:gridCol>
                <a:gridCol w="1212125">
                  <a:extLst>
                    <a:ext uri="{9D8B030D-6E8A-4147-A177-3AD203B41FA5}">
                      <a16:colId xmlns:a16="http://schemas.microsoft.com/office/drawing/2014/main" val="2550193757"/>
                    </a:ext>
                  </a:extLst>
                </a:gridCol>
                <a:gridCol w="1212125">
                  <a:extLst>
                    <a:ext uri="{9D8B030D-6E8A-4147-A177-3AD203B41FA5}">
                      <a16:colId xmlns:a16="http://schemas.microsoft.com/office/drawing/2014/main" val="3764433272"/>
                    </a:ext>
                  </a:extLst>
                </a:gridCol>
                <a:gridCol w="1212125">
                  <a:extLst>
                    <a:ext uri="{9D8B030D-6E8A-4147-A177-3AD203B41FA5}">
                      <a16:colId xmlns:a16="http://schemas.microsoft.com/office/drawing/2014/main" val="3002319213"/>
                    </a:ext>
                  </a:extLst>
                </a:gridCol>
                <a:gridCol w="1212125">
                  <a:extLst>
                    <a:ext uri="{9D8B030D-6E8A-4147-A177-3AD203B41FA5}">
                      <a16:colId xmlns:a16="http://schemas.microsoft.com/office/drawing/2014/main" val="10737015"/>
                    </a:ext>
                  </a:extLst>
                </a:gridCol>
              </a:tblGrid>
              <a:tr h="615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First name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Last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Gender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Job title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Job industry category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Wealth segment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59527"/>
                  </a:ext>
                </a:extLst>
              </a:tr>
              <a:tr h="615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Rutledge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Halit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Male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Compensation analyst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Financial services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Mass Customer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07709"/>
                  </a:ext>
                </a:extLst>
              </a:tr>
              <a:tr h="61513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Inglebert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Aspinal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Male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Financial analyst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Financial services</a:t>
                      </a:r>
                      <a:endParaRPr lang="en-IN" b="1" dirty="0"/>
                    </a:p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Mass Customer</a:t>
                      </a:r>
                      <a:endParaRPr lang="en-IN" b="1" dirty="0"/>
                    </a:p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67346"/>
                  </a:ext>
                </a:extLst>
              </a:tr>
              <a:tr h="615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Katy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Crooke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Food chemist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Health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Mass Customer</a:t>
                      </a:r>
                      <a:endParaRPr lang="en-IN" b="1" dirty="0"/>
                    </a:p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45823"/>
                  </a:ext>
                </a:extLst>
              </a:tr>
              <a:tr h="61513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Brendis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Pineaux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Male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Mechanical system engineer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Manufacturing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Mass Customer</a:t>
                      </a:r>
                      <a:endParaRPr lang="en-IN" b="1" dirty="0"/>
                    </a:p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6053"/>
                  </a:ext>
                </a:extLst>
              </a:tr>
              <a:tr h="615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Sonia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Dunstall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Accountant III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Financial services</a:t>
                      </a:r>
                      <a:endParaRPr lang="en-IN" b="1" dirty="0"/>
                    </a:p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Mass Customer</a:t>
                      </a:r>
                      <a:endParaRPr lang="en-IN" b="1" dirty="0"/>
                    </a:p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8749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490775" y="1212961"/>
            <a:ext cx="3338275" cy="3666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8D049-59F2-43C8-AD13-1C8CEF5B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5" y="971550"/>
            <a:ext cx="3338275" cy="40462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PROBLEM OUTLINE</a:t>
            </a:r>
            <a:br>
              <a:rPr lang="en-US" sz="1800" b="1" i="1" dirty="0"/>
            </a:br>
            <a:br>
              <a:rPr lang="en-US" sz="1800" b="1" i="1" dirty="0"/>
            </a:br>
            <a:r>
              <a:rPr lang="en-US" sz="1400" dirty="0"/>
              <a:t>1) </a:t>
            </a:r>
            <a:r>
              <a:rPr lang="en-US" sz="1400" dirty="0" err="1"/>
              <a:t>Sporket</a:t>
            </a:r>
            <a:r>
              <a:rPr lang="en-US" sz="1400" dirty="0"/>
              <a:t> Central Pty Ltd is a Company that specializes in high quality bike and accessories. 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2)The company is targeting 1000 new customers.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3)The company is focusing in maximizing profit through Bike Sales.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22FB8-A037-4794-9CC7-74A1BAB2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4804375" y="971550"/>
            <a:ext cx="4134600" cy="3953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Customer Analysis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sz="1400" dirty="0"/>
              <a:t>1)Age distribution.</a:t>
            </a:r>
          </a:p>
          <a:p>
            <a:pPr marL="114300" indent="0">
              <a:buNone/>
            </a:pP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2)Number of bike purchases in 3 years.</a:t>
            </a:r>
          </a:p>
          <a:p>
            <a:pPr marL="114300" indent="0">
              <a:buNone/>
            </a:pP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3)Job industry category.</a:t>
            </a:r>
          </a:p>
          <a:p>
            <a:pPr marL="114300" indent="0">
              <a:buNone/>
            </a:pP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4)Wealth segments.</a:t>
            </a:r>
          </a:p>
          <a:p>
            <a:pPr marL="114300" indent="0">
              <a:buNone/>
            </a:pP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5)Number of cars own on each states.</a:t>
            </a:r>
          </a:p>
          <a:p>
            <a:pPr marL="114300" indent="0">
              <a:buNone/>
            </a:pP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6)Customer profile.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4102" y="22025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78400" y="131750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2" y="-685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47645-7C57-4FFE-8563-A9037DBA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299" y="627124"/>
            <a:ext cx="2808001" cy="755700"/>
          </a:xfrm>
        </p:spPr>
        <p:txBody>
          <a:bodyPr>
            <a:normAutofit/>
          </a:bodyPr>
          <a:lstStyle/>
          <a:p>
            <a:r>
              <a:rPr lang="en-US" sz="1400" b="1" dirty="0"/>
              <a:t>Data Quality Assessment</a:t>
            </a:r>
            <a:endParaRPr lang="en-IN" sz="1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3936FE-6C3C-44E7-B365-4368AD23316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91851" y="5090876"/>
            <a:ext cx="45719" cy="52624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45FAEA3-397D-47A9-8347-C64080EAE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90969"/>
              </p:ext>
            </p:extLst>
          </p:nvPr>
        </p:nvGraphicFramePr>
        <p:xfrm>
          <a:off x="289560" y="2020036"/>
          <a:ext cx="8648010" cy="2111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335">
                  <a:extLst>
                    <a:ext uri="{9D8B030D-6E8A-4147-A177-3AD203B41FA5}">
                      <a16:colId xmlns:a16="http://schemas.microsoft.com/office/drawing/2014/main" val="1545432255"/>
                    </a:ext>
                  </a:extLst>
                </a:gridCol>
                <a:gridCol w="1441335">
                  <a:extLst>
                    <a:ext uri="{9D8B030D-6E8A-4147-A177-3AD203B41FA5}">
                      <a16:colId xmlns:a16="http://schemas.microsoft.com/office/drawing/2014/main" val="2109246634"/>
                    </a:ext>
                  </a:extLst>
                </a:gridCol>
                <a:gridCol w="1441335">
                  <a:extLst>
                    <a:ext uri="{9D8B030D-6E8A-4147-A177-3AD203B41FA5}">
                      <a16:colId xmlns:a16="http://schemas.microsoft.com/office/drawing/2014/main" val="2055331780"/>
                    </a:ext>
                  </a:extLst>
                </a:gridCol>
                <a:gridCol w="1441335">
                  <a:extLst>
                    <a:ext uri="{9D8B030D-6E8A-4147-A177-3AD203B41FA5}">
                      <a16:colId xmlns:a16="http://schemas.microsoft.com/office/drawing/2014/main" val="953707250"/>
                    </a:ext>
                  </a:extLst>
                </a:gridCol>
                <a:gridCol w="1441335">
                  <a:extLst>
                    <a:ext uri="{9D8B030D-6E8A-4147-A177-3AD203B41FA5}">
                      <a16:colId xmlns:a16="http://schemas.microsoft.com/office/drawing/2014/main" val="379978368"/>
                    </a:ext>
                  </a:extLst>
                </a:gridCol>
                <a:gridCol w="1441335">
                  <a:extLst>
                    <a:ext uri="{9D8B030D-6E8A-4147-A177-3AD203B41FA5}">
                      <a16:colId xmlns:a16="http://schemas.microsoft.com/office/drawing/2014/main" val="3078081501"/>
                    </a:ext>
                  </a:extLst>
                </a:gridCol>
              </a:tblGrid>
              <a:tr h="8115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COMPLETENESS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RELEVENCY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CONSISTENCY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0198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Demographic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Age : Missing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DOB: Inaccurate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Job title: Blanks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Default Column: Irrelevant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Gender: Inconsistent.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49348"/>
                  </a:ext>
                </a:extLst>
              </a:tr>
              <a:tr h="6251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Transaction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Profit: Missing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Online orders: Blanks 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Brands: Blanks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Cancelled status: Filtered Out.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List Price and product sold : Format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7658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58EE91-91D7-4999-B889-E18FC835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4718"/>
              </p:ext>
            </p:extLst>
          </p:nvPr>
        </p:nvGraphicFramePr>
        <p:xfrm>
          <a:off x="289560" y="4131095"/>
          <a:ext cx="8648010" cy="697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335">
                  <a:extLst>
                    <a:ext uri="{9D8B030D-6E8A-4147-A177-3AD203B41FA5}">
                      <a16:colId xmlns:a16="http://schemas.microsoft.com/office/drawing/2014/main" val="548355490"/>
                    </a:ext>
                  </a:extLst>
                </a:gridCol>
                <a:gridCol w="1441335">
                  <a:extLst>
                    <a:ext uri="{9D8B030D-6E8A-4147-A177-3AD203B41FA5}">
                      <a16:colId xmlns:a16="http://schemas.microsoft.com/office/drawing/2014/main" val="2604019402"/>
                    </a:ext>
                  </a:extLst>
                </a:gridCol>
                <a:gridCol w="1441335">
                  <a:extLst>
                    <a:ext uri="{9D8B030D-6E8A-4147-A177-3AD203B41FA5}">
                      <a16:colId xmlns:a16="http://schemas.microsoft.com/office/drawing/2014/main" val="2882348459"/>
                    </a:ext>
                  </a:extLst>
                </a:gridCol>
                <a:gridCol w="1441335">
                  <a:extLst>
                    <a:ext uri="{9D8B030D-6E8A-4147-A177-3AD203B41FA5}">
                      <a16:colId xmlns:a16="http://schemas.microsoft.com/office/drawing/2014/main" val="1056453337"/>
                    </a:ext>
                  </a:extLst>
                </a:gridCol>
                <a:gridCol w="1441335">
                  <a:extLst>
                    <a:ext uri="{9D8B030D-6E8A-4147-A177-3AD203B41FA5}">
                      <a16:colId xmlns:a16="http://schemas.microsoft.com/office/drawing/2014/main" val="1482605584"/>
                    </a:ext>
                  </a:extLst>
                </a:gridCol>
                <a:gridCol w="1441335">
                  <a:extLst>
                    <a:ext uri="{9D8B030D-6E8A-4147-A177-3AD203B41FA5}">
                      <a16:colId xmlns:a16="http://schemas.microsoft.com/office/drawing/2014/main" val="734278308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States : Inconsistent.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656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0D1C8420-3384-40B4-8E92-AB4319668666}"/>
              </a:ext>
            </a:extLst>
          </p:cNvPr>
          <p:cNvSpPr/>
          <p:nvPr/>
        </p:nvSpPr>
        <p:spPr>
          <a:xfrm>
            <a:off x="-6202" y="-685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548898CD-9C89-473B-B4EC-F11D34893E8E}"/>
              </a:ext>
            </a:extLst>
          </p:cNvPr>
          <p:cNvSpPr/>
          <p:nvPr/>
        </p:nvSpPr>
        <p:spPr>
          <a:xfrm>
            <a:off x="-14102" y="220255"/>
            <a:ext cx="91581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 Exploration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9CFEFB-4869-47BE-8F22-2CD98C2C3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675965"/>
              </p:ext>
            </p:extLst>
          </p:nvPr>
        </p:nvGraphicFramePr>
        <p:xfrm>
          <a:off x="4857750" y="1073720"/>
          <a:ext cx="4286249" cy="17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B07BB9E-2AF7-46B2-8BF0-488CEDD399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311101"/>
              </p:ext>
            </p:extLst>
          </p:nvPr>
        </p:nvGraphicFramePr>
        <p:xfrm>
          <a:off x="4857750" y="2914650"/>
          <a:ext cx="4286249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196BEE43-5ED5-4458-B266-6DA48F04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2777490" y="458954"/>
            <a:ext cx="45720" cy="115671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7D0BBC-C640-4431-846B-2FC7068C2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65860"/>
            <a:ext cx="4857749" cy="3977639"/>
          </a:xfrm>
        </p:spPr>
        <p:txBody>
          <a:bodyPr/>
          <a:lstStyle/>
          <a:p>
            <a:r>
              <a:rPr lang="en-US" sz="1600" b="1" u="sng" dirty="0"/>
              <a:t>Bike Related ed Purchases Based On the Age of Customer.</a:t>
            </a:r>
          </a:p>
          <a:p>
            <a:endParaRPr lang="en-IN" sz="1600" b="1" u="sng" dirty="0"/>
          </a:p>
          <a:p>
            <a:endParaRPr lang="en-US" sz="1200" b="1" dirty="0"/>
          </a:p>
          <a:p>
            <a:r>
              <a:rPr lang="en-US" sz="1200" b="1" dirty="0"/>
              <a:t>Most if the bike related purchases are made by customers between the age of 40 to 49.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In the case of sum of profits, most profits are from the age of 40 to 49.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The Data shows that middle aged customers are one of the most potential customers.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625481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075874" cy="3796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pSp>
        <p:nvGrpSpPr>
          <p:cNvPr id="10" name="Shape 92">
            <a:extLst>
              <a:ext uri="{FF2B5EF4-FFF2-40B4-BE49-F238E27FC236}">
                <a16:creationId xmlns:a16="http://schemas.microsoft.com/office/drawing/2014/main" id="{3161EEB8-56D7-4FEF-A31B-309E996B8F9A}"/>
              </a:ext>
            </a:extLst>
          </p:cNvPr>
          <p:cNvGrpSpPr/>
          <p:nvPr/>
        </p:nvGrpSpPr>
        <p:grpSpPr>
          <a:xfrm>
            <a:off x="5090295" y="1025869"/>
            <a:ext cx="3800702" cy="1980221"/>
            <a:chOff x="0" y="0"/>
            <a:chExt cx="3800700" cy="2649300"/>
          </a:xfrm>
        </p:grpSpPr>
        <p:sp>
          <p:nvSpPr>
            <p:cNvPr id="11" name="Rectangle">
              <a:extLst>
                <a:ext uri="{FF2B5EF4-FFF2-40B4-BE49-F238E27FC236}">
                  <a16:creationId xmlns:a16="http://schemas.microsoft.com/office/drawing/2014/main" id="{D2A97041-6F97-43C4-96FF-EFEC4CF08066}"/>
                </a:ext>
              </a:extLst>
            </p:cNvPr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" name="Place any supporting images, graphs, data or extra text here.">
              <a:extLst>
                <a:ext uri="{FF2B5EF4-FFF2-40B4-BE49-F238E27FC236}">
                  <a16:creationId xmlns:a16="http://schemas.microsoft.com/office/drawing/2014/main" id="{5C241A4B-8EA7-4966-8E13-D74D34D9D9F5}"/>
                </a:ext>
              </a:extLst>
            </p:cNvPr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49959F6-E46C-41EF-B981-3A4081463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662126"/>
              </p:ext>
            </p:extLst>
          </p:nvPr>
        </p:nvGraphicFramePr>
        <p:xfrm>
          <a:off x="4339625" y="1003947"/>
          <a:ext cx="4610099" cy="3875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1D5608-404F-4B8F-89D4-E4BB3AB0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8832300" y="380408"/>
            <a:ext cx="1168949" cy="6461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DC41-787D-49A7-ACDB-23F17BE5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993390"/>
            <a:ext cx="3969200" cy="38861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Bike Related Purchases Based on Job Industry 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1400" dirty="0"/>
              <a:t>The enlisted top 5 job industries on the basis of bike related purchases  are as follows.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1)Manufacturing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2)Financial Services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3)Health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4)Retail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5)IT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075874" cy="3796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pSp>
        <p:nvGrpSpPr>
          <p:cNvPr id="10" name="Shape 92">
            <a:extLst>
              <a:ext uri="{FF2B5EF4-FFF2-40B4-BE49-F238E27FC236}">
                <a16:creationId xmlns:a16="http://schemas.microsoft.com/office/drawing/2014/main" id="{3161EEB8-56D7-4FEF-A31B-309E996B8F9A}"/>
              </a:ext>
            </a:extLst>
          </p:cNvPr>
          <p:cNvGrpSpPr/>
          <p:nvPr/>
        </p:nvGrpSpPr>
        <p:grpSpPr>
          <a:xfrm>
            <a:off x="5090295" y="1025869"/>
            <a:ext cx="3800702" cy="1980221"/>
            <a:chOff x="0" y="0"/>
            <a:chExt cx="3800700" cy="2649300"/>
          </a:xfrm>
        </p:grpSpPr>
        <p:sp>
          <p:nvSpPr>
            <p:cNvPr id="11" name="Rectangle">
              <a:extLst>
                <a:ext uri="{FF2B5EF4-FFF2-40B4-BE49-F238E27FC236}">
                  <a16:creationId xmlns:a16="http://schemas.microsoft.com/office/drawing/2014/main" id="{D2A97041-6F97-43C4-96FF-EFEC4CF08066}"/>
                </a:ext>
              </a:extLst>
            </p:cNvPr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" name="Place any supporting images, graphs, data or extra text here.">
              <a:extLst>
                <a:ext uri="{FF2B5EF4-FFF2-40B4-BE49-F238E27FC236}">
                  <a16:creationId xmlns:a16="http://schemas.microsoft.com/office/drawing/2014/main" id="{5C241A4B-8EA7-4966-8E13-D74D34D9D9F5}"/>
                </a:ext>
              </a:extLst>
            </p:cNvPr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D5608-404F-4B8F-89D4-E4BB3AB0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8832300" y="380408"/>
            <a:ext cx="1168949" cy="6461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DC41-787D-49A7-ACDB-23F17BE5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777" y="993390"/>
            <a:ext cx="4046121" cy="3886135"/>
          </a:xfrm>
        </p:spPr>
        <p:txBody>
          <a:bodyPr>
            <a:normAutofit/>
          </a:bodyPr>
          <a:lstStyle/>
          <a:p>
            <a:r>
              <a:rPr lang="en-US" b="1" u="sng" dirty="0"/>
              <a:t>Profit based on Age.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sz="1400" dirty="0"/>
              <a:t>The highest profit is obtained from customers of the age between 40 to 49.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At the age between 40 to 49 , mass customers have the highest profit , followed by high net worth customers and finally Affluent Customers.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29CFEFB-4869-47BE-8F22-2CD98C2C3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196976"/>
              </p:ext>
            </p:extLst>
          </p:nvPr>
        </p:nvGraphicFramePr>
        <p:xfrm>
          <a:off x="4572000" y="893419"/>
          <a:ext cx="4476749" cy="415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88089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075874" cy="3796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pSp>
        <p:nvGrpSpPr>
          <p:cNvPr id="10" name="Shape 92">
            <a:extLst>
              <a:ext uri="{FF2B5EF4-FFF2-40B4-BE49-F238E27FC236}">
                <a16:creationId xmlns:a16="http://schemas.microsoft.com/office/drawing/2014/main" id="{3161EEB8-56D7-4FEF-A31B-309E996B8F9A}"/>
              </a:ext>
            </a:extLst>
          </p:cNvPr>
          <p:cNvGrpSpPr/>
          <p:nvPr/>
        </p:nvGrpSpPr>
        <p:grpSpPr>
          <a:xfrm>
            <a:off x="5090295" y="1025869"/>
            <a:ext cx="3800702" cy="1980221"/>
            <a:chOff x="0" y="0"/>
            <a:chExt cx="3800700" cy="2649300"/>
          </a:xfrm>
        </p:grpSpPr>
        <p:sp>
          <p:nvSpPr>
            <p:cNvPr id="11" name="Rectangle">
              <a:extLst>
                <a:ext uri="{FF2B5EF4-FFF2-40B4-BE49-F238E27FC236}">
                  <a16:creationId xmlns:a16="http://schemas.microsoft.com/office/drawing/2014/main" id="{D2A97041-6F97-43C4-96FF-EFEC4CF08066}"/>
                </a:ext>
              </a:extLst>
            </p:cNvPr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" name="Place any supporting images, graphs, data or extra text here.">
              <a:extLst>
                <a:ext uri="{FF2B5EF4-FFF2-40B4-BE49-F238E27FC236}">
                  <a16:creationId xmlns:a16="http://schemas.microsoft.com/office/drawing/2014/main" id="{5C241A4B-8EA7-4966-8E13-D74D34D9D9F5}"/>
                </a:ext>
              </a:extLst>
            </p:cNvPr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D5608-404F-4B8F-89D4-E4BB3AB0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8832300" y="380408"/>
            <a:ext cx="1168949" cy="6461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DC41-787D-49A7-ACDB-23F17BE5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777" y="993390"/>
            <a:ext cx="4046121" cy="3886135"/>
          </a:xfrm>
        </p:spPr>
        <p:txBody>
          <a:bodyPr>
            <a:normAutofit/>
          </a:bodyPr>
          <a:lstStyle/>
          <a:p>
            <a:r>
              <a:rPr lang="en-US" b="1" u="sng" dirty="0"/>
              <a:t>Bike related purchases with respect to Car ownership in each state.</a:t>
            </a:r>
          </a:p>
          <a:p>
            <a:endParaRPr lang="en-US" u="sng" dirty="0"/>
          </a:p>
          <a:p>
            <a:r>
              <a:rPr lang="en-US" sz="1200" dirty="0"/>
              <a:t>Most of the Bike related purchases are from customers of NSW who owns cars. NSW also has the highest population of customers of 877.</a:t>
            </a:r>
          </a:p>
          <a:p>
            <a:endParaRPr lang="en-US" sz="1200" dirty="0"/>
          </a:p>
          <a:p>
            <a:r>
              <a:rPr lang="en-US" sz="1200" dirty="0"/>
              <a:t>For those customers that don’t own cars, most purchases are also from NSW, followed by VIC and finally QLD state.</a:t>
            </a:r>
          </a:p>
          <a:p>
            <a:endParaRPr lang="en-US" sz="1200" dirty="0"/>
          </a:p>
          <a:p>
            <a:r>
              <a:rPr lang="en-US" sz="1200" dirty="0"/>
              <a:t>Bike related purchases and the number of customers in each state are directly proportional.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7A28EE2-8057-474D-A679-AF2B71018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178660"/>
              </p:ext>
            </p:extLst>
          </p:nvPr>
        </p:nvGraphicFramePr>
        <p:xfrm>
          <a:off x="4487825" y="2822076"/>
          <a:ext cx="4629150" cy="2190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F3974E8-09AC-4882-9F12-00B238EDA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966107"/>
              </p:ext>
            </p:extLst>
          </p:nvPr>
        </p:nvGraphicFramePr>
        <p:xfrm>
          <a:off x="4487825" y="852149"/>
          <a:ext cx="4629150" cy="1938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1781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075874" cy="3796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pSp>
        <p:nvGrpSpPr>
          <p:cNvPr id="10" name="Shape 92">
            <a:extLst>
              <a:ext uri="{FF2B5EF4-FFF2-40B4-BE49-F238E27FC236}">
                <a16:creationId xmlns:a16="http://schemas.microsoft.com/office/drawing/2014/main" id="{3161EEB8-56D7-4FEF-A31B-309E996B8F9A}"/>
              </a:ext>
            </a:extLst>
          </p:cNvPr>
          <p:cNvGrpSpPr/>
          <p:nvPr/>
        </p:nvGrpSpPr>
        <p:grpSpPr>
          <a:xfrm>
            <a:off x="5090295" y="1025869"/>
            <a:ext cx="3800702" cy="1980221"/>
            <a:chOff x="0" y="0"/>
            <a:chExt cx="3800700" cy="2649300"/>
          </a:xfrm>
        </p:grpSpPr>
        <p:sp>
          <p:nvSpPr>
            <p:cNvPr id="11" name="Rectangle">
              <a:extLst>
                <a:ext uri="{FF2B5EF4-FFF2-40B4-BE49-F238E27FC236}">
                  <a16:creationId xmlns:a16="http://schemas.microsoft.com/office/drawing/2014/main" id="{D2A97041-6F97-43C4-96FF-EFEC4CF08066}"/>
                </a:ext>
              </a:extLst>
            </p:cNvPr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" name="Place any supporting images, graphs, data or extra text here.">
              <a:extLst>
                <a:ext uri="{FF2B5EF4-FFF2-40B4-BE49-F238E27FC236}">
                  <a16:creationId xmlns:a16="http://schemas.microsoft.com/office/drawing/2014/main" id="{5C241A4B-8EA7-4966-8E13-D74D34D9D9F5}"/>
                </a:ext>
              </a:extLst>
            </p:cNvPr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D5608-404F-4B8F-89D4-E4BB3AB0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8832300" y="380408"/>
            <a:ext cx="1168949" cy="6461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DC41-787D-49A7-ACDB-23F17BE5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777" y="993390"/>
            <a:ext cx="4046121" cy="3886135"/>
          </a:xfrm>
        </p:spPr>
        <p:txBody>
          <a:bodyPr>
            <a:normAutofit/>
          </a:bodyPr>
          <a:lstStyle/>
          <a:p>
            <a:r>
              <a:rPr lang="en-US" b="1" u="sng" dirty="0"/>
              <a:t>Total number of customers and gender.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sz="1400" dirty="0"/>
              <a:t>Maximum profit is received from customers between the age of 40 to 49.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From the data the highest number of customers are female followed by male.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5EA748-319E-43A1-87D0-BEEC848FB1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430635"/>
              </p:ext>
            </p:extLst>
          </p:nvPr>
        </p:nvGraphicFramePr>
        <p:xfrm>
          <a:off x="4674870" y="843922"/>
          <a:ext cx="4370075" cy="2371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6C4DE0C-9219-4AC0-81A1-BFB013EF3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774272"/>
              </p:ext>
            </p:extLst>
          </p:nvPr>
        </p:nvGraphicFramePr>
        <p:xfrm>
          <a:off x="4674869" y="3271374"/>
          <a:ext cx="4370076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40845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On-screen Show (16:9)</PresentationFormat>
  <Paragraphs>178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PROBLEM OUTLINE  1) Sporket Central Pty Ltd is a Company that specializes in high quality bike and accessories.    2)The company is targeting 1000 new customers.   3)The company is focusing in maximizing profit through Bike Sales.</vt:lpstr>
      <vt:lpstr>Data Quality Assessment</vt:lpstr>
      <vt:lpstr>.</vt:lpstr>
      <vt:lpstr>.</vt:lpstr>
      <vt:lpstr>.</vt:lpstr>
      <vt:lpstr>.</vt:lpstr>
      <vt:lpstr>.</vt:lpstr>
      <vt:lpstr>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Windows User</cp:lastModifiedBy>
  <cp:revision>1</cp:revision>
  <dcterms:modified xsi:type="dcterms:W3CDTF">2023-08-22T19:30:24Z</dcterms:modified>
</cp:coreProperties>
</file>