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75" r:id="rId5"/>
    <p:sldId id="277" r:id="rId6"/>
    <p:sldId id="276" r:id="rId7"/>
    <p:sldId id="280" r:id="rId8"/>
    <p:sldId id="290" r:id="rId9"/>
    <p:sldId id="279" r:id="rId10"/>
    <p:sldId id="278" r:id="rId11"/>
    <p:sldId id="281" r:id="rId12"/>
    <p:sldId id="282" r:id="rId13"/>
    <p:sldId id="283" r:id="rId14"/>
    <p:sldId id="285" r:id="rId15"/>
    <p:sldId id="286" r:id="rId16"/>
    <p:sldId id="287" r:id="rId17"/>
    <p:sldId id="288" r:id="rId18"/>
    <p:sldId id="289" r:id="rId19"/>
    <p:sldId id="291" r:id="rId20"/>
    <p:sldId id="293" r:id="rId21"/>
    <p:sldId id="294" r:id="rId22"/>
    <p:sldId id="295" r:id="rId23"/>
    <p:sldId id="296" r:id="rId24"/>
    <p:sldId id="297" r:id="rId25"/>
    <p:sldId id="292" r:id="rId26"/>
    <p:sldId id="305" r:id="rId27"/>
    <p:sldId id="298" r:id="rId28"/>
    <p:sldId id="299" r:id="rId29"/>
    <p:sldId id="300" r:id="rId30"/>
    <p:sldId id="301" r:id="rId31"/>
    <p:sldId id="302" r:id="rId32"/>
    <p:sldId id="303" r:id="rId33"/>
    <p:sldId id="304" r:id="rId34"/>
    <p:sldId id="306" r:id="rId35"/>
    <p:sldId id="307" r:id="rId36"/>
    <p:sldId id="30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BDAC2C-259F-4988-9D2B-6074ACF7A666}">
          <p14:sldIdLst>
            <p14:sldId id="274"/>
            <p14:sldId id="256"/>
            <p14:sldId id="257"/>
            <p14:sldId id="275"/>
            <p14:sldId id="277"/>
            <p14:sldId id="276"/>
            <p14:sldId id="280"/>
            <p14:sldId id="290"/>
            <p14:sldId id="279"/>
            <p14:sldId id="278"/>
            <p14:sldId id="281"/>
            <p14:sldId id="282"/>
            <p14:sldId id="283"/>
            <p14:sldId id="285"/>
            <p14:sldId id="286"/>
            <p14:sldId id="287"/>
            <p14:sldId id="288"/>
            <p14:sldId id="289"/>
            <p14:sldId id="291"/>
            <p14:sldId id="293"/>
            <p14:sldId id="294"/>
            <p14:sldId id="295"/>
            <p14:sldId id="296"/>
            <p14:sldId id="297"/>
            <p14:sldId id="292"/>
            <p14:sldId id="305"/>
            <p14:sldId id="298"/>
            <p14:sldId id="299"/>
            <p14:sldId id="300"/>
            <p14:sldId id="301"/>
            <p14:sldId id="302"/>
            <p14:sldId id="303"/>
            <p14:sldId id="304"/>
            <p14:sldId id="306"/>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5033" autoAdjust="0"/>
  </p:normalViewPr>
  <p:slideViewPr>
    <p:cSldViewPr snapToGrid="0">
      <p:cViewPr varScale="1">
        <p:scale>
          <a:sx n="82" d="100"/>
          <a:sy n="82" d="100"/>
        </p:scale>
        <p:origin x="9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350E7A-DB3A-41DE-B547-5C3B5424FCEA}" type="doc">
      <dgm:prSet loTypeId="urn:microsoft.com/office/officeart/2005/8/layout/hProcess11" loCatId="process" qsTypeId="urn:microsoft.com/office/officeart/2005/8/quickstyle/simple1" qsCatId="simple" csTypeId="urn:microsoft.com/office/officeart/2005/8/colors/accent1_2" csCatId="accent1" phldr="1"/>
      <dgm:spPr/>
    </dgm:pt>
    <dgm:pt modelId="{09F3A7DB-5AB4-4A30-94B6-50D384E9EC3A}" type="pres">
      <dgm:prSet presAssocID="{76350E7A-DB3A-41DE-B547-5C3B5424FCEA}" presName="Name0" presStyleCnt="0">
        <dgm:presLayoutVars>
          <dgm:dir/>
          <dgm:resizeHandles val="exact"/>
        </dgm:presLayoutVars>
      </dgm:prSet>
      <dgm:spPr/>
    </dgm:pt>
    <dgm:pt modelId="{AF03C65B-74C1-4EA9-B77B-CCDCFD6F5F45}" type="pres">
      <dgm:prSet presAssocID="{76350E7A-DB3A-41DE-B547-5C3B5424FCEA}" presName="arrow" presStyleLbl="bgShp" presStyleIdx="0" presStyleCnt="1"/>
      <dgm:spPr/>
    </dgm:pt>
    <dgm:pt modelId="{31D3E31C-1A90-4220-907A-4AEC1E1B4ADC}" type="pres">
      <dgm:prSet presAssocID="{76350E7A-DB3A-41DE-B547-5C3B5424FCEA}" presName="points" presStyleCnt="0"/>
      <dgm:spPr/>
    </dgm:pt>
  </dgm:ptLst>
  <dgm:cxnLst>
    <dgm:cxn modelId="{483C33AA-0EE5-4499-B2A8-2E22FDA02178}" type="presOf" srcId="{76350E7A-DB3A-41DE-B547-5C3B5424FCEA}" destId="{09F3A7DB-5AB4-4A30-94B6-50D384E9EC3A}" srcOrd="0" destOrd="0" presId="urn:microsoft.com/office/officeart/2005/8/layout/hProcess11"/>
    <dgm:cxn modelId="{E2E92A57-D1B2-417D-9C3D-DB06D6F5E578}" type="presParOf" srcId="{09F3A7DB-5AB4-4A30-94B6-50D384E9EC3A}" destId="{AF03C65B-74C1-4EA9-B77B-CCDCFD6F5F45}" srcOrd="0" destOrd="0" presId="urn:microsoft.com/office/officeart/2005/8/layout/hProcess11"/>
    <dgm:cxn modelId="{CDDEF03C-3104-492C-9A3C-E1A62443BFC7}" type="presParOf" srcId="{09F3A7DB-5AB4-4A30-94B6-50D384E9EC3A}" destId="{31D3E31C-1A90-4220-907A-4AEC1E1B4ADC}" srcOrd="1"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3C65B-74C1-4EA9-B77B-CCDCFD6F5F45}">
      <dsp:nvSpPr>
        <dsp:cNvPr id="0" name=""/>
        <dsp:cNvSpPr/>
      </dsp:nvSpPr>
      <dsp:spPr>
        <a:xfrm>
          <a:off x="0" y="855500"/>
          <a:ext cx="7782251" cy="1140667"/>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ABBF-87CB-31C9-0351-FFFC2751FD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8AF0E5-8A84-FBE8-EEAA-3EB3920B8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AF156B-97A0-142D-59D8-CCDA6EC87580}"/>
              </a:ext>
            </a:extLst>
          </p:cNvPr>
          <p:cNvSpPr>
            <a:spLocks noGrp="1"/>
          </p:cNvSpPr>
          <p:nvPr>
            <p:ph type="dt" sz="half" idx="10"/>
          </p:nvPr>
        </p:nvSpPr>
        <p:spPr/>
        <p:txBody>
          <a:bodyPr/>
          <a:lstStyle/>
          <a:p>
            <a:fld id="{BFC330A6-6CAC-4606-8A57-0031060C77E5}" type="datetimeFigureOut">
              <a:rPr lang="en-IN" smtClean="0"/>
              <a:t>23-05-2024</a:t>
            </a:fld>
            <a:endParaRPr lang="en-IN"/>
          </a:p>
        </p:txBody>
      </p:sp>
      <p:sp>
        <p:nvSpPr>
          <p:cNvPr id="5" name="Footer Placeholder 4">
            <a:extLst>
              <a:ext uri="{FF2B5EF4-FFF2-40B4-BE49-F238E27FC236}">
                <a16:creationId xmlns:a16="http://schemas.microsoft.com/office/drawing/2014/main" id="{BB0EC5DB-4A6E-6514-2CE4-FB6BC71F71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42497-D057-DB59-0A63-CE6E80FEB4EA}"/>
              </a:ext>
            </a:extLst>
          </p:cNvPr>
          <p:cNvSpPr>
            <a:spLocks noGrp="1"/>
          </p:cNvSpPr>
          <p:nvPr>
            <p:ph type="sldNum" sz="quarter" idx="12"/>
          </p:nvPr>
        </p:nvSpPr>
        <p:spPr/>
        <p:txBody>
          <a:bodyPr/>
          <a:lstStyle/>
          <a:p>
            <a:fld id="{D494223F-032D-4214-9C81-769829DD8E7B}" type="slidenum">
              <a:rPr lang="en-IN" smtClean="0"/>
              <a:t>‹#›</a:t>
            </a:fld>
            <a:endParaRPr lang="en-IN"/>
          </a:p>
        </p:txBody>
      </p:sp>
    </p:spTree>
    <p:extLst>
      <p:ext uri="{BB962C8B-B14F-4D97-AF65-F5344CB8AC3E}">
        <p14:creationId xmlns:p14="http://schemas.microsoft.com/office/powerpoint/2010/main" val="388191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F336-96B6-AFE3-3EBA-FAF4C99D8F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E66C38-B6BB-CF77-F1A4-3B75A5501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CBB3C-AB38-E478-0D20-67480269897C}"/>
              </a:ext>
            </a:extLst>
          </p:cNvPr>
          <p:cNvSpPr>
            <a:spLocks noGrp="1"/>
          </p:cNvSpPr>
          <p:nvPr>
            <p:ph type="dt" sz="half" idx="10"/>
          </p:nvPr>
        </p:nvSpPr>
        <p:spPr/>
        <p:txBody>
          <a:bodyPr/>
          <a:lstStyle/>
          <a:p>
            <a:fld id="{BFC330A6-6CAC-4606-8A57-0031060C77E5}" type="datetimeFigureOut">
              <a:rPr lang="en-IN" smtClean="0"/>
              <a:t>23-05-2024</a:t>
            </a:fld>
            <a:endParaRPr lang="en-IN"/>
          </a:p>
        </p:txBody>
      </p:sp>
      <p:sp>
        <p:nvSpPr>
          <p:cNvPr id="5" name="Footer Placeholder 4">
            <a:extLst>
              <a:ext uri="{FF2B5EF4-FFF2-40B4-BE49-F238E27FC236}">
                <a16:creationId xmlns:a16="http://schemas.microsoft.com/office/drawing/2014/main" id="{4487E257-5A81-6665-7EC4-CA13C7139D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B0455-525F-C523-9BBF-29D4F6ED1F99}"/>
              </a:ext>
            </a:extLst>
          </p:cNvPr>
          <p:cNvSpPr>
            <a:spLocks noGrp="1"/>
          </p:cNvSpPr>
          <p:nvPr>
            <p:ph type="sldNum" sz="quarter" idx="12"/>
          </p:nvPr>
        </p:nvSpPr>
        <p:spPr/>
        <p:txBody>
          <a:bodyPr/>
          <a:lstStyle/>
          <a:p>
            <a:fld id="{D494223F-032D-4214-9C81-769829DD8E7B}" type="slidenum">
              <a:rPr lang="en-IN" smtClean="0"/>
              <a:t>‹#›</a:t>
            </a:fld>
            <a:endParaRPr lang="en-IN"/>
          </a:p>
        </p:txBody>
      </p:sp>
    </p:spTree>
    <p:extLst>
      <p:ext uri="{BB962C8B-B14F-4D97-AF65-F5344CB8AC3E}">
        <p14:creationId xmlns:p14="http://schemas.microsoft.com/office/powerpoint/2010/main" val="362920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51E5BD-D2A9-CEC1-BA57-E727700652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D5DC0A-134F-A0DD-59AE-5872A86C1C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58661-F606-C5F8-1E3A-969312AF679C}"/>
              </a:ext>
            </a:extLst>
          </p:cNvPr>
          <p:cNvSpPr>
            <a:spLocks noGrp="1"/>
          </p:cNvSpPr>
          <p:nvPr>
            <p:ph type="dt" sz="half" idx="10"/>
          </p:nvPr>
        </p:nvSpPr>
        <p:spPr/>
        <p:txBody>
          <a:bodyPr/>
          <a:lstStyle/>
          <a:p>
            <a:fld id="{BFC330A6-6CAC-4606-8A57-0031060C77E5}" type="datetimeFigureOut">
              <a:rPr lang="en-IN" smtClean="0"/>
              <a:t>23-05-2024</a:t>
            </a:fld>
            <a:endParaRPr lang="en-IN"/>
          </a:p>
        </p:txBody>
      </p:sp>
      <p:sp>
        <p:nvSpPr>
          <p:cNvPr id="5" name="Footer Placeholder 4">
            <a:extLst>
              <a:ext uri="{FF2B5EF4-FFF2-40B4-BE49-F238E27FC236}">
                <a16:creationId xmlns:a16="http://schemas.microsoft.com/office/drawing/2014/main" id="{BD553322-C490-36FD-33E5-DB2D07802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A17AFF-5AD9-51EF-0014-CE6CDC5872A5}"/>
              </a:ext>
            </a:extLst>
          </p:cNvPr>
          <p:cNvSpPr>
            <a:spLocks noGrp="1"/>
          </p:cNvSpPr>
          <p:nvPr>
            <p:ph type="sldNum" sz="quarter" idx="12"/>
          </p:nvPr>
        </p:nvSpPr>
        <p:spPr/>
        <p:txBody>
          <a:bodyPr/>
          <a:lstStyle/>
          <a:p>
            <a:fld id="{D494223F-032D-4214-9C81-769829DD8E7B}" type="slidenum">
              <a:rPr lang="en-IN" smtClean="0"/>
              <a:t>‹#›</a:t>
            </a:fld>
            <a:endParaRPr lang="en-IN"/>
          </a:p>
        </p:txBody>
      </p:sp>
    </p:spTree>
    <p:extLst>
      <p:ext uri="{BB962C8B-B14F-4D97-AF65-F5344CB8AC3E}">
        <p14:creationId xmlns:p14="http://schemas.microsoft.com/office/powerpoint/2010/main" val="428894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FE51-887E-1B42-4768-F00F483314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8EB0D5-133A-2476-B038-794B7A63C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8DADB1-84A5-B361-838C-CC2E35DE7DF0}"/>
              </a:ext>
            </a:extLst>
          </p:cNvPr>
          <p:cNvSpPr>
            <a:spLocks noGrp="1"/>
          </p:cNvSpPr>
          <p:nvPr>
            <p:ph type="dt" sz="half" idx="10"/>
          </p:nvPr>
        </p:nvSpPr>
        <p:spPr/>
        <p:txBody>
          <a:bodyPr/>
          <a:lstStyle/>
          <a:p>
            <a:fld id="{BFC330A6-6CAC-4606-8A57-0031060C77E5}" type="datetimeFigureOut">
              <a:rPr lang="en-IN" smtClean="0"/>
              <a:t>23-05-2024</a:t>
            </a:fld>
            <a:endParaRPr lang="en-IN"/>
          </a:p>
        </p:txBody>
      </p:sp>
      <p:sp>
        <p:nvSpPr>
          <p:cNvPr id="5" name="Footer Placeholder 4">
            <a:extLst>
              <a:ext uri="{FF2B5EF4-FFF2-40B4-BE49-F238E27FC236}">
                <a16:creationId xmlns:a16="http://schemas.microsoft.com/office/drawing/2014/main" id="{FCB26FB2-9C21-A48A-9C90-9E22B3215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B11D1-F09E-37AC-0992-95021749A541}"/>
              </a:ext>
            </a:extLst>
          </p:cNvPr>
          <p:cNvSpPr>
            <a:spLocks noGrp="1"/>
          </p:cNvSpPr>
          <p:nvPr>
            <p:ph type="sldNum" sz="quarter" idx="12"/>
          </p:nvPr>
        </p:nvSpPr>
        <p:spPr/>
        <p:txBody>
          <a:bodyPr/>
          <a:lstStyle/>
          <a:p>
            <a:fld id="{D494223F-032D-4214-9C81-769829DD8E7B}" type="slidenum">
              <a:rPr lang="en-IN" smtClean="0"/>
              <a:t>‹#›</a:t>
            </a:fld>
            <a:endParaRPr lang="en-IN"/>
          </a:p>
        </p:txBody>
      </p:sp>
    </p:spTree>
    <p:extLst>
      <p:ext uri="{BB962C8B-B14F-4D97-AF65-F5344CB8AC3E}">
        <p14:creationId xmlns:p14="http://schemas.microsoft.com/office/powerpoint/2010/main" val="2058007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46D24-5E87-7C1E-BC93-2F256A8F1D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09EE85-A37D-BBB1-9CA0-5AB96791C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0BB94-4342-1529-D513-AA0569A3BBAA}"/>
              </a:ext>
            </a:extLst>
          </p:cNvPr>
          <p:cNvSpPr>
            <a:spLocks noGrp="1"/>
          </p:cNvSpPr>
          <p:nvPr>
            <p:ph type="dt" sz="half" idx="10"/>
          </p:nvPr>
        </p:nvSpPr>
        <p:spPr/>
        <p:txBody>
          <a:bodyPr/>
          <a:lstStyle/>
          <a:p>
            <a:fld id="{BFC330A6-6CAC-4606-8A57-0031060C77E5}" type="datetimeFigureOut">
              <a:rPr lang="en-IN" smtClean="0"/>
              <a:t>23-05-2024</a:t>
            </a:fld>
            <a:endParaRPr lang="en-IN"/>
          </a:p>
        </p:txBody>
      </p:sp>
      <p:sp>
        <p:nvSpPr>
          <p:cNvPr id="5" name="Footer Placeholder 4">
            <a:extLst>
              <a:ext uri="{FF2B5EF4-FFF2-40B4-BE49-F238E27FC236}">
                <a16:creationId xmlns:a16="http://schemas.microsoft.com/office/drawing/2014/main" id="{E3DAC351-3C58-2B6A-D19B-87BA559FD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7589B7-F692-C414-45A2-F24D7FA84CC4}"/>
              </a:ext>
            </a:extLst>
          </p:cNvPr>
          <p:cNvSpPr>
            <a:spLocks noGrp="1"/>
          </p:cNvSpPr>
          <p:nvPr>
            <p:ph type="sldNum" sz="quarter" idx="12"/>
          </p:nvPr>
        </p:nvSpPr>
        <p:spPr/>
        <p:txBody>
          <a:bodyPr/>
          <a:lstStyle/>
          <a:p>
            <a:fld id="{D494223F-032D-4214-9C81-769829DD8E7B}" type="slidenum">
              <a:rPr lang="en-IN" smtClean="0"/>
              <a:t>‹#›</a:t>
            </a:fld>
            <a:endParaRPr lang="en-IN"/>
          </a:p>
        </p:txBody>
      </p:sp>
    </p:spTree>
    <p:extLst>
      <p:ext uri="{BB962C8B-B14F-4D97-AF65-F5344CB8AC3E}">
        <p14:creationId xmlns:p14="http://schemas.microsoft.com/office/powerpoint/2010/main" val="152867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EBA63-14FF-FBD0-B3B0-9F55399FB9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82EC3-19C4-2695-FED0-E573E6CC6B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E0C089-CBB2-17AC-2F65-1B5AC8350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012018-03F1-E9B8-6810-B325BBD30F82}"/>
              </a:ext>
            </a:extLst>
          </p:cNvPr>
          <p:cNvSpPr>
            <a:spLocks noGrp="1"/>
          </p:cNvSpPr>
          <p:nvPr>
            <p:ph type="dt" sz="half" idx="10"/>
          </p:nvPr>
        </p:nvSpPr>
        <p:spPr/>
        <p:txBody>
          <a:bodyPr/>
          <a:lstStyle/>
          <a:p>
            <a:fld id="{BFC330A6-6CAC-4606-8A57-0031060C77E5}" type="datetimeFigureOut">
              <a:rPr lang="en-IN" smtClean="0"/>
              <a:t>23-05-2024</a:t>
            </a:fld>
            <a:endParaRPr lang="en-IN"/>
          </a:p>
        </p:txBody>
      </p:sp>
      <p:sp>
        <p:nvSpPr>
          <p:cNvPr id="6" name="Footer Placeholder 5">
            <a:extLst>
              <a:ext uri="{FF2B5EF4-FFF2-40B4-BE49-F238E27FC236}">
                <a16:creationId xmlns:a16="http://schemas.microsoft.com/office/drawing/2014/main" id="{EAECE899-F62F-71CA-415D-4A7C3B7093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1CDCEA-B173-5575-2A33-0C8D1CDF355F}"/>
              </a:ext>
            </a:extLst>
          </p:cNvPr>
          <p:cNvSpPr>
            <a:spLocks noGrp="1"/>
          </p:cNvSpPr>
          <p:nvPr>
            <p:ph type="sldNum" sz="quarter" idx="12"/>
          </p:nvPr>
        </p:nvSpPr>
        <p:spPr/>
        <p:txBody>
          <a:bodyPr/>
          <a:lstStyle/>
          <a:p>
            <a:fld id="{D494223F-032D-4214-9C81-769829DD8E7B}" type="slidenum">
              <a:rPr lang="en-IN" smtClean="0"/>
              <a:t>‹#›</a:t>
            </a:fld>
            <a:endParaRPr lang="en-IN"/>
          </a:p>
        </p:txBody>
      </p:sp>
    </p:spTree>
    <p:extLst>
      <p:ext uri="{BB962C8B-B14F-4D97-AF65-F5344CB8AC3E}">
        <p14:creationId xmlns:p14="http://schemas.microsoft.com/office/powerpoint/2010/main" val="208269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C5AF-1695-95F5-2220-4EE92127E1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0DB1CA-93E6-1E04-041D-8B646306E4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32CFB6-4800-08E2-0F11-6BDD042C10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E5AF41-DF9C-292B-2394-FDF88ADD0D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690B8D-9F30-B0E8-921A-7E9CD88FB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82E653-2387-812E-A097-0D674D8EA9FF}"/>
              </a:ext>
            </a:extLst>
          </p:cNvPr>
          <p:cNvSpPr>
            <a:spLocks noGrp="1"/>
          </p:cNvSpPr>
          <p:nvPr>
            <p:ph type="dt" sz="half" idx="10"/>
          </p:nvPr>
        </p:nvSpPr>
        <p:spPr/>
        <p:txBody>
          <a:bodyPr/>
          <a:lstStyle/>
          <a:p>
            <a:fld id="{BFC330A6-6CAC-4606-8A57-0031060C77E5}" type="datetimeFigureOut">
              <a:rPr lang="en-IN" smtClean="0"/>
              <a:t>23-05-2024</a:t>
            </a:fld>
            <a:endParaRPr lang="en-IN"/>
          </a:p>
        </p:txBody>
      </p:sp>
      <p:sp>
        <p:nvSpPr>
          <p:cNvPr id="8" name="Footer Placeholder 7">
            <a:extLst>
              <a:ext uri="{FF2B5EF4-FFF2-40B4-BE49-F238E27FC236}">
                <a16:creationId xmlns:a16="http://schemas.microsoft.com/office/drawing/2014/main" id="{44A7757B-C76E-4EA6-B9D5-8630C4E0B3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3D7AA0-5987-CF03-E7B6-7B1A8B21C165}"/>
              </a:ext>
            </a:extLst>
          </p:cNvPr>
          <p:cNvSpPr>
            <a:spLocks noGrp="1"/>
          </p:cNvSpPr>
          <p:nvPr>
            <p:ph type="sldNum" sz="quarter" idx="12"/>
          </p:nvPr>
        </p:nvSpPr>
        <p:spPr/>
        <p:txBody>
          <a:bodyPr/>
          <a:lstStyle/>
          <a:p>
            <a:fld id="{D494223F-032D-4214-9C81-769829DD8E7B}" type="slidenum">
              <a:rPr lang="en-IN" smtClean="0"/>
              <a:t>‹#›</a:t>
            </a:fld>
            <a:endParaRPr lang="en-IN"/>
          </a:p>
        </p:txBody>
      </p:sp>
    </p:spTree>
    <p:extLst>
      <p:ext uri="{BB962C8B-B14F-4D97-AF65-F5344CB8AC3E}">
        <p14:creationId xmlns:p14="http://schemas.microsoft.com/office/powerpoint/2010/main" val="37822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FAA4-4C65-9F43-F687-59831181BE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68E582-43C6-630D-F1A8-EBE50825EC17}"/>
              </a:ext>
            </a:extLst>
          </p:cNvPr>
          <p:cNvSpPr>
            <a:spLocks noGrp="1"/>
          </p:cNvSpPr>
          <p:nvPr>
            <p:ph type="dt" sz="half" idx="10"/>
          </p:nvPr>
        </p:nvSpPr>
        <p:spPr/>
        <p:txBody>
          <a:bodyPr/>
          <a:lstStyle/>
          <a:p>
            <a:fld id="{BFC330A6-6CAC-4606-8A57-0031060C77E5}" type="datetimeFigureOut">
              <a:rPr lang="en-IN" smtClean="0"/>
              <a:t>23-05-2024</a:t>
            </a:fld>
            <a:endParaRPr lang="en-IN"/>
          </a:p>
        </p:txBody>
      </p:sp>
      <p:sp>
        <p:nvSpPr>
          <p:cNvPr id="4" name="Footer Placeholder 3">
            <a:extLst>
              <a:ext uri="{FF2B5EF4-FFF2-40B4-BE49-F238E27FC236}">
                <a16:creationId xmlns:a16="http://schemas.microsoft.com/office/drawing/2014/main" id="{D24B7F90-77F6-F6E3-9F11-DC26FF1096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5DF7EF-B9C4-0C88-BB01-9DA3273A9571}"/>
              </a:ext>
            </a:extLst>
          </p:cNvPr>
          <p:cNvSpPr>
            <a:spLocks noGrp="1"/>
          </p:cNvSpPr>
          <p:nvPr>
            <p:ph type="sldNum" sz="quarter" idx="12"/>
          </p:nvPr>
        </p:nvSpPr>
        <p:spPr/>
        <p:txBody>
          <a:bodyPr/>
          <a:lstStyle/>
          <a:p>
            <a:fld id="{D494223F-032D-4214-9C81-769829DD8E7B}" type="slidenum">
              <a:rPr lang="en-IN" smtClean="0"/>
              <a:t>‹#›</a:t>
            </a:fld>
            <a:endParaRPr lang="en-IN"/>
          </a:p>
        </p:txBody>
      </p:sp>
    </p:spTree>
    <p:extLst>
      <p:ext uri="{BB962C8B-B14F-4D97-AF65-F5344CB8AC3E}">
        <p14:creationId xmlns:p14="http://schemas.microsoft.com/office/powerpoint/2010/main" val="2936398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4BA9B3-DFF9-04A8-DE82-99E58377D070}"/>
              </a:ext>
            </a:extLst>
          </p:cNvPr>
          <p:cNvSpPr>
            <a:spLocks noGrp="1"/>
          </p:cNvSpPr>
          <p:nvPr>
            <p:ph type="dt" sz="half" idx="10"/>
          </p:nvPr>
        </p:nvSpPr>
        <p:spPr/>
        <p:txBody>
          <a:bodyPr/>
          <a:lstStyle/>
          <a:p>
            <a:fld id="{BFC330A6-6CAC-4606-8A57-0031060C77E5}" type="datetimeFigureOut">
              <a:rPr lang="en-IN" smtClean="0"/>
              <a:t>23-05-2024</a:t>
            </a:fld>
            <a:endParaRPr lang="en-IN"/>
          </a:p>
        </p:txBody>
      </p:sp>
      <p:sp>
        <p:nvSpPr>
          <p:cNvPr id="3" name="Footer Placeholder 2">
            <a:extLst>
              <a:ext uri="{FF2B5EF4-FFF2-40B4-BE49-F238E27FC236}">
                <a16:creationId xmlns:a16="http://schemas.microsoft.com/office/drawing/2014/main" id="{51BA9200-6BA2-D1BF-154F-C5D524B440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B0F091-0E27-03E5-F8C3-568A7345B5A0}"/>
              </a:ext>
            </a:extLst>
          </p:cNvPr>
          <p:cNvSpPr>
            <a:spLocks noGrp="1"/>
          </p:cNvSpPr>
          <p:nvPr>
            <p:ph type="sldNum" sz="quarter" idx="12"/>
          </p:nvPr>
        </p:nvSpPr>
        <p:spPr/>
        <p:txBody>
          <a:bodyPr/>
          <a:lstStyle/>
          <a:p>
            <a:fld id="{D494223F-032D-4214-9C81-769829DD8E7B}" type="slidenum">
              <a:rPr lang="en-IN" smtClean="0"/>
              <a:t>‹#›</a:t>
            </a:fld>
            <a:endParaRPr lang="en-IN"/>
          </a:p>
        </p:txBody>
      </p:sp>
    </p:spTree>
    <p:extLst>
      <p:ext uri="{BB962C8B-B14F-4D97-AF65-F5344CB8AC3E}">
        <p14:creationId xmlns:p14="http://schemas.microsoft.com/office/powerpoint/2010/main" val="268329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479F1-119A-31B2-3884-7C90F91C9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049873-EA61-5E78-2EA3-A366D0239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A3F19EA-BAAF-F18E-AD8F-7B48C9F88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FC8EC-478F-19C0-EFDE-E787F101AC85}"/>
              </a:ext>
            </a:extLst>
          </p:cNvPr>
          <p:cNvSpPr>
            <a:spLocks noGrp="1"/>
          </p:cNvSpPr>
          <p:nvPr>
            <p:ph type="dt" sz="half" idx="10"/>
          </p:nvPr>
        </p:nvSpPr>
        <p:spPr/>
        <p:txBody>
          <a:bodyPr/>
          <a:lstStyle/>
          <a:p>
            <a:fld id="{BFC330A6-6CAC-4606-8A57-0031060C77E5}" type="datetimeFigureOut">
              <a:rPr lang="en-IN" smtClean="0"/>
              <a:t>23-05-2024</a:t>
            </a:fld>
            <a:endParaRPr lang="en-IN"/>
          </a:p>
        </p:txBody>
      </p:sp>
      <p:sp>
        <p:nvSpPr>
          <p:cNvPr id="6" name="Footer Placeholder 5">
            <a:extLst>
              <a:ext uri="{FF2B5EF4-FFF2-40B4-BE49-F238E27FC236}">
                <a16:creationId xmlns:a16="http://schemas.microsoft.com/office/drawing/2014/main" id="{B55EF7D8-6F26-89FD-8804-79F3C2A276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512F21-D784-56F4-0B38-D6AFFFD3488F}"/>
              </a:ext>
            </a:extLst>
          </p:cNvPr>
          <p:cNvSpPr>
            <a:spLocks noGrp="1"/>
          </p:cNvSpPr>
          <p:nvPr>
            <p:ph type="sldNum" sz="quarter" idx="12"/>
          </p:nvPr>
        </p:nvSpPr>
        <p:spPr/>
        <p:txBody>
          <a:bodyPr/>
          <a:lstStyle/>
          <a:p>
            <a:fld id="{D494223F-032D-4214-9C81-769829DD8E7B}" type="slidenum">
              <a:rPr lang="en-IN" smtClean="0"/>
              <a:t>‹#›</a:t>
            </a:fld>
            <a:endParaRPr lang="en-IN"/>
          </a:p>
        </p:txBody>
      </p:sp>
    </p:spTree>
    <p:extLst>
      <p:ext uri="{BB962C8B-B14F-4D97-AF65-F5344CB8AC3E}">
        <p14:creationId xmlns:p14="http://schemas.microsoft.com/office/powerpoint/2010/main" val="235712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D98B-197A-7C86-8B97-B61D397C1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FC47AD-1173-8A08-9B8E-763440E09C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460103-F2B6-86E8-1562-9E2B1ACE1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3FE40-DC4D-0DB8-06CA-8EBBB7388FED}"/>
              </a:ext>
            </a:extLst>
          </p:cNvPr>
          <p:cNvSpPr>
            <a:spLocks noGrp="1"/>
          </p:cNvSpPr>
          <p:nvPr>
            <p:ph type="dt" sz="half" idx="10"/>
          </p:nvPr>
        </p:nvSpPr>
        <p:spPr/>
        <p:txBody>
          <a:bodyPr/>
          <a:lstStyle/>
          <a:p>
            <a:fld id="{BFC330A6-6CAC-4606-8A57-0031060C77E5}" type="datetimeFigureOut">
              <a:rPr lang="en-IN" smtClean="0"/>
              <a:t>23-05-2024</a:t>
            </a:fld>
            <a:endParaRPr lang="en-IN"/>
          </a:p>
        </p:txBody>
      </p:sp>
      <p:sp>
        <p:nvSpPr>
          <p:cNvPr id="6" name="Footer Placeholder 5">
            <a:extLst>
              <a:ext uri="{FF2B5EF4-FFF2-40B4-BE49-F238E27FC236}">
                <a16:creationId xmlns:a16="http://schemas.microsoft.com/office/drawing/2014/main" id="{C5B07F29-C4CE-52AD-83A3-A70C65268B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C58B99-7260-1978-57E2-42A8AB2383F7}"/>
              </a:ext>
            </a:extLst>
          </p:cNvPr>
          <p:cNvSpPr>
            <a:spLocks noGrp="1"/>
          </p:cNvSpPr>
          <p:nvPr>
            <p:ph type="sldNum" sz="quarter" idx="12"/>
          </p:nvPr>
        </p:nvSpPr>
        <p:spPr/>
        <p:txBody>
          <a:bodyPr/>
          <a:lstStyle/>
          <a:p>
            <a:fld id="{D494223F-032D-4214-9C81-769829DD8E7B}" type="slidenum">
              <a:rPr lang="en-IN" smtClean="0"/>
              <a:t>‹#›</a:t>
            </a:fld>
            <a:endParaRPr lang="en-IN"/>
          </a:p>
        </p:txBody>
      </p:sp>
    </p:spTree>
    <p:extLst>
      <p:ext uri="{BB962C8B-B14F-4D97-AF65-F5344CB8AC3E}">
        <p14:creationId xmlns:p14="http://schemas.microsoft.com/office/powerpoint/2010/main" val="240947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7E39F-8B07-DEC5-5D9C-9564169CE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EFE85C-306B-E89D-AD74-254A21D5D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F81624-22CC-DD20-4E8D-35072F814D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30A6-6CAC-4606-8A57-0031060C77E5}" type="datetimeFigureOut">
              <a:rPr lang="en-IN" smtClean="0"/>
              <a:t>23-05-2024</a:t>
            </a:fld>
            <a:endParaRPr lang="en-IN"/>
          </a:p>
        </p:txBody>
      </p:sp>
      <p:sp>
        <p:nvSpPr>
          <p:cNvPr id="5" name="Footer Placeholder 4">
            <a:extLst>
              <a:ext uri="{FF2B5EF4-FFF2-40B4-BE49-F238E27FC236}">
                <a16:creationId xmlns:a16="http://schemas.microsoft.com/office/drawing/2014/main" id="{E172FBD6-DD1E-F4B4-8449-BC5E05066F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A83F9B-8767-AC7E-F25D-919EAFE07F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94223F-032D-4214-9C81-769829DD8E7B}" type="slidenum">
              <a:rPr lang="en-IN" smtClean="0"/>
              <a:t>‹#›</a:t>
            </a:fld>
            <a:endParaRPr lang="en-IN"/>
          </a:p>
        </p:txBody>
      </p:sp>
    </p:spTree>
    <p:extLst>
      <p:ext uri="{BB962C8B-B14F-4D97-AF65-F5344CB8AC3E}">
        <p14:creationId xmlns:p14="http://schemas.microsoft.com/office/powerpoint/2010/main" val="602467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ownloads/ML_Project/ML_Project/CareerMapping.csv" TargetMode="External"/><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data.mendeley.com/datasets/5z68cvxssn/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hyperlink" Target="https://ieeexplore.ieee.org/stamp/stamp.jsp?tp=&amp;arnumber=10152874&amp;isnumber=10152873"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187F556-2972-5F7A-7EB2-D5D609D34765}"/>
              </a:ext>
            </a:extLst>
          </p:cNvPr>
          <p:cNvSpPr txBox="1"/>
          <p:nvPr/>
        </p:nvSpPr>
        <p:spPr>
          <a:xfrm>
            <a:off x="8107392" y="2505670"/>
            <a:ext cx="1926077" cy="923330"/>
          </a:xfrm>
          <a:prstGeom prst="rect">
            <a:avLst/>
          </a:prstGeom>
          <a:noFill/>
        </p:spPr>
        <p:txBody>
          <a:bodyPr wrap="square" rtlCol="0">
            <a:spAutoFit/>
          </a:bodyPr>
          <a:lstStyle/>
          <a:p>
            <a:r>
              <a:rPr lang="en-US" sz="5400" dirty="0">
                <a:solidFill>
                  <a:srgbClr val="7030A0"/>
                </a:solidFill>
                <a:latin typeface="MS UI Gothic" panose="020B0600070205080204" pitchFamily="34" charset="-128"/>
                <a:ea typeface="MS UI Gothic" panose="020B0600070205080204" pitchFamily="34" charset="-128"/>
              </a:rPr>
              <a:t>U</a:t>
            </a:r>
            <a:r>
              <a:rPr lang="en-US" sz="5400" b="0" i="0" dirty="0">
                <a:solidFill>
                  <a:srgbClr val="7030A0"/>
                </a:solidFill>
                <a:effectLst/>
                <a:latin typeface="MS UI Gothic" panose="020B0600070205080204" pitchFamily="34" charset="-128"/>
                <a:ea typeface="MS UI Gothic" panose="020B0600070205080204" pitchFamily="34" charset="-128"/>
              </a:rPr>
              <a:t>sing</a:t>
            </a:r>
            <a:endParaRPr lang="en-IN" sz="5400" dirty="0">
              <a:solidFill>
                <a:srgbClr val="7030A0"/>
              </a:solidFill>
              <a:latin typeface="MS UI Gothic" panose="020B0600070205080204" pitchFamily="34" charset="-128"/>
              <a:ea typeface="MS UI Gothic" panose="020B0600070205080204" pitchFamily="34" charset="-128"/>
            </a:endParaRPr>
          </a:p>
        </p:txBody>
      </p:sp>
      <p:pic>
        <p:nvPicPr>
          <p:cNvPr id="13" name="Picture 12">
            <a:extLst>
              <a:ext uri="{FF2B5EF4-FFF2-40B4-BE49-F238E27FC236}">
                <a16:creationId xmlns:a16="http://schemas.microsoft.com/office/drawing/2014/main" id="{724B4A09-18A7-97F7-A776-2767456242EB}"/>
              </a:ext>
            </a:extLst>
          </p:cNvPr>
          <p:cNvPicPr>
            <a:picLocks noChangeAspect="1"/>
          </p:cNvPicPr>
          <p:nvPr/>
        </p:nvPicPr>
        <p:blipFill>
          <a:blip r:embed="rId2"/>
          <a:stretch>
            <a:fillRect/>
          </a:stretch>
        </p:blipFill>
        <p:spPr>
          <a:xfrm>
            <a:off x="0" y="30018"/>
            <a:ext cx="7345220" cy="6858000"/>
          </a:xfrm>
          <a:prstGeom prst="rect">
            <a:avLst/>
          </a:prstGeom>
        </p:spPr>
      </p:pic>
      <p:sp>
        <p:nvSpPr>
          <p:cNvPr id="11" name="TextBox 10">
            <a:extLst>
              <a:ext uri="{FF2B5EF4-FFF2-40B4-BE49-F238E27FC236}">
                <a16:creationId xmlns:a16="http://schemas.microsoft.com/office/drawing/2014/main" id="{7E0760AA-695D-C2E0-129D-6D5BBB570A9B}"/>
              </a:ext>
            </a:extLst>
          </p:cNvPr>
          <p:cNvSpPr txBox="1"/>
          <p:nvPr/>
        </p:nvSpPr>
        <p:spPr>
          <a:xfrm>
            <a:off x="7345220" y="3752165"/>
            <a:ext cx="2903359" cy="1015663"/>
          </a:xfrm>
          <a:prstGeom prst="rect">
            <a:avLst/>
          </a:prstGeom>
          <a:noFill/>
        </p:spPr>
        <p:txBody>
          <a:bodyPr wrap="none" rtlCol="0">
            <a:spAutoFit/>
          </a:bodyPr>
          <a:lstStyle/>
          <a:p>
            <a:r>
              <a:rPr lang="en-US" sz="6000" b="0" i="0" dirty="0">
                <a:effectLst/>
                <a:latin typeface="Söhne Mono"/>
              </a:rPr>
              <a:t>Ma</a:t>
            </a:r>
            <a:r>
              <a:rPr lang="en-US" sz="6000" b="0" i="0" dirty="0">
                <a:solidFill>
                  <a:srgbClr val="7030A0"/>
                </a:solidFill>
                <a:effectLst/>
                <a:latin typeface="Söhne Mono"/>
              </a:rPr>
              <a:t>chine</a:t>
            </a:r>
            <a:endParaRPr lang="en-IN" sz="6000"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70135" y="292104"/>
            <a:ext cx="5978327" cy="1987489"/>
          </a:xfrm>
        </p:spPr>
        <p:txBody>
          <a:bodyPr>
            <a:normAutofit fontScale="70000" lnSpcReduction="20000"/>
          </a:bodyPr>
          <a:lstStyle/>
          <a:p>
            <a:pPr algn="ctr"/>
            <a:r>
              <a:rPr lang="en-US" sz="11200" b="0" i="0" dirty="0">
                <a:effectLst/>
                <a:latin typeface="Arial" panose="020B0604020202020204" pitchFamily="34" charset="0"/>
                <a:cs typeface="Arial" panose="020B0604020202020204" pitchFamily="34" charset="0"/>
              </a:rPr>
              <a:t>Career Prediction</a:t>
            </a:r>
            <a:endParaRPr lang="en-US" sz="1600" dirty="0"/>
          </a:p>
        </p:txBody>
      </p:sp>
      <p:sp>
        <p:nvSpPr>
          <p:cNvPr id="4" name="TextBox 3">
            <a:extLst>
              <a:ext uri="{FF2B5EF4-FFF2-40B4-BE49-F238E27FC236}">
                <a16:creationId xmlns:a16="http://schemas.microsoft.com/office/drawing/2014/main" id="{97CD7F60-09E5-CCCD-F6F0-21533CE03E09}"/>
              </a:ext>
            </a:extLst>
          </p:cNvPr>
          <p:cNvSpPr txBox="1"/>
          <p:nvPr/>
        </p:nvSpPr>
        <p:spPr>
          <a:xfrm>
            <a:off x="9070430" y="4352330"/>
            <a:ext cx="2525383" cy="830997"/>
          </a:xfrm>
          <a:prstGeom prst="rect">
            <a:avLst/>
          </a:prstGeom>
          <a:noFill/>
        </p:spPr>
        <p:txBody>
          <a:bodyPr wrap="square">
            <a:spAutoFit/>
          </a:bodyPr>
          <a:lstStyle/>
          <a:p>
            <a:r>
              <a:rPr lang="en-US" sz="4800" b="0" i="0" dirty="0">
                <a:effectLst/>
                <a:latin typeface="Söhne Mono"/>
              </a:rPr>
              <a:t>Learning</a:t>
            </a:r>
            <a:endParaRPr lang="en-IN" sz="4800" dirty="0"/>
          </a:p>
        </p:txBody>
      </p:sp>
    </p:spTree>
    <p:extLst>
      <p:ext uri="{BB962C8B-B14F-4D97-AF65-F5344CB8AC3E}">
        <p14:creationId xmlns:p14="http://schemas.microsoft.com/office/powerpoint/2010/main" val="120524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E4FD08D7-DCAA-48EF-E8C0-152457CB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23489" y="2978659"/>
            <a:ext cx="10830365" cy="3030452"/>
          </a:xfrm>
          <a:prstGeom prst="rect">
            <a:avLst/>
          </a:prstGeom>
        </p:spPr>
      </p:pic>
      <p:sp>
        <p:nvSpPr>
          <p:cNvPr id="26" name="TextBox 25">
            <a:extLst>
              <a:ext uri="{FF2B5EF4-FFF2-40B4-BE49-F238E27FC236}">
                <a16:creationId xmlns:a16="http://schemas.microsoft.com/office/drawing/2014/main" id="{4B666B68-E1CF-6E5A-C1E4-888230C5C495}"/>
              </a:ext>
            </a:extLst>
          </p:cNvPr>
          <p:cNvSpPr txBox="1"/>
          <p:nvPr/>
        </p:nvSpPr>
        <p:spPr>
          <a:xfrm>
            <a:off x="725173" y="251975"/>
            <a:ext cx="4641011" cy="769441"/>
          </a:xfrm>
          <a:prstGeom prst="rect">
            <a:avLst/>
          </a:prstGeom>
          <a:noFill/>
        </p:spPr>
        <p:txBody>
          <a:bodyPr wrap="square" rtlCol="0">
            <a:spAutoFit/>
          </a:bodyPr>
          <a:lstStyle/>
          <a:p>
            <a:r>
              <a:rPr lang="en-US" sz="4400" dirty="0">
                <a:latin typeface="+mj-lt"/>
              </a:rPr>
              <a:t>Data Pre-Processing</a:t>
            </a:r>
            <a:endParaRPr lang="en-IN" sz="4400" dirty="0">
              <a:latin typeface="+mj-lt"/>
            </a:endParaRPr>
          </a:p>
        </p:txBody>
      </p:sp>
      <p:sp>
        <p:nvSpPr>
          <p:cNvPr id="29" name="TextBox 28">
            <a:extLst>
              <a:ext uri="{FF2B5EF4-FFF2-40B4-BE49-F238E27FC236}">
                <a16:creationId xmlns:a16="http://schemas.microsoft.com/office/drawing/2014/main" id="{FAB22B23-8936-3EB1-14AF-A84D059BF825}"/>
              </a:ext>
            </a:extLst>
          </p:cNvPr>
          <p:cNvSpPr txBox="1"/>
          <p:nvPr/>
        </p:nvSpPr>
        <p:spPr>
          <a:xfrm>
            <a:off x="725173" y="1575938"/>
            <a:ext cx="4861908" cy="1434367"/>
          </a:xfrm>
          <a:prstGeom prst="rect">
            <a:avLst/>
          </a:prstGeom>
          <a:noFill/>
        </p:spPr>
        <p:txBody>
          <a:bodyPr wrap="none" rtlCol="0">
            <a:spAutoFit/>
          </a:bodyPr>
          <a:lstStyle/>
          <a:p>
            <a:r>
              <a:rPr lang="en-US" dirty="0"/>
              <a:t>We have done Data preprocessing on our dataset.</a:t>
            </a:r>
          </a:p>
          <a:p>
            <a:r>
              <a:rPr lang="en-US" dirty="0"/>
              <a:t>It ensures that the data is </a:t>
            </a:r>
          </a:p>
          <a:p>
            <a:pPr marL="285750" indent="-285750">
              <a:lnSpc>
                <a:spcPct val="150000"/>
              </a:lnSpc>
              <a:buFont typeface="Arial" panose="020B0604020202020204" pitchFamily="34" charset="0"/>
              <a:buChar char="•"/>
            </a:pPr>
            <a:r>
              <a:rPr lang="en-US" dirty="0"/>
              <a:t>Accurate</a:t>
            </a:r>
          </a:p>
          <a:p>
            <a:pPr marL="285750" indent="-285750">
              <a:lnSpc>
                <a:spcPct val="150000"/>
              </a:lnSpc>
              <a:buFont typeface="Arial" panose="020B0604020202020204" pitchFamily="34" charset="0"/>
              <a:buChar char="•"/>
            </a:pPr>
            <a:r>
              <a:rPr lang="en-US" dirty="0"/>
              <a:t>Consistent</a:t>
            </a:r>
          </a:p>
        </p:txBody>
      </p:sp>
      <p:sp>
        <p:nvSpPr>
          <p:cNvPr id="33" name="TextBox 32">
            <a:extLst>
              <a:ext uri="{FF2B5EF4-FFF2-40B4-BE49-F238E27FC236}">
                <a16:creationId xmlns:a16="http://schemas.microsoft.com/office/drawing/2014/main" id="{7FBE7410-FB41-30EC-75F4-8819612E366E}"/>
              </a:ext>
            </a:extLst>
          </p:cNvPr>
          <p:cNvSpPr txBox="1"/>
          <p:nvPr/>
        </p:nvSpPr>
        <p:spPr>
          <a:xfrm>
            <a:off x="5544484" y="1575938"/>
            <a:ext cx="4970528" cy="646331"/>
          </a:xfrm>
          <a:prstGeom prst="rect">
            <a:avLst/>
          </a:prstGeom>
          <a:noFill/>
        </p:spPr>
        <p:txBody>
          <a:bodyPr wrap="none" rtlCol="0">
            <a:spAutoFit/>
          </a:bodyPr>
          <a:lstStyle/>
          <a:p>
            <a:r>
              <a:rPr lang="en-US" dirty="0"/>
              <a:t>Here is our </a:t>
            </a:r>
            <a:r>
              <a:rPr lang="en-US" dirty="0" err="1"/>
              <a:t>Datasource</a:t>
            </a:r>
            <a:r>
              <a:rPr lang="en-US" dirty="0"/>
              <a:t> link: </a:t>
            </a:r>
            <a:r>
              <a:rPr lang="en-US" dirty="0">
                <a:hlinkClick r:id="rId3" action="ppaction://hlinkfile"/>
              </a:rPr>
              <a:t>\CareerPrediction.csv</a:t>
            </a:r>
            <a:endParaRPr lang="en-US" dirty="0"/>
          </a:p>
          <a:p>
            <a:r>
              <a:rPr lang="en-IN" dirty="0">
                <a:hlinkClick r:id="rId4"/>
              </a:rPr>
              <a:t>https://data.mendeley.com/datasets/5z68cvxssn/1</a:t>
            </a:r>
            <a:endParaRPr lang="en-IN" dirty="0"/>
          </a:p>
        </p:txBody>
      </p:sp>
      <p:pic>
        <p:nvPicPr>
          <p:cNvPr id="36" name="Picture 35">
            <a:extLst>
              <a:ext uri="{FF2B5EF4-FFF2-40B4-BE49-F238E27FC236}">
                <a16:creationId xmlns:a16="http://schemas.microsoft.com/office/drawing/2014/main" id="{15969025-93EC-D4CD-B8FD-A11C86320A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4911" y="4879910"/>
            <a:ext cx="1111937" cy="1182993"/>
          </a:xfrm>
          <a:prstGeom prst="rect">
            <a:avLst/>
          </a:prstGeom>
        </p:spPr>
      </p:pic>
      <p:pic>
        <p:nvPicPr>
          <p:cNvPr id="38" name="Picture 37">
            <a:extLst>
              <a:ext uri="{FF2B5EF4-FFF2-40B4-BE49-F238E27FC236}">
                <a16:creationId xmlns:a16="http://schemas.microsoft.com/office/drawing/2014/main" id="{46E044B1-19F9-9E80-524C-FB800526F0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2448" y="4493885"/>
            <a:ext cx="2304191" cy="1847404"/>
          </a:xfrm>
          <a:prstGeom prst="rect">
            <a:avLst/>
          </a:prstGeom>
        </p:spPr>
      </p:pic>
      <p:pic>
        <p:nvPicPr>
          <p:cNvPr id="40" name="Picture 39">
            <a:extLst>
              <a:ext uri="{FF2B5EF4-FFF2-40B4-BE49-F238E27FC236}">
                <a16:creationId xmlns:a16="http://schemas.microsoft.com/office/drawing/2014/main" id="{C6FE87BB-E499-052D-2733-9D318EFC13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10974" y="3813403"/>
            <a:ext cx="3287443" cy="2537675"/>
          </a:xfrm>
          <a:prstGeom prst="rect">
            <a:avLst/>
          </a:prstGeom>
        </p:spPr>
      </p:pic>
      <p:sp>
        <p:nvSpPr>
          <p:cNvPr id="41" name="Rectangle 40">
            <a:extLst>
              <a:ext uri="{FF2B5EF4-FFF2-40B4-BE49-F238E27FC236}">
                <a16:creationId xmlns:a16="http://schemas.microsoft.com/office/drawing/2014/main" id="{A2B8ACA1-BAEE-869C-66EF-83F1AB3055AA}"/>
              </a:ext>
            </a:extLst>
          </p:cNvPr>
          <p:cNvSpPr/>
          <p:nvPr/>
        </p:nvSpPr>
        <p:spPr>
          <a:xfrm rot="5400000">
            <a:off x="3002592" y="-1173145"/>
            <a:ext cx="60162" cy="4328961"/>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77D6B06C-9ABE-F3FC-57C7-9F880A1C318A}"/>
              </a:ext>
            </a:extLst>
          </p:cNvPr>
          <p:cNvSpPr txBox="1"/>
          <p:nvPr/>
        </p:nvSpPr>
        <p:spPr>
          <a:xfrm>
            <a:off x="2290333" y="6341289"/>
            <a:ext cx="301686" cy="369332"/>
          </a:xfrm>
          <a:prstGeom prst="rect">
            <a:avLst/>
          </a:prstGeom>
          <a:noFill/>
        </p:spPr>
        <p:txBody>
          <a:bodyPr wrap="none" rtlCol="0">
            <a:spAutoFit/>
          </a:bodyPr>
          <a:lstStyle/>
          <a:p>
            <a:r>
              <a:rPr lang="en-US" dirty="0"/>
              <a:t>1</a:t>
            </a:r>
            <a:endParaRPr lang="en-IN" dirty="0"/>
          </a:p>
        </p:txBody>
      </p:sp>
      <p:sp>
        <p:nvSpPr>
          <p:cNvPr id="43" name="TextBox 42">
            <a:extLst>
              <a:ext uri="{FF2B5EF4-FFF2-40B4-BE49-F238E27FC236}">
                <a16:creationId xmlns:a16="http://schemas.microsoft.com/office/drawing/2014/main" id="{06D2E832-6523-05A8-4102-181A95E2B1F3}"/>
              </a:ext>
            </a:extLst>
          </p:cNvPr>
          <p:cNvSpPr txBox="1"/>
          <p:nvPr/>
        </p:nvSpPr>
        <p:spPr>
          <a:xfrm>
            <a:off x="5064498" y="6062903"/>
            <a:ext cx="301686" cy="369332"/>
          </a:xfrm>
          <a:prstGeom prst="rect">
            <a:avLst/>
          </a:prstGeom>
          <a:noFill/>
        </p:spPr>
        <p:txBody>
          <a:bodyPr wrap="none" rtlCol="0">
            <a:spAutoFit/>
          </a:bodyPr>
          <a:lstStyle/>
          <a:p>
            <a:r>
              <a:rPr lang="en-US" dirty="0"/>
              <a:t>2</a:t>
            </a:r>
            <a:endParaRPr lang="en-IN" dirty="0"/>
          </a:p>
        </p:txBody>
      </p:sp>
      <p:sp>
        <p:nvSpPr>
          <p:cNvPr id="44" name="TextBox 43">
            <a:extLst>
              <a:ext uri="{FF2B5EF4-FFF2-40B4-BE49-F238E27FC236}">
                <a16:creationId xmlns:a16="http://schemas.microsoft.com/office/drawing/2014/main" id="{C281EEBD-C2FA-4F2C-977A-BA439833DDB1}"/>
              </a:ext>
            </a:extLst>
          </p:cNvPr>
          <p:cNvSpPr txBox="1"/>
          <p:nvPr/>
        </p:nvSpPr>
        <p:spPr>
          <a:xfrm>
            <a:off x="8654696" y="6378147"/>
            <a:ext cx="301686" cy="369332"/>
          </a:xfrm>
          <a:prstGeom prst="rect">
            <a:avLst/>
          </a:prstGeom>
          <a:noFill/>
        </p:spPr>
        <p:txBody>
          <a:bodyPr wrap="none" rtlCol="0">
            <a:spAutoFit/>
          </a:bodyPr>
          <a:lstStyle/>
          <a:p>
            <a:r>
              <a:rPr lang="en-US" dirty="0"/>
              <a:t>3</a:t>
            </a:r>
            <a:endParaRPr lang="en-IN" dirty="0"/>
          </a:p>
        </p:txBody>
      </p:sp>
      <p:sp>
        <p:nvSpPr>
          <p:cNvPr id="4" name="TextBox 3">
            <a:extLst>
              <a:ext uri="{FF2B5EF4-FFF2-40B4-BE49-F238E27FC236}">
                <a16:creationId xmlns:a16="http://schemas.microsoft.com/office/drawing/2014/main" id="{88A5B2C9-59AB-2995-FCF8-CB350820C5C5}"/>
              </a:ext>
            </a:extLst>
          </p:cNvPr>
          <p:cNvSpPr txBox="1"/>
          <p:nvPr/>
        </p:nvSpPr>
        <p:spPr>
          <a:xfrm>
            <a:off x="3516638" y="2978659"/>
            <a:ext cx="3649271" cy="646331"/>
          </a:xfrm>
          <a:prstGeom prst="rect">
            <a:avLst/>
          </a:prstGeom>
          <a:noFill/>
        </p:spPr>
        <p:txBody>
          <a:bodyPr wrap="square" rtlCol="0">
            <a:spAutoFit/>
          </a:bodyPr>
          <a:lstStyle/>
          <a:p>
            <a:r>
              <a:rPr lang="en-IN" b="1" dirty="0"/>
              <a:t>Our data has 9179 samples and 28 columns.</a:t>
            </a:r>
          </a:p>
        </p:txBody>
      </p:sp>
    </p:spTree>
    <p:extLst>
      <p:ext uri="{BB962C8B-B14F-4D97-AF65-F5344CB8AC3E}">
        <p14:creationId xmlns:p14="http://schemas.microsoft.com/office/powerpoint/2010/main" val="3141480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E4FD08D7-DCAA-48EF-E8C0-152457CB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23489" y="2978659"/>
            <a:ext cx="10830365" cy="3030452"/>
          </a:xfrm>
          <a:prstGeom prst="rect">
            <a:avLst/>
          </a:prstGeom>
        </p:spPr>
      </p:pic>
      <p:sp>
        <p:nvSpPr>
          <p:cNvPr id="2" name="TextBox 1">
            <a:extLst>
              <a:ext uri="{FF2B5EF4-FFF2-40B4-BE49-F238E27FC236}">
                <a16:creationId xmlns:a16="http://schemas.microsoft.com/office/drawing/2014/main" id="{880AF76A-005B-B47F-3519-87C6461CA789}"/>
              </a:ext>
            </a:extLst>
          </p:cNvPr>
          <p:cNvSpPr txBox="1"/>
          <p:nvPr/>
        </p:nvSpPr>
        <p:spPr>
          <a:xfrm>
            <a:off x="301924" y="325669"/>
            <a:ext cx="8995668" cy="523220"/>
          </a:xfrm>
          <a:prstGeom prst="rect">
            <a:avLst/>
          </a:prstGeom>
          <a:noFill/>
        </p:spPr>
        <p:txBody>
          <a:bodyPr wrap="none" rtlCol="0">
            <a:spAutoFit/>
          </a:bodyPr>
          <a:lstStyle/>
          <a:p>
            <a:r>
              <a:rPr lang="en-IN" sz="2800" dirty="0"/>
              <a:t>For each unique roll how  many data are there in the dataset</a:t>
            </a:r>
          </a:p>
        </p:txBody>
      </p:sp>
      <p:pic>
        <p:nvPicPr>
          <p:cNvPr id="5" name="Picture 4">
            <a:extLst>
              <a:ext uri="{FF2B5EF4-FFF2-40B4-BE49-F238E27FC236}">
                <a16:creationId xmlns:a16="http://schemas.microsoft.com/office/drawing/2014/main" id="{EAE9101B-77AD-4CF0-0D6F-0F554710D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2660" y="1292953"/>
            <a:ext cx="7166503" cy="4598887"/>
          </a:xfrm>
          <a:prstGeom prst="rect">
            <a:avLst/>
          </a:prstGeom>
          <a:ln>
            <a:solidFill>
              <a:schemeClr val="tx1"/>
            </a:solidFill>
          </a:ln>
        </p:spPr>
      </p:pic>
    </p:spTree>
    <p:extLst>
      <p:ext uri="{BB962C8B-B14F-4D97-AF65-F5344CB8AC3E}">
        <p14:creationId xmlns:p14="http://schemas.microsoft.com/office/powerpoint/2010/main" val="753654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E4FD08D7-DCAA-48EF-E8C0-152457CB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23489" y="2978659"/>
            <a:ext cx="10830365" cy="3030452"/>
          </a:xfrm>
          <a:prstGeom prst="rect">
            <a:avLst/>
          </a:prstGeom>
        </p:spPr>
      </p:pic>
      <p:sp>
        <p:nvSpPr>
          <p:cNvPr id="4" name="TextBox 3">
            <a:extLst>
              <a:ext uri="{FF2B5EF4-FFF2-40B4-BE49-F238E27FC236}">
                <a16:creationId xmlns:a16="http://schemas.microsoft.com/office/drawing/2014/main" id="{1EBE3484-1E70-AD8C-F93A-998EFBD13BE0}"/>
              </a:ext>
            </a:extLst>
          </p:cNvPr>
          <p:cNvSpPr txBox="1"/>
          <p:nvPr/>
        </p:nvSpPr>
        <p:spPr>
          <a:xfrm>
            <a:off x="301924" y="325669"/>
            <a:ext cx="8640955" cy="523220"/>
          </a:xfrm>
          <a:prstGeom prst="rect">
            <a:avLst/>
          </a:prstGeom>
          <a:noFill/>
        </p:spPr>
        <p:txBody>
          <a:bodyPr wrap="none" rtlCol="0">
            <a:spAutoFit/>
          </a:bodyPr>
          <a:lstStyle/>
          <a:p>
            <a:r>
              <a:rPr lang="en-IN" sz="2800" dirty="0"/>
              <a:t>Ratings of Programming skills(Ratings are given b/w 0 to 6)</a:t>
            </a:r>
          </a:p>
        </p:txBody>
      </p:sp>
      <p:pic>
        <p:nvPicPr>
          <p:cNvPr id="6" name="Picture 5">
            <a:extLst>
              <a:ext uri="{FF2B5EF4-FFF2-40B4-BE49-F238E27FC236}">
                <a16:creationId xmlns:a16="http://schemas.microsoft.com/office/drawing/2014/main" id="{5712AE5A-BCA2-E0FC-9A36-C3470D6EF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3520" y="1331984"/>
            <a:ext cx="3942117" cy="4194031"/>
          </a:xfrm>
          <a:prstGeom prst="rect">
            <a:avLst/>
          </a:prstGeom>
          <a:ln>
            <a:solidFill>
              <a:schemeClr val="tx1"/>
            </a:solidFill>
          </a:ln>
        </p:spPr>
      </p:pic>
      <p:sp>
        <p:nvSpPr>
          <p:cNvPr id="7" name="Rectangle 6">
            <a:extLst>
              <a:ext uri="{FF2B5EF4-FFF2-40B4-BE49-F238E27FC236}">
                <a16:creationId xmlns:a16="http://schemas.microsoft.com/office/drawing/2014/main" id="{B78F4D3E-74E5-DD48-154A-086768FD12A3}"/>
              </a:ext>
            </a:extLst>
          </p:cNvPr>
          <p:cNvSpPr/>
          <p:nvPr/>
        </p:nvSpPr>
        <p:spPr>
          <a:xfrm rot="5400000">
            <a:off x="4598923" y="-3295908"/>
            <a:ext cx="45719" cy="833531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08861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E4FD08D7-DCAA-48EF-E8C0-152457CB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23489" y="2978659"/>
            <a:ext cx="10830365" cy="3030452"/>
          </a:xfrm>
          <a:prstGeom prst="rect">
            <a:avLst/>
          </a:prstGeom>
        </p:spPr>
      </p:pic>
      <p:sp>
        <p:nvSpPr>
          <p:cNvPr id="4" name="TextBox 3">
            <a:extLst>
              <a:ext uri="{FF2B5EF4-FFF2-40B4-BE49-F238E27FC236}">
                <a16:creationId xmlns:a16="http://schemas.microsoft.com/office/drawing/2014/main" id="{1EBE3484-1E70-AD8C-F93A-998EFBD13BE0}"/>
              </a:ext>
            </a:extLst>
          </p:cNvPr>
          <p:cNvSpPr txBox="1"/>
          <p:nvPr/>
        </p:nvSpPr>
        <p:spPr>
          <a:xfrm>
            <a:off x="376569" y="323180"/>
            <a:ext cx="3814634" cy="523220"/>
          </a:xfrm>
          <a:prstGeom prst="rect">
            <a:avLst/>
          </a:prstGeom>
          <a:noFill/>
        </p:spPr>
        <p:txBody>
          <a:bodyPr wrap="none" rtlCol="0">
            <a:spAutoFit/>
          </a:bodyPr>
          <a:lstStyle/>
          <a:p>
            <a:r>
              <a:rPr lang="en-IN" sz="2800" dirty="0"/>
              <a:t>Distribution of Openness</a:t>
            </a:r>
          </a:p>
        </p:txBody>
      </p:sp>
      <p:sp>
        <p:nvSpPr>
          <p:cNvPr id="5" name="TextBox 4">
            <a:extLst>
              <a:ext uri="{FF2B5EF4-FFF2-40B4-BE49-F238E27FC236}">
                <a16:creationId xmlns:a16="http://schemas.microsoft.com/office/drawing/2014/main" id="{C0EECFC8-4577-3CD5-93A8-865393060970}"/>
              </a:ext>
            </a:extLst>
          </p:cNvPr>
          <p:cNvSpPr txBox="1"/>
          <p:nvPr/>
        </p:nvSpPr>
        <p:spPr>
          <a:xfrm>
            <a:off x="483345" y="5685945"/>
            <a:ext cx="9110699" cy="646331"/>
          </a:xfrm>
          <a:prstGeom prst="rect">
            <a:avLst/>
          </a:prstGeom>
          <a:noFill/>
        </p:spPr>
        <p:txBody>
          <a:bodyPr wrap="none" rtlCol="0">
            <a:spAutoFit/>
          </a:bodyPr>
          <a:lstStyle/>
          <a:p>
            <a:r>
              <a:rPr lang="en-US" b="0" dirty="0">
                <a:effectLst/>
              </a:rPr>
              <a:t>Conclusion: Majority votes between 0.6 to 1, means most people are very much open in nature</a:t>
            </a:r>
          </a:p>
          <a:p>
            <a:endParaRPr lang="en-IN" dirty="0"/>
          </a:p>
        </p:txBody>
      </p:sp>
      <p:pic>
        <p:nvPicPr>
          <p:cNvPr id="8" name="Picture 7">
            <a:extLst>
              <a:ext uri="{FF2B5EF4-FFF2-40B4-BE49-F238E27FC236}">
                <a16:creationId xmlns:a16="http://schemas.microsoft.com/office/drawing/2014/main" id="{C5C517A2-52E0-621E-2ACB-F90DF17859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4396" y="1298102"/>
            <a:ext cx="4274594" cy="4261796"/>
          </a:xfrm>
          <a:prstGeom prst="rect">
            <a:avLst/>
          </a:prstGeom>
        </p:spPr>
      </p:pic>
      <p:sp>
        <p:nvSpPr>
          <p:cNvPr id="9" name="Rectangle 8">
            <a:extLst>
              <a:ext uri="{FF2B5EF4-FFF2-40B4-BE49-F238E27FC236}">
                <a16:creationId xmlns:a16="http://schemas.microsoft.com/office/drawing/2014/main" id="{317224B0-FD71-0229-E502-A3543FF4D62F}"/>
              </a:ext>
            </a:extLst>
          </p:cNvPr>
          <p:cNvSpPr/>
          <p:nvPr/>
        </p:nvSpPr>
        <p:spPr>
          <a:xfrm rot="5400000">
            <a:off x="2243557" y="-957042"/>
            <a:ext cx="45719" cy="3566143"/>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70467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E4FD08D7-DCAA-48EF-E8C0-152457CB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23489" y="2978659"/>
            <a:ext cx="10830365" cy="3030452"/>
          </a:xfrm>
          <a:prstGeom prst="rect">
            <a:avLst/>
          </a:prstGeom>
        </p:spPr>
      </p:pic>
      <p:sp>
        <p:nvSpPr>
          <p:cNvPr id="4" name="TextBox 3">
            <a:extLst>
              <a:ext uri="{FF2B5EF4-FFF2-40B4-BE49-F238E27FC236}">
                <a16:creationId xmlns:a16="http://schemas.microsoft.com/office/drawing/2014/main" id="{1EBE3484-1E70-AD8C-F93A-998EFBD13BE0}"/>
              </a:ext>
            </a:extLst>
          </p:cNvPr>
          <p:cNvSpPr txBox="1"/>
          <p:nvPr/>
        </p:nvSpPr>
        <p:spPr>
          <a:xfrm>
            <a:off x="301924" y="325669"/>
            <a:ext cx="4339008" cy="523220"/>
          </a:xfrm>
          <a:prstGeom prst="rect">
            <a:avLst/>
          </a:prstGeom>
          <a:noFill/>
        </p:spPr>
        <p:txBody>
          <a:bodyPr wrap="none" rtlCol="0">
            <a:spAutoFit/>
          </a:bodyPr>
          <a:lstStyle/>
          <a:p>
            <a:r>
              <a:rPr lang="en-US" sz="2800" dirty="0">
                <a:effectLst/>
                <a:latin typeface="+mj-lt"/>
              </a:rPr>
              <a:t>Ratings of Conscientiousness</a:t>
            </a:r>
          </a:p>
        </p:txBody>
      </p:sp>
      <p:sp>
        <p:nvSpPr>
          <p:cNvPr id="5" name="TextBox 4">
            <a:extLst>
              <a:ext uri="{FF2B5EF4-FFF2-40B4-BE49-F238E27FC236}">
                <a16:creationId xmlns:a16="http://schemas.microsoft.com/office/drawing/2014/main" id="{C0EECFC8-4577-3CD5-93A8-865393060970}"/>
              </a:ext>
            </a:extLst>
          </p:cNvPr>
          <p:cNvSpPr txBox="1"/>
          <p:nvPr/>
        </p:nvSpPr>
        <p:spPr>
          <a:xfrm>
            <a:off x="483345" y="5685945"/>
            <a:ext cx="7536294" cy="369332"/>
          </a:xfrm>
          <a:prstGeom prst="rect">
            <a:avLst/>
          </a:prstGeom>
          <a:noFill/>
        </p:spPr>
        <p:txBody>
          <a:bodyPr wrap="none" rtlCol="0">
            <a:spAutoFit/>
          </a:bodyPr>
          <a:lstStyle/>
          <a:p>
            <a:r>
              <a:rPr lang="en-US" b="0" dirty="0">
                <a:effectLst/>
              </a:rPr>
              <a:t>Conclusion: Most people voted between 0.4 to 0.6 about his </a:t>
            </a:r>
            <a:r>
              <a:rPr lang="en-US" b="0" dirty="0" err="1">
                <a:effectLst/>
              </a:rPr>
              <a:t>conscientousness</a:t>
            </a:r>
            <a:endParaRPr lang="en-US" b="0" dirty="0">
              <a:effectLst/>
            </a:endParaRPr>
          </a:p>
        </p:txBody>
      </p:sp>
      <p:sp>
        <p:nvSpPr>
          <p:cNvPr id="9" name="Rectangle 8">
            <a:extLst>
              <a:ext uri="{FF2B5EF4-FFF2-40B4-BE49-F238E27FC236}">
                <a16:creationId xmlns:a16="http://schemas.microsoft.com/office/drawing/2014/main" id="{317224B0-FD71-0229-E502-A3543FF4D62F}"/>
              </a:ext>
            </a:extLst>
          </p:cNvPr>
          <p:cNvSpPr/>
          <p:nvPr/>
        </p:nvSpPr>
        <p:spPr>
          <a:xfrm rot="5400000">
            <a:off x="2396042" y="-1185865"/>
            <a:ext cx="46165" cy="4023343"/>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8DD7864-0720-8874-43DE-A34336198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125" y="1190027"/>
            <a:ext cx="5345135" cy="4172753"/>
          </a:xfrm>
          <a:prstGeom prst="rect">
            <a:avLst/>
          </a:prstGeom>
        </p:spPr>
      </p:pic>
    </p:spTree>
    <p:extLst>
      <p:ext uri="{BB962C8B-B14F-4D97-AF65-F5344CB8AC3E}">
        <p14:creationId xmlns:p14="http://schemas.microsoft.com/office/powerpoint/2010/main" val="3604039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E4FD08D7-DCAA-48EF-E8C0-152457CB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23489" y="2978659"/>
            <a:ext cx="10830365" cy="3030452"/>
          </a:xfrm>
          <a:prstGeom prst="rect">
            <a:avLst/>
          </a:prstGeom>
        </p:spPr>
      </p:pic>
      <p:sp>
        <p:nvSpPr>
          <p:cNvPr id="4" name="TextBox 3">
            <a:extLst>
              <a:ext uri="{FF2B5EF4-FFF2-40B4-BE49-F238E27FC236}">
                <a16:creationId xmlns:a16="http://schemas.microsoft.com/office/drawing/2014/main" id="{1EBE3484-1E70-AD8C-F93A-998EFBD13BE0}"/>
              </a:ext>
            </a:extLst>
          </p:cNvPr>
          <p:cNvSpPr txBox="1"/>
          <p:nvPr/>
        </p:nvSpPr>
        <p:spPr>
          <a:xfrm>
            <a:off x="405441" y="264114"/>
            <a:ext cx="3493700" cy="523220"/>
          </a:xfrm>
          <a:prstGeom prst="rect">
            <a:avLst/>
          </a:prstGeom>
          <a:noFill/>
        </p:spPr>
        <p:txBody>
          <a:bodyPr wrap="square" rtlCol="0">
            <a:spAutoFit/>
          </a:bodyPr>
          <a:lstStyle/>
          <a:p>
            <a:r>
              <a:rPr lang="en-IN" sz="2800" dirty="0">
                <a:effectLst/>
                <a:latin typeface="+mj-lt"/>
              </a:rPr>
              <a:t>Ratings of Extraversion</a:t>
            </a:r>
          </a:p>
        </p:txBody>
      </p:sp>
      <p:sp>
        <p:nvSpPr>
          <p:cNvPr id="9" name="Rectangle 8">
            <a:extLst>
              <a:ext uri="{FF2B5EF4-FFF2-40B4-BE49-F238E27FC236}">
                <a16:creationId xmlns:a16="http://schemas.microsoft.com/office/drawing/2014/main" id="{317224B0-FD71-0229-E502-A3543FF4D62F}"/>
              </a:ext>
            </a:extLst>
          </p:cNvPr>
          <p:cNvSpPr/>
          <p:nvPr/>
        </p:nvSpPr>
        <p:spPr>
          <a:xfrm rot="5400000">
            <a:off x="2033470" y="-746955"/>
            <a:ext cx="45719" cy="314596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AAC89D6-22E6-87F6-44F4-F3888BFA2503}"/>
              </a:ext>
            </a:extLst>
          </p:cNvPr>
          <p:cNvPicPr>
            <a:picLocks noChangeAspect="1"/>
          </p:cNvPicPr>
          <p:nvPr/>
        </p:nvPicPr>
        <p:blipFill rotWithShape="1">
          <a:blip r:embed="rId3">
            <a:extLst>
              <a:ext uri="{28A0092B-C50C-407E-A947-70E740481C1C}">
                <a14:useLocalDpi xmlns:a14="http://schemas.microsoft.com/office/drawing/2010/main" val="0"/>
              </a:ext>
            </a:extLst>
          </a:blip>
          <a:srcRect b="6690"/>
          <a:stretch/>
        </p:blipFill>
        <p:spPr>
          <a:xfrm>
            <a:off x="3097951" y="1536795"/>
            <a:ext cx="4815001" cy="3784409"/>
          </a:xfrm>
          <a:prstGeom prst="rect">
            <a:avLst/>
          </a:prstGeom>
        </p:spPr>
      </p:pic>
      <p:sp>
        <p:nvSpPr>
          <p:cNvPr id="7" name="TextBox 6">
            <a:extLst>
              <a:ext uri="{FF2B5EF4-FFF2-40B4-BE49-F238E27FC236}">
                <a16:creationId xmlns:a16="http://schemas.microsoft.com/office/drawing/2014/main" id="{70B37344-5EEC-3853-1EBE-05DC25E36DC5}"/>
              </a:ext>
            </a:extLst>
          </p:cNvPr>
          <p:cNvSpPr txBox="1"/>
          <p:nvPr/>
        </p:nvSpPr>
        <p:spPr>
          <a:xfrm>
            <a:off x="2449902" y="5814204"/>
            <a:ext cx="4359014" cy="646331"/>
          </a:xfrm>
          <a:prstGeom prst="rect">
            <a:avLst/>
          </a:prstGeom>
          <a:noFill/>
        </p:spPr>
        <p:txBody>
          <a:bodyPr wrap="none" rtlCol="0">
            <a:spAutoFit/>
          </a:bodyPr>
          <a:lstStyle/>
          <a:p>
            <a:r>
              <a:rPr lang="en-US" b="0" dirty="0">
                <a:effectLst/>
              </a:rPr>
              <a:t>Conclusion: Most people voted for 0.2 to 0.6</a:t>
            </a:r>
          </a:p>
          <a:p>
            <a:endParaRPr lang="en-IN" dirty="0"/>
          </a:p>
        </p:txBody>
      </p:sp>
    </p:spTree>
    <p:extLst>
      <p:ext uri="{BB962C8B-B14F-4D97-AF65-F5344CB8AC3E}">
        <p14:creationId xmlns:p14="http://schemas.microsoft.com/office/powerpoint/2010/main" val="2377272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E4FD08D7-DCAA-48EF-E8C0-152457CB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23489" y="2978659"/>
            <a:ext cx="10830365" cy="3030452"/>
          </a:xfrm>
          <a:prstGeom prst="rect">
            <a:avLst/>
          </a:prstGeom>
        </p:spPr>
      </p:pic>
      <p:sp>
        <p:nvSpPr>
          <p:cNvPr id="4" name="TextBox 3">
            <a:extLst>
              <a:ext uri="{FF2B5EF4-FFF2-40B4-BE49-F238E27FC236}">
                <a16:creationId xmlns:a16="http://schemas.microsoft.com/office/drawing/2014/main" id="{1EBE3484-1E70-AD8C-F93A-998EFBD13BE0}"/>
              </a:ext>
            </a:extLst>
          </p:cNvPr>
          <p:cNvSpPr txBox="1"/>
          <p:nvPr/>
        </p:nvSpPr>
        <p:spPr>
          <a:xfrm>
            <a:off x="405440" y="264114"/>
            <a:ext cx="4830793" cy="523220"/>
          </a:xfrm>
          <a:prstGeom prst="rect">
            <a:avLst/>
          </a:prstGeom>
          <a:noFill/>
        </p:spPr>
        <p:txBody>
          <a:bodyPr wrap="square" rtlCol="0">
            <a:spAutoFit/>
          </a:bodyPr>
          <a:lstStyle/>
          <a:p>
            <a:r>
              <a:rPr lang="en-IN" sz="2800" dirty="0">
                <a:effectLst/>
                <a:latin typeface="+mj-lt"/>
              </a:rPr>
              <a:t>Ratings of </a:t>
            </a:r>
            <a:r>
              <a:rPr lang="en-IN" sz="2800" dirty="0">
                <a:latin typeface="+mj-lt"/>
              </a:rPr>
              <a:t>Agreeableness</a:t>
            </a:r>
            <a:endParaRPr lang="en-IN" sz="2800" dirty="0">
              <a:effectLst/>
              <a:latin typeface="+mj-lt"/>
            </a:endParaRPr>
          </a:p>
        </p:txBody>
      </p:sp>
      <p:sp>
        <p:nvSpPr>
          <p:cNvPr id="9" name="Rectangle 8">
            <a:extLst>
              <a:ext uri="{FF2B5EF4-FFF2-40B4-BE49-F238E27FC236}">
                <a16:creationId xmlns:a16="http://schemas.microsoft.com/office/drawing/2014/main" id="{317224B0-FD71-0229-E502-A3543FF4D62F}"/>
              </a:ext>
            </a:extLst>
          </p:cNvPr>
          <p:cNvSpPr/>
          <p:nvPr/>
        </p:nvSpPr>
        <p:spPr>
          <a:xfrm rot="5400000">
            <a:off x="2254301" y="-983620"/>
            <a:ext cx="61554" cy="360346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5C5C0B75-75CA-5E76-3E21-FAD022239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0896" y="1745945"/>
            <a:ext cx="4481594" cy="3497350"/>
          </a:xfrm>
          <a:prstGeom prst="rect">
            <a:avLst/>
          </a:prstGeom>
        </p:spPr>
      </p:pic>
    </p:spTree>
    <p:extLst>
      <p:ext uri="{BB962C8B-B14F-4D97-AF65-F5344CB8AC3E}">
        <p14:creationId xmlns:p14="http://schemas.microsoft.com/office/powerpoint/2010/main" val="2157491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E4FD08D7-DCAA-48EF-E8C0-152457CB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23489" y="2978659"/>
            <a:ext cx="10830365" cy="3030452"/>
          </a:xfrm>
          <a:prstGeom prst="rect">
            <a:avLst/>
          </a:prstGeom>
        </p:spPr>
      </p:pic>
      <p:sp>
        <p:nvSpPr>
          <p:cNvPr id="4" name="TextBox 3">
            <a:extLst>
              <a:ext uri="{FF2B5EF4-FFF2-40B4-BE49-F238E27FC236}">
                <a16:creationId xmlns:a16="http://schemas.microsoft.com/office/drawing/2014/main" id="{1EBE3484-1E70-AD8C-F93A-998EFBD13BE0}"/>
              </a:ext>
            </a:extLst>
          </p:cNvPr>
          <p:cNvSpPr txBox="1"/>
          <p:nvPr/>
        </p:nvSpPr>
        <p:spPr>
          <a:xfrm>
            <a:off x="405441" y="264114"/>
            <a:ext cx="4891178" cy="523220"/>
          </a:xfrm>
          <a:prstGeom prst="rect">
            <a:avLst/>
          </a:prstGeom>
          <a:noFill/>
        </p:spPr>
        <p:txBody>
          <a:bodyPr wrap="square" rtlCol="0">
            <a:spAutoFit/>
          </a:bodyPr>
          <a:lstStyle/>
          <a:p>
            <a:r>
              <a:rPr lang="en-IN" sz="2800" dirty="0">
                <a:effectLst/>
                <a:latin typeface="+mj-lt"/>
              </a:rPr>
              <a:t>Ratings of </a:t>
            </a:r>
            <a:r>
              <a:rPr lang="en-IN" sz="2800" dirty="0">
                <a:latin typeface="+mj-lt"/>
              </a:rPr>
              <a:t>Openness to change</a:t>
            </a:r>
            <a:endParaRPr lang="en-IN" sz="2800" dirty="0">
              <a:effectLst/>
              <a:latin typeface="+mj-lt"/>
            </a:endParaRPr>
          </a:p>
        </p:txBody>
      </p:sp>
      <p:sp>
        <p:nvSpPr>
          <p:cNvPr id="9" name="Rectangle 8">
            <a:extLst>
              <a:ext uri="{FF2B5EF4-FFF2-40B4-BE49-F238E27FC236}">
                <a16:creationId xmlns:a16="http://schemas.microsoft.com/office/drawing/2014/main" id="{317224B0-FD71-0229-E502-A3543FF4D62F}"/>
              </a:ext>
            </a:extLst>
          </p:cNvPr>
          <p:cNvSpPr/>
          <p:nvPr/>
        </p:nvSpPr>
        <p:spPr>
          <a:xfrm rot="5400000">
            <a:off x="2033470" y="-746955"/>
            <a:ext cx="45719" cy="314596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5FD80AA0-8616-0CD1-9F35-164311D231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681" y="1604758"/>
            <a:ext cx="4671424" cy="3648484"/>
          </a:xfrm>
          <a:prstGeom prst="rect">
            <a:avLst/>
          </a:prstGeom>
        </p:spPr>
      </p:pic>
      <p:sp>
        <p:nvSpPr>
          <p:cNvPr id="6" name="TextBox 5">
            <a:extLst>
              <a:ext uri="{FF2B5EF4-FFF2-40B4-BE49-F238E27FC236}">
                <a16:creationId xmlns:a16="http://schemas.microsoft.com/office/drawing/2014/main" id="{71F629F0-D3EC-7E95-22D9-C3E97D32DCB1}"/>
              </a:ext>
            </a:extLst>
          </p:cNvPr>
          <p:cNvSpPr txBox="1"/>
          <p:nvPr/>
        </p:nvSpPr>
        <p:spPr>
          <a:xfrm>
            <a:off x="1060951" y="5581159"/>
            <a:ext cx="6892604" cy="369332"/>
          </a:xfrm>
          <a:prstGeom prst="rect">
            <a:avLst/>
          </a:prstGeom>
          <a:noFill/>
        </p:spPr>
        <p:txBody>
          <a:bodyPr wrap="square">
            <a:spAutoFit/>
          </a:bodyPr>
          <a:lstStyle/>
          <a:p>
            <a:r>
              <a:rPr lang="en-US" b="0" dirty="0">
                <a:effectLst/>
              </a:rPr>
              <a:t>Conclusion: Most people are not very much open to change his job</a:t>
            </a:r>
          </a:p>
        </p:txBody>
      </p:sp>
    </p:spTree>
    <p:extLst>
      <p:ext uri="{BB962C8B-B14F-4D97-AF65-F5344CB8AC3E}">
        <p14:creationId xmlns:p14="http://schemas.microsoft.com/office/powerpoint/2010/main" val="3995172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E4FD08D7-DCAA-48EF-E8C0-152457CB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23489" y="2978659"/>
            <a:ext cx="10830365" cy="3030452"/>
          </a:xfrm>
          <a:prstGeom prst="rect">
            <a:avLst/>
          </a:prstGeom>
        </p:spPr>
      </p:pic>
      <p:sp>
        <p:nvSpPr>
          <p:cNvPr id="4" name="TextBox 3">
            <a:extLst>
              <a:ext uri="{FF2B5EF4-FFF2-40B4-BE49-F238E27FC236}">
                <a16:creationId xmlns:a16="http://schemas.microsoft.com/office/drawing/2014/main" id="{1EBE3484-1E70-AD8C-F93A-998EFBD13BE0}"/>
              </a:ext>
            </a:extLst>
          </p:cNvPr>
          <p:cNvSpPr txBox="1"/>
          <p:nvPr/>
        </p:nvSpPr>
        <p:spPr>
          <a:xfrm>
            <a:off x="405440" y="264114"/>
            <a:ext cx="4580627" cy="523220"/>
          </a:xfrm>
          <a:prstGeom prst="rect">
            <a:avLst/>
          </a:prstGeom>
          <a:noFill/>
        </p:spPr>
        <p:txBody>
          <a:bodyPr wrap="square" rtlCol="0">
            <a:spAutoFit/>
          </a:bodyPr>
          <a:lstStyle/>
          <a:p>
            <a:r>
              <a:rPr lang="en-IN" sz="2800" dirty="0">
                <a:effectLst/>
                <a:latin typeface="+mj-lt"/>
              </a:rPr>
              <a:t>Ratings of </a:t>
            </a:r>
            <a:r>
              <a:rPr lang="en-IN" sz="2800" dirty="0" err="1">
                <a:effectLst/>
                <a:latin typeface="+mj-lt"/>
              </a:rPr>
              <a:t>Emotional_Range</a:t>
            </a:r>
            <a:endParaRPr lang="en-IN" sz="2800" dirty="0">
              <a:effectLst/>
              <a:latin typeface="+mj-lt"/>
            </a:endParaRPr>
          </a:p>
        </p:txBody>
      </p:sp>
      <p:sp>
        <p:nvSpPr>
          <p:cNvPr id="9" name="Rectangle 8">
            <a:extLst>
              <a:ext uri="{FF2B5EF4-FFF2-40B4-BE49-F238E27FC236}">
                <a16:creationId xmlns:a16="http://schemas.microsoft.com/office/drawing/2014/main" id="{317224B0-FD71-0229-E502-A3543FF4D62F}"/>
              </a:ext>
            </a:extLst>
          </p:cNvPr>
          <p:cNvSpPr/>
          <p:nvPr/>
        </p:nvSpPr>
        <p:spPr>
          <a:xfrm rot="5400000">
            <a:off x="2033470" y="-746955"/>
            <a:ext cx="45719" cy="314596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EA4034C7-286C-5AB5-91F8-1C1468069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953" y="1603431"/>
            <a:ext cx="4907831" cy="3782378"/>
          </a:xfrm>
          <a:prstGeom prst="rect">
            <a:avLst/>
          </a:prstGeom>
        </p:spPr>
      </p:pic>
      <p:sp>
        <p:nvSpPr>
          <p:cNvPr id="15" name="TextBox 14">
            <a:extLst>
              <a:ext uri="{FF2B5EF4-FFF2-40B4-BE49-F238E27FC236}">
                <a16:creationId xmlns:a16="http://schemas.microsoft.com/office/drawing/2014/main" id="{0B3FEA40-D19D-3B1F-A6D1-0AC22819DACC}"/>
              </a:ext>
            </a:extLst>
          </p:cNvPr>
          <p:cNvSpPr txBox="1"/>
          <p:nvPr/>
        </p:nvSpPr>
        <p:spPr>
          <a:xfrm>
            <a:off x="240821" y="5739439"/>
            <a:ext cx="11710358" cy="369332"/>
          </a:xfrm>
          <a:prstGeom prst="rect">
            <a:avLst/>
          </a:prstGeom>
          <a:noFill/>
        </p:spPr>
        <p:txBody>
          <a:bodyPr wrap="square">
            <a:spAutoFit/>
          </a:bodyPr>
          <a:lstStyle/>
          <a:p>
            <a:r>
              <a:rPr lang="en-US" b="0" dirty="0">
                <a:effectLst/>
              </a:rPr>
              <a:t>Conclusion: From plot we can conclude that most people are moderately flexible about his emotional condition</a:t>
            </a:r>
          </a:p>
        </p:txBody>
      </p:sp>
    </p:spTree>
    <p:extLst>
      <p:ext uri="{BB962C8B-B14F-4D97-AF65-F5344CB8AC3E}">
        <p14:creationId xmlns:p14="http://schemas.microsoft.com/office/powerpoint/2010/main" val="1455527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391B1410-785E-B366-772A-5A95CC649FD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19960" y="2838272"/>
            <a:ext cx="10830365"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307911" y="889347"/>
            <a:ext cx="3739765" cy="1754326"/>
          </a:xfrm>
          <a:prstGeom prst="rect">
            <a:avLst/>
          </a:prstGeom>
          <a:noFill/>
        </p:spPr>
        <p:txBody>
          <a:bodyPr wrap="square" rtlCol="0">
            <a:spAutoFit/>
          </a:bodyPr>
          <a:lstStyle/>
          <a:p>
            <a:r>
              <a:rPr lang="en-IN" b="1" u="sng" dirty="0"/>
              <a:t>KNN </a:t>
            </a:r>
            <a:r>
              <a:rPr lang="en-IN" b="1" dirty="0"/>
              <a:t>:</a:t>
            </a:r>
            <a:r>
              <a:rPr lang="en-IN" dirty="0"/>
              <a:t> We have trained our model with KNN classifier. For </a:t>
            </a:r>
            <a:r>
              <a:rPr lang="en-IN" dirty="0">
                <a:highlight>
                  <a:srgbClr val="00FF00"/>
                </a:highlight>
              </a:rPr>
              <a:t>K=95 </a:t>
            </a:r>
            <a:r>
              <a:rPr lang="en-IN" dirty="0"/>
              <a:t>it is giving the best result. </a:t>
            </a:r>
            <a:r>
              <a:rPr lang="en-IN" dirty="0">
                <a:highlight>
                  <a:srgbClr val="00FF00"/>
                </a:highlight>
              </a:rPr>
              <a:t>Train accuracy </a:t>
            </a:r>
            <a:r>
              <a:rPr lang="en-IN" dirty="0"/>
              <a:t>is </a:t>
            </a:r>
            <a:r>
              <a:rPr lang="en-IN" dirty="0">
                <a:highlight>
                  <a:srgbClr val="00FF00"/>
                </a:highlight>
              </a:rPr>
              <a:t>98% </a:t>
            </a:r>
            <a:r>
              <a:rPr lang="en-IN" dirty="0"/>
              <a:t>and </a:t>
            </a:r>
            <a:r>
              <a:rPr lang="en-IN" dirty="0">
                <a:highlight>
                  <a:srgbClr val="00FF00"/>
                </a:highlight>
              </a:rPr>
              <a:t>test accuracy is 97%</a:t>
            </a:r>
            <a:r>
              <a:rPr lang="en-IN" dirty="0"/>
              <a:t>.</a:t>
            </a:r>
          </a:p>
          <a:p>
            <a:r>
              <a:rPr lang="en-IN" dirty="0"/>
              <a:t>We have also calculated the confusion matrix for the test set.</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6AEE2DA-DD59-D734-9140-3818A3708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6546" y="807012"/>
            <a:ext cx="6345011" cy="5548775"/>
          </a:xfrm>
          <a:prstGeom prst="rect">
            <a:avLst/>
          </a:prstGeom>
        </p:spPr>
      </p:pic>
    </p:spTree>
    <p:extLst>
      <p:ext uri="{BB962C8B-B14F-4D97-AF65-F5344CB8AC3E}">
        <p14:creationId xmlns:p14="http://schemas.microsoft.com/office/powerpoint/2010/main" val="277565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10B34337-D239-D66B-D244-DFDCBD3BC0F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42721" y="2995270"/>
            <a:ext cx="10733933" cy="3030452"/>
          </a:xfrm>
          <a:prstGeom prst="rect">
            <a:avLst/>
          </a:prstGeom>
        </p:spPr>
      </p:pic>
      <p:sp>
        <p:nvSpPr>
          <p:cNvPr id="4" name="TextBox 3">
            <a:extLst>
              <a:ext uri="{FF2B5EF4-FFF2-40B4-BE49-F238E27FC236}">
                <a16:creationId xmlns:a16="http://schemas.microsoft.com/office/drawing/2014/main" id="{3BCDE875-FB75-4ED0-25F6-509DC031B418}"/>
              </a:ext>
            </a:extLst>
          </p:cNvPr>
          <p:cNvSpPr txBox="1"/>
          <p:nvPr/>
        </p:nvSpPr>
        <p:spPr>
          <a:xfrm>
            <a:off x="417213" y="154936"/>
            <a:ext cx="2820838" cy="707886"/>
          </a:xfrm>
          <a:prstGeom prst="rect">
            <a:avLst/>
          </a:prstGeom>
          <a:noFill/>
        </p:spPr>
        <p:txBody>
          <a:bodyPr wrap="square" rtlCol="0">
            <a:spAutoFit/>
          </a:bodyPr>
          <a:lstStyle/>
          <a:p>
            <a:r>
              <a:rPr lang="en-IN" sz="4000" dirty="0">
                <a:latin typeface="+mj-lt"/>
              </a:rPr>
              <a:t>Group</a:t>
            </a:r>
            <a:r>
              <a:rPr lang="en-IN" sz="4000" dirty="0"/>
              <a:t> </a:t>
            </a:r>
            <a:r>
              <a:rPr lang="en-IN" sz="4000" dirty="0">
                <a:latin typeface="+mj-lt"/>
              </a:rPr>
              <a:t>Name</a:t>
            </a:r>
          </a:p>
        </p:txBody>
      </p:sp>
      <p:sp>
        <p:nvSpPr>
          <p:cNvPr id="7" name="Rectangle 6">
            <a:extLst>
              <a:ext uri="{FF2B5EF4-FFF2-40B4-BE49-F238E27FC236}">
                <a16:creationId xmlns:a16="http://schemas.microsoft.com/office/drawing/2014/main" id="{6AF485CC-5E82-4EF5-4C5E-F0A56DB5AA78}"/>
              </a:ext>
            </a:extLst>
          </p:cNvPr>
          <p:cNvSpPr/>
          <p:nvPr/>
        </p:nvSpPr>
        <p:spPr>
          <a:xfrm rot="5400000">
            <a:off x="1802879" y="-494000"/>
            <a:ext cx="49506" cy="296982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825B86BC-4871-CF4A-E380-2008C16D7EAF}"/>
              </a:ext>
            </a:extLst>
          </p:cNvPr>
          <p:cNvSpPr txBox="1"/>
          <p:nvPr/>
        </p:nvSpPr>
        <p:spPr>
          <a:xfrm>
            <a:off x="2753931" y="2162024"/>
            <a:ext cx="6684137" cy="1323439"/>
          </a:xfrm>
          <a:prstGeom prst="rect">
            <a:avLst/>
          </a:prstGeom>
          <a:noFill/>
        </p:spPr>
        <p:txBody>
          <a:bodyPr wrap="none" rtlCol="0">
            <a:spAutoFit/>
          </a:bodyPr>
          <a:lstStyle/>
          <a:p>
            <a:r>
              <a:rPr lang="en-IN" sz="8000" dirty="0"/>
              <a:t>Career</a:t>
            </a:r>
            <a:r>
              <a:rPr lang="en-IN" sz="8000" dirty="0">
                <a:solidFill>
                  <a:srgbClr val="7030A0"/>
                </a:solidFill>
              </a:rPr>
              <a:t>C</a:t>
            </a:r>
            <a:r>
              <a:rPr lang="en-IN" sz="8000" dirty="0"/>
              <a:t>ompass</a:t>
            </a:r>
          </a:p>
        </p:txBody>
      </p:sp>
      <p:sp>
        <p:nvSpPr>
          <p:cNvPr id="10" name="TextBox 9">
            <a:extLst>
              <a:ext uri="{FF2B5EF4-FFF2-40B4-BE49-F238E27FC236}">
                <a16:creationId xmlns:a16="http://schemas.microsoft.com/office/drawing/2014/main" id="{22968D3E-A430-E669-9184-88A81AA2AE0C}"/>
              </a:ext>
            </a:extLst>
          </p:cNvPr>
          <p:cNvSpPr txBox="1"/>
          <p:nvPr/>
        </p:nvSpPr>
        <p:spPr>
          <a:xfrm>
            <a:off x="4278023" y="4721185"/>
            <a:ext cx="2443298" cy="584775"/>
          </a:xfrm>
          <a:prstGeom prst="rect">
            <a:avLst/>
          </a:prstGeom>
          <a:noFill/>
        </p:spPr>
        <p:txBody>
          <a:bodyPr wrap="none" rtlCol="0">
            <a:spAutoFit/>
          </a:bodyPr>
          <a:lstStyle/>
          <a:p>
            <a:pPr marL="285750" indent="-285750">
              <a:buFont typeface="Arial" panose="020B0604020202020204" pitchFamily="34" charset="0"/>
              <a:buChar char="•"/>
            </a:pPr>
            <a:r>
              <a:rPr lang="en-IN" sz="3200" dirty="0"/>
              <a:t> Tuhin Patra</a:t>
            </a:r>
          </a:p>
        </p:txBody>
      </p:sp>
      <p:sp>
        <p:nvSpPr>
          <p:cNvPr id="17" name="TextBox 16">
            <a:extLst>
              <a:ext uri="{FF2B5EF4-FFF2-40B4-BE49-F238E27FC236}">
                <a16:creationId xmlns:a16="http://schemas.microsoft.com/office/drawing/2014/main" id="{D7C80D66-DE66-35EE-C827-FCC1BF16E57A}"/>
              </a:ext>
            </a:extLst>
          </p:cNvPr>
          <p:cNvSpPr txBox="1"/>
          <p:nvPr/>
        </p:nvSpPr>
        <p:spPr>
          <a:xfrm>
            <a:off x="3739882" y="5221470"/>
            <a:ext cx="4235777" cy="584775"/>
          </a:xfrm>
          <a:prstGeom prst="rect">
            <a:avLst/>
          </a:prstGeom>
          <a:noFill/>
        </p:spPr>
        <p:txBody>
          <a:bodyPr wrap="square">
            <a:spAutoFit/>
          </a:bodyPr>
          <a:lstStyle/>
          <a:p>
            <a:pPr marL="571500" indent="-571500">
              <a:buFont typeface="Arial" panose="020B0604020202020204" pitchFamily="34" charset="0"/>
              <a:buChar char="•"/>
            </a:pPr>
            <a:r>
              <a:rPr lang="en-IN" sz="3200" dirty="0">
                <a:solidFill>
                  <a:schemeClr val="tx1">
                    <a:lumMod val="95000"/>
                    <a:lumOff val="5000"/>
                  </a:schemeClr>
                </a:solidFill>
              </a:rPr>
              <a:t>Pankaj Sadhukhan</a:t>
            </a:r>
          </a:p>
        </p:txBody>
      </p:sp>
      <p:sp>
        <p:nvSpPr>
          <p:cNvPr id="2" name="Oval 1">
            <a:extLst>
              <a:ext uri="{FF2B5EF4-FFF2-40B4-BE49-F238E27FC236}">
                <a16:creationId xmlns:a16="http://schemas.microsoft.com/office/drawing/2014/main" id="{B4DE1770-857A-A5D3-F5BF-8E2C24B46C3E}"/>
              </a:ext>
            </a:extLst>
          </p:cNvPr>
          <p:cNvSpPr/>
          <p:nvPr/>
        </p:nvSpPr>
        <p:spPr>
          <a:xfrm>
            <a:off x="2540811" y="1407681"/>
            <a:ext cx="3036498" cy="2945785"/>
          </a:xfrm>
          <a:prstGeom prst="ellipse">
            <a:avLst/>
          </a:prstGeom>
          <a:solidFill>
            <a:schemeClr val="accent4">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1ABB9BEB-340C-1AF3-B33A-4EE5A1DEE188}"/>
              </a:ext>
            </a:extLst>
          </p:cNvPr>
          <p:cNvSpPr/>
          <p:nvPr/>
        </p:nvSpPr>
        <p:spPr>
          <a:xfrm>
            <a:off x="5124091" y="743651"/>
            <a:ext cx="4313977" cy="4160183"/>
          </a:xfrm>
          <a:prstGeom prst="ellipse">
            <a:avLst/>
          </a:prstGeom>
          <a:solidFill>
            <a:schemeClr val="accent6">
              <a:alpha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9858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11DBCEBA-7537-83BE-F25D-59930B1CF6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19960" y="2838272"/>
            <a:ext cx="10830365"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307911" y="889347"/>
            <a:ext cx="3739765" cy="2031325"/>
          </a:xfrm>
          <a:prstGeom prst="rect">
            <a:avLst/>
          </a:prstGeom>
          <a:noFill/>
        </p:spPr>
        <p:txBody>
          <a:bodyPr wrap="square" rtlCol="0">
            <a:spAutoFit/>
          </a:bodyPr>
          <a:lstStyle/>
          <a:p>
            <a:r>
              <a:rPr lang="en-IN" b="1" u="sng" dirty="0"/>
              <a:t>Naïve Bayes </a:t>
            </a:r>
            <a:r>
              <a:rPr lang="en-IN" b="1" dirty="0"/>
              <a:t>:</a:t>
            </a:r>
            <a:r>
              <a:rPr lang="en-IN" dirty="0"/>
              <a:t> We have trained our model with Naïve Bayes classifier. For Gaussian Naïve Bayes it is giving the best result. </a:t>
            </a:r>
            <a:r>
              <a:rPr lang="en-IN" dirty="0">
                <a:highlight>
                  <a:srgbClr val="00FF00"/>
                </a:highlight>
              </a:rPr>
              <a:t>Train accuracy is 100% </a:t>
            </a:r>
            <a:r>
              <a:rPr lang="en-IN" dirty="0"/>
              <a:t>and </a:t>
            </a:r>
            <a:r>
              <a:rPr lang="en-IN" dirty="0">
                <a:highlight>
                  <a:srgbClr val="00FF00"/>
                </a:highlight>
              </a:rPr>
              <a:t>test accuracy is 99.8%.</a:t>
            </a:r>
          </a:p>
          <a:p>
            <a:r>
              <a:rPr lang="en-IN" dirty="0"/>
              <a:t>We have also calculated the confusion matrix for the test set.</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6AEE2DA-DD59-D734-9140-3818A3708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47676" y="641261"/>
            <a:ext cx="7274032" cy="6216739"/>
          </a:xfrm>
          <a:prstGeom prst="rect">
            <a:avLst/>
          </a:prstGeom>
        </p:spPr>
      </p:pic>
    </p:spTree>
    <p:extLst>
      <p:ext uri="{BB962C8B-B14F-4D97-AF65-F5344CB8AC3E}">
        <p14:creationId xmlns:p14="http://schemas.microsoft.com/office/powerpoint/2010/main" val="3558487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48AB3BEF-6354-472F-7840-A7BB604AE66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19960" y="2838272"/>
            <a:ext cx="10830365"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307911" y="889347"/>
            <a:ext cx="3739765" cy="1754326"/>
          </a:xfrm>
          <a:prstGeom prst="rect">
            <a:avLst/>
          </a:prstGeom>
          <a:noFill/>
        </p:spPr>
        <p:txBody>
          <a:bodyPr wrap="square" rtlCol="0">
            <a:spAutoFit/>
          </a:bodyPr>
          <a:lstStyle/>
          <a:p>
            <a:r>
              <a:rPr lang="en-IN" b="1" u="sng" dirty="0"/>
              <a:t>Decision Tree </a:t>
            </a:r>
            <a:r>
              <a:rPr lang="en-IN" b="1" dirty="0"/>
              <a:t>:</a:t>
            </a:r>
            <a:r>
              <a:rPr lang="en-IN" dirty="0"/>
              <a:t> We have trained our model with Decision Tree classifier. For </a:t>
            </a:r>
            <a:r>
              <a:rPr lang="en-IN" dirty="0">
                <a:highlight>
                  <a:srgbClr val="00FF00"/>
                </a:highlight>
              </a:rPr>
              <a:t>maximum depth 15 </a:t>
            </a:r>
            <a:r>
              <a:rPr lang="en-IN" dirty="0"/>
              <a:t>it is giving </a:t>
            </a:r>
            <a:r>
              <a:rPr lang="en-IN" dirty="0">
                <a:highlight>
                  <a:srgbClr val="00FF00"/>
                </a:highlight>
              </a:rPr>
              <a:t>100%</a:t>
            </a:r>
            <a:r>
              <a:rPr lang="en-IN" dirty="0"/>
              <a:t> accuracy for </a:t>
            </a:r>
            <a:r>
              <a:rPr lang="en-IN" dirty="0">
                <a:highlight>
                  <a:srgbClr val="00FF00"/>
                </a:highlight>
              </a:rPr>
              <a:t>both train and test </a:t>
            </a:r>
            <a:r>
              <a:rPr lang="en-IN" dirty="0"/>
              <a:t>set. We have also calculated the confusion matrix for the test set.</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6AEE2DA-DD59-D734-9140-3818A3708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47676" y="641260"/>
            <a:ext cx="7951491" cy="6216740"/>
          </a:xfrm>
          <a:prstGeom prst="rect">
            <a:avLst/>
          </a:prstGeom>
          <a:ln>
            <a:solidFill>
              <a:schemeClr val="tx1"/>
            </a:solidFill>
          </a:ln>
        </p:spPr>
      </p:pic>
    </p:spTree>
    <p:extLst>
      <p:ext uri="{BB962C8B-B14F-4D97-AF65-F5344CB8AC3E}">
        <p14:creationId xmlns:p14="http://schemas.microsoft.com/office/powerpoint/2010/main" val="437507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5E9E3471-3CE0-6E8D-A7EA-10C9B93BA5A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19960" y="2838272"/>
            <a:ext cx="10830365"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307911" y="889347"/>
            <a:ext cx="3739765" cy="2031325"/>
          </a:xfrm>
          <a:prstGeom prst="rect">
            <a:avLst/>
          </a:prstGeom>
          <a:noFill/>
        </p:spPr>
        <p:txBody>
          <a:bodyPr wrap="square" rtlCol="0">
            <a:spAutoFit/>
          </a:bodyPr>
          <a:lstStyle/>
          <a:p>
            <a:r>
              <a:rPr lang="en-IN" b="1" u="sng" dirty="0"/>
              <a:t>SVM </a:t>
            </a:r>
            <a:r>
              <a:rPr lang="en-IN" b="1" dirty="0"/>
              <a:t>:</a:t>
            </a:r>
            <a:r>
              <a:rPr lang="en-IN" dirty="0"/>
              <a:t> We have trained our model with SVM classifier. For RBF kernel and </a:t>
            </a:r>
            <a:r>
              <a:rPr lang="en-IN" dirty="0">
                <a:highlight>
                  <a:srgbClr val="00FF00"/>
                </a:highlight>
              </a:rPr>
              <a:t>C=1.0 </a:t>
            </a:r>
            <a:r>
              <a:rPr lang="en-IN" dirty="0"/>
              <a:t>it is giving best result. For </a:t>
            </a:r>
            <a:r>
              <a:rPr lang="en-IN" dirty="0">
                <a:highlight>
                  <a:srgbClr val="00FF00"/>
                </a:highlight>
              </a:rPr>
              <a:t>train set, accuracy is 99%</a:t>
            </a:r>
            <a:r>
              <a:rPr lang="en-IN" dirty="0"/>
              <a:t> and test </a:t>
            </a:r>
            <a:r>
              <a:rPr lang="en-IN" dirty="0">
                <a:highlight>
                  <a:srgbClr val="00FF00"/>
                </a:highlight>
              </a:rPr>
              <a:t>accuracy is 98%.</a:t>
            </a:r>
            <a:r>
              <a:rPr lang="en-IN" dirty="0"/>
              <a:t>We have also calculated the confusion matrix for the test set.</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6AEE2DA-DD59-D734-9140-3818A3708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74841" y="641260"/>
            <a:ext cx="7324530" cy="6098699"/>
          </a:xfrm>
          <a:prstGeom prst="rect">
            <a:avLst/>
          </a:prstGeom>
          <a:ln>
            <a:solidFill>
              <a:schemeClr val="tx1"/>
            </a:solidFill>
          </a:ln>
        </p:spPr>
      </p:pic>
    </p:spTree>
    <p:extLst>
      <p:ext uri="{BB962C8B-B14F-4D97-AF65-F5344CB8AC3E}">
        <p14:creationId xmlns:p14="http://schemas.microsoft.com/office/powerpoint/2010/main" val="2752785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A4219D1F-3A3E-50B6-ADBB-C996369B65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19960" y="2838272"/>
            <a:ext cx="10830365"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111968" y="805372"/>
            <a:ext cx="3739765" cy="2308324"/>
          </a:xfrm>
          <a:prstGeom prst="rect">
            <a:avLst/>
          </a:prstGeom>
          <a:noFill/>
        </p:spPr>
        <p:txBody>
          <a:bodyPr wrap="square" rtlCol="0">
            <a:spAutoFit/>
          </a:bodyPr>
          <a:lstStyle/>
          <a:p>
            <a:r>
              <a:rPr lang="en-IN" b="1" u="sng" dirty="0"/>
              <a:t>Random Forest </a:t>
            </a:r>
            <a:r>
              <a:rPr lang="en-IN" b="1" dirty="0"/>
              <a:t>:</a:t>
            </a:r>
            <a:r>
              <a:rPr lang="en-IN" dirty="0"/>
              <a:t> We have trained our model with SVM classifier. For </a:t>
            </a:r>
            <a:r>
              <a:rPr lang="en-IN" dirty="0" err="1">
                <a:highlight>
                  <a:srgbClr val="00FF00"/>
                </a:highlight>
              </a:rPr>
              <a:t>n_estimators</a:t>
            </a:r>
            <a:r>
              <a:rPr lang="en-IN" dirty="0">
                <a:highlight>
                  <a:srgbClr val="00FF00"/>
                </a:highlight>
              </a:rPr>
              <a:t> = 100,max_depth = </a:t>
            </a:r>
            <a:r>
              <a:rPr lang="en-IN" dirty="0" err="1">
                <a:highlight>
                  <a:srgbClr val="00FF00"/>
                </a:highlight>
              </a:rPr>
              <a:t>None,min_samples_split</a:t>
            </a:r>
            <a:r>
              <a:rPr lang="en-IN" dirty="0">
                <a:highlight>
                  <a:srgbClr val="00FF00"/>
                </a:highlight>
              </a:rPr>
              <a:t>=2,</a:t>
            </a:r>
          </a:p>
          <a:p>
            <a:r>
              <a:rPr lang="en-IN" dirty="0" err="1">
                <a:highlight>
                  <a:srgbClr val="00FF00"/>
                </a:highlight>
              </a:rPr>
              <a:t>main_samples_leaf</a:t>
            </a:r>
            <a:r>
              <a:rPr lang="en-IN" dirty="0">
                <a:highlight>
                  <a:srgbClr val="00FF00"/>
                </a:highlight>
              </a:rPr>
              <a:t> = 1 </a:t>
            </a:r>
            <a:r>
              <a:rPr lang="en-IN" dirty="0"/>
              <a:t>it giving best result. </a:t>
            </a:r>
            <a:r>
              <a:rPr lang="en-IN" dirty="0">
                <a:highlight>
                  <a:srgbClr val="00FF00"/>
                </a:highlight>
              </a:rPr>
              <a:t>Train and test both accuracy is 100%</a:t>
            </a:r>
            <a:r>
              <a:rPr lang="en-IN" dirty="0"/>
              <a:t>.We have also calculated the confusion matrix for the test set.</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6AEE2DA-DD59-D734-9140-3818A3708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93502" y="641260"/>
            <a:ext cx="7585787" cy="6098699"/>
          </a:xfrm>
          <a:prstGeom prst="rect">
            <a:avLst/>
          </a:prstGeom>
          <a:ln>
            <a:solidFill>
              <a:schemeClr val="tx1"/>
            </a:solidFill>
          </a:ln>
        </p:spPr>
      </p:pic>
    </p:spTree>
    <p:extLst>
      <p:ext uri="{BB962C8B-B14F-4D97-AF65-F5344CB8AC3E}">
        <p14:creationId xmlns:p14="http://schemas.microsoft.com/office/powerpoint/2010/main" val="298044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AAFD5065-B5D1-5E11-0035-70C11EAD36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0" y="2838272"/>
            <a:ext cx="12192000"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783772" y="718242"/>
            <a:ext cx="7296538" cy="369332"/>
          </a:xfrm>
          <a:prstGeom prst="rect">
            <a:avLst/>
          </a:prstGeom>
          <a:noFill/>
        </p:spPr>
        <p:txBody>
          <a:bodyPr wrap="square" rtlCol="0">
            <a:spAutoFit/>
          </a:bodyPr>
          <a:lstStyle/>
          <a:p>
            <a:r>
              <a:rPr lang="en-IN" b="1" u="sng" dirty="0"/>
              <a:t>Random Forest </a:t>
            </a:r>
            <a:r>
              <a:rPr lang="en-IN" b="1" dirty="0"/>
              <a:t>: </a:t>
            </a:r>
            <a:r>
              <a:rPr lang="en-IN" dirty="0"/>
              <a:t>Feature Importance for random forest model is </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6AEE2DA-DD59-D734-9140-3818A3708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3730" y="1259634"/>
            <a:ext cx="9517225" cy="5311202"/>
          </a:xfrm>
          <a:prstGeom prst="rect">
            <a:avLst/>
          </a:prstGeom>
          <a:ln>
            <a:solidFill>
              <a:schemeClr val="tx1"/>
            </a:solidFill>
          </a:ln>
        </p:spPr>
      </p:pic>
    </p:spTree>
    <p:extLst>
      <p:ext uri="{BB962C8B-B14F-4D97-AF65-F5344CB8AC3E}">
        <p14:creationId xmlns:p14="http://schemas.microsoft.com/office/powerpoint/2010/main" val="3570635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id" descr="grid plane">
            <a:extLst>
              <a:ext uri="{FF2B5EF4-FFF2-40B4-BE49-F238E27FC236}">
                <a16:creationId xmlns:a16="http://schemas.microsoft.com/office/drawing/2014/main" id="{140463D7-F435-0D8A-F02B-0B5FD02DAC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0" y="2856933"/>
            <a:ext cx="12192000" cy="3030452"/>
          </a:xfrm>
          <a:prstGeom prst="rect">
            <a:avLst/>
          </a:prstGeom>
        </p:spPr>
      </p:pic>
      <p:graphicFrame>
        <p:nvGraphicFramePr>
          <p:cNvPr id="2" name="Table 1">
            <a:extLst>
              <a:ext uri="{FF2B5EF4-FFF2-40B4-BE49-F238E27FC236}">
                <a16:creationId xmlns:a16="http://schemas.microsoft.com/office/drawing/2014/main" id="{EC52C0B6-BC15-639B-0D65-F6FA5FE2B5B9}"/>
              </a:ext>
            </a:extLst>
          </p:cNvPr>
          <p:cNvGraphicFramePr>
            <a:graphicFrameLocks noGrp="1"/>
          </p:cNvGraphicFramePr>
          <p:nvPr>
            <p:extLst>
              <p:ext uri="{D42A27DB-BD31-4B8C-83A1-F6EECF244321}">
                <p14:modId xmlns:p14="http://schemas.microsoft.com/office/powerpoint/2010/main" val="2182381323"/>
              </p:ext>
            </p:extLst>
          </p:nvPr>
        </p:nvGraphicFramePr>
        <p:xfrm>
          <a:off x="1200830" y="1280734"/>
          <a:ext cx="9612604" cy="5036090"/>
        </p:xfrm>
        <a:graphic>
          <a:graphicData uri="http://schemas.openxmlformats.org/drawingml/2006/table">
            <a:tbl>
              <a:tblPr firstRow="1" bandRow="1">
                <a:tableStyleId>{5C22544A-7EE6-4342-B048-85BDC9FD1C3A}</a:tableStyleId>
              </a:tblPr>
              <a:tblGrid>
                <a:gridCol w="2403151">
                  <a:extLst>
                    <a:ext uri="{9D8B030D-6E8A-4147-A177-3AD203B41FA5}">
                      <a16:colId xmlns:a16="http://schemas.microsoft.com/office/drawing/2014/main" val="3138919754"/>
                    </a:ext>
                  </a:extLst>
                </a:gridCol>
                <a:gridCol w="2857241">
                  <a:extLst>
                    <a:ext uri="{9D8B030D-6E8A-4147-A177-3AD203B41FA5}">
                      <a16:colId xmlns:a16="http://schemas.microsoft.com/office/drawing/2014/main" val="3745083614"/>
                    </a:ext>
                  </a:extLst>
                </a:gridCol>
                <a:gridCol w="1949061">
                  <a:extLst>
                    <a:ext uri="{9D8B030D-6E8A-4147-A177-3AD203B41FA5}">
                      <a16:colId xmlns:a16="http://schemas.microsoft.com/office/drawing/2014/main" val="53350370"/>
                    </a:ext>
                  </a:extLst>
                </a:gridCol>
                <a:gridCol w="2403151">
                  <a:extLst>
                    <a:ext uri="{9D8B030D-6E8A-4147-A177-3AD203B41FA5}">
                      <a16:colId xmlns:a16="http://schemas.microsoft.com/office/drawing/2014/main" val="4231455757"/>
                    </a:ext>
                  </a:extLst>
                </a:gridCol>
              </a:tblGrid>
              <a:tr h="769474">
                <a:tc>
                  <a:txBody>
                    <a:bodyPr/>
                    <a:lstStyle/>
                    <a:p>
                      <a:r>
                        <a:rPr lang="en-IN" dirty="0"/>
                        <a:t>Model Name</a:t>
                      </a:r>
                    </a:p>
                  </a:txBody>
                  <a:tcPr/>
                </a:tc>
                <a:tc>
                  <a:txBody>
                    <a:bodyPr/>
                    <a:lstStyle/>
                    <a:p>
                      <a:r>
                        <a:rPr lang="en-IN" dirty="0"/>
                        <a:t>Hyper Parameters</a:t>
                      </a:r>
                    </a:p>
                  </a:txBody>
                  <a:tcPr/>
                </a:tc>
                <a:tc>
                  <a:txBody>
                    <a:bodyPr/>
                    <a:lstStyle/>
                    <a:p>
                      <a:r>
                        <a:rPr lang="en-IN" dirty="0"/>
                        <a:t>Train accuracy</a:t>
                      </a:r>
                    </a:p>
                  </a:txBody>
                  <a:tcPr/>
                </a:tc>
                <a:tc>
                  <a:txBody>
                    <a:bodyPr/>
                    <a:lstStyle/>
                    <a:p>
                      <a:r>
                        <a:rPr lang="en-IN" dirty="0"/>
                        <a:t>Test Accuracy</a:t>
                      </a:r>
                    </a:p>
                  </a:txBody>
                  <a:tcPr/>
                </a:tc>
                <a:extLst>
                  <a:ext uri="{0D108BD9-81ED-4DB2-BD59-A6C34878D82A}">
                    <a16:rowId xmlns:a16="http://schemas.microsoft.com/office/drawing/2014/main" val="3182968992"/>
                  </a:ext>
                </a:extLst>
              </a:tr>
              <a:tr h="769474">
                <a:tc>
                  <a:txBody>
                    <a:bodyPr/>
                    <a:lstStyle/>
                    <a:p>
                      <a:r>
                        <a:rPr lang="en-IN" dirty="0"/>
                        <a:t>KNN</a:t>
                      </a:r>
                    </a:p>
                  </a:txBody>
                  <a:tcPr/>
                </a:tc>
                <a:tc>
                  <a:txBody>
                    <a:bodyPr/>
                    <a:lstStyle/>
                    <a:p>
                      <a:r>
                        <a:rPr lang="en-IN" dirty="0"/>
                        <a:t>K=95</a:t>
                      </a:r>
                    </a:p>
                  </a:txBody>
                  <a:tcPr/>
                </a:tc>
                <a:tc>
                  <a:txBody>
                    <a:bodyPr/>
                    <a:lstStyle/>
                    <a:p>
                      <a:r>
                        <a:rPr lang="en-IN" dirty="0"/>
                        <a:t>98%</a:t>
                      </a:r>
                    </a:p>
                  </a:txBody>
                  <a:tcPr/>
                </a:tc>
                <a:tc>
                  <a:txBody>
                    <a:bodyPr/>
                    <a:lstStyle/>
                    <a:p>
                      <a:r>
                        <a:rPr lang="en-IN" dirty="0"/>
                        <a:t>97%</a:t>
                      </a:r>
                    </a:p>
                  </a:txBody>
                  <a:tcPr/>
                </a:tc>
                <a:extLst>
                  <a:ext uri="{0D108BD9-81ED-4DB2-BD59-A6C34878D82A}">
                    <a16:rowId xmlns:a16="http://schemas.microsoft.com/office/drawing/2014/main" val="3233904886"/>
                  </a:ext>
                </a:extLst>
              </a:tr>
              <a:tr h="769474">
                <a:tc>
                  <a:txBody>
                    <a:bodyPr/>
                    <a:lstStyle/>
                    <a:p>
                      <a:r>
                        <a:rPr lang="en-IN" dirty="0"/>
                        <a:t>Naïve Bayes</a:t>
                      </a:r>
                    </a:p>
                  </a:txBody>
                  <a:tcPr/>
                </a:tc>
                <a:tc>
                  <a:txBody>
                    <a:bodyPr/>
                    <a:lstStyle/>
                    <a:p>
                      <a:r>
                        <a:rPr lang="en-IN" dirty="0"/>
                        <a:t>Gaussian Naive Bayes</a:t>
                      </a:r>
                    </a:p>
                  </a:txBody>
                  <a:tcPr/>
                </a:tc>
                <a:tc>
                  <a:txBody>
                    <a:bodyPr/>
                    <a:lstStyle/>
                    <a:p>
                      <a:r>
                        <a:rPr lang="en-IN" dirty="0"/>
                        <a:t>100%</a:t>
                      </a:r>
                    </a:p>
                  </a:txBody>
                  <a:tcPr/>
                </a:tc>
                <a:tc>
                  <a:txBody>
                    <a:bodyPr/>
                    <a:lstStyle/>
                    <a:p>
                      <a:r>
                        <a:rPr lang="en-IN" dirty="0"/>
                        <a:t>99.8%</a:t>
                      </a:r>
                    </a:p>
                  </a:txBody>
                  <a:tcPr/>
                </a:tc>
                <a:extLst>
                  <a:ext uri="{0D108BD9-81ED-4DB2-BD59-A6C34878D82A}">
                    <a16:rowId xmlns:a16="http://schemas.microsoft.com/office/drawing/2014/main" val="2032486577"/>
                  </a:ext>
                </a:extLst>
              </a:tr>
              <a:tr h="769474">
                <a:tc>
                  <a:txBody>
                    <a:bodyPr/>
                    <a:lstStyle/>
                    <a:p>
                      <a:r>
                        <a:rPr lang="en-IN" dirty="0"/>
                        <a:t>Decision tree</a:t>
                      </a:r>
                    </a:p>
                    <a:p>
                      <a:endParaRPr lang="en-IN" dirty="0"/>
                    </a:p>
                  </a:txBody>
                  <a:tcPr/>
                </a:tc>
                <a:tc>
                  <a:txBody>
                    <a:bodyPr/>
                    <a:lstStyle/>
                    <a:p>
                      <a:r>
                        <a:rPr lang="en-IN" dirty="0"/>
                        <a:t>Maximum Depth=15</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3720465707"/>
                  </a:ext>
                </a:extLst>
              </a:tr>
              <a:tr h="769474">
                <a:tc>
                  <a:txBody>
                    <a:bodyPr/>
                    <a:lstStyle/>
                    <a:p>
                      <a:r>
                        <a:rPr lang="en-IN" dirty="0"/>
                        <a:t>SVM</a:t>
                      </a:r>
                    </a:p>
                  </a:txBody>
                  <a:tcPr/>
                </a:tc>
                <a:tc>
                  <a:txBody>
                    <a:bodyPr/>
                    <a:lstStyle/>
                    <a:p>
                      <a:r>
                        <a:rPr lang="en-IN" dirty="0"/>
                        <a:t>RBF kernel, C=1.0</a:t>
                      </a:r>
                    </a:p>
                  </a:txBody>
                  <a:tcPr/>
                </a:tc>
                <a:tc>
                  <a:txBody>
                    <a:bodyPr/>
                    <a:lstStyle/>
                    <a:p>
                      <a:r>
                        <a:rPr lang="en-IN" dirty="0"/>
                        <a:t>99%</a:t>
                      </a:r>
                    </a:p>
                  </a:txBody>
                  <a:tcPr/>
                </a:tc>
                <a:tc>
                  <a:txBody>
                    <a:bodyPr/>
                    <a:lstStyle/>
                    <a:p>
                      <a:r>
                        <a:rPr lang="en-IN" dirty="0"/>
                        <a:t>98%</a:t>
                      </a:r>
                    </a:p>
                  </a:txBody>
                  <a:tcPr/>
                </a:tc>
                <a:extLst>
                  <a:ext uri="{0D108BD9-81ED-4DB2-BD59-A6C34878D82A}">
                    <a16:rowId xmlns:a16="http://schemas.microsoft.com/office/drawing/2014/main" val="771151439"/>
                  </a:ext>
                </a:extLst>
              </a:tr>
              <a:tr h="769474">
                <a:tc>
                  <a:txBody>
                    <a:bodyPr/>
                    <a:lstStyle/>
                    <a:p>
                      <a:r>
                        <a:rPr lang="en-IN" dirty="0"/>
                        <a:t>Random Forest</a:t>
                      </a:r>
                    </a:p>
                  </a:txBody>
                  <a:tcPr/>
                </a:tc>
                <a:tc>
                  <a:txBody>
                    <a:bodyPr/>
                    <a:lstStyle/>
                    <a:p>
                      <a:r>
                        <a:rPr lang="en-IN" dirty="0" err="1"/>
                        <a:t>n_estimators</a:t>
                      </a:r>
                      <a:r>
                        <a:rPr lang="en-IN" dirty="0"/>
                        <a:t>=100</a:t>
                      </a:r>
                    </a:p>
                    <a:p>
                      <a:r>
                        <a:rPr lang="en-IN" dirty="0" err="1"/>
                        <a:t>max_depth</a:t>
                      </a:r>
                      <a:r>
                        <a:rPr lang="en-IN" dirty="0"/>
                        <a:t>=None</a:t>
                      </a:r>
                    </a:p>
                    <a:p>
                      <a:r>
                        <a:rPr lang="en-IN" dirty="0" err="1"/>
                        <a:t>min_samples_split</a:t>
                      </a:r>
                      <a:r>
                        <a:rPr lang="en-IN" dirty="0"/>
                        <a:t>=2</a:t>
                      </a:r>
                    </a:p>
                    <a:p>
                      <a:r>
                        <a:rPr lang="en-IN" dirty="0" err="1"/>
                        <a:t>main_samples_leaf</a:t>
                      </a:r>
                      <a:r>
                        <a:rPr lang="en-IN" dirty="0"/>
                        <a:t> = 1 </a:t>
                      </a:r>
                    </a:p>
                  </a:txBody>
                  <a:tcPr/>
                </a:tc>
                <a:tc>
                  <a:txBody>
                    <a:bodyPr/>
                    <a:lstStyle/>
                    <a:p>
                      <a:r>
                        <a:rPr lang="en-IN" dirty="0"/>
                        <a:t>100%</a:t>
                      </a:r>
                    </a:p>
                  </a:txBody>
                  <a:tcPr/>
                </a:tc>
                <a:tc>
                  <a:txBody>
                    <a:bodyPr/>
                    <a:lstStyle/>
                    <a:p>
                      <a:r>
                        <a:rPr lang="en-IN" dirty="0"/>
                        <a:t>100%</a:t>
                      </a:r>
                    </a:p>
                  </a:txBody>
                  <a:tcPr/>
                </a:tc>
                <a:extLst>
                  <a:ext uri="{0D108BD9-81ED-4DB2-BD59-A6C34878D82A}">
                    <a16:rowId xmlns:a16="http://schemas.microsoft.com/office/drawing/2014/main" val="3322367331"/>
                  </a:ext>
                </a:extLst>
              </a:tr>
            </a:tbl>
          </a:graphicData>
        </a:graphic>
      </p:graphicFrame>
      <p:sp>
        <p:nvSpPr>
          <p:cNvPr id="3" name="TextBox 2">
            <a:extLst>
              <a:ext uri="{FF2B5EF4-FFF2-40B4-BE49-F238E27FC236}">
                <a16:creationId xmlns:a16="http://schemas.microsoft.com/office/drawing/2014/main" id="{6D43369D-BEBA-BED0-6AF2-F1A7A87F336E}"/>
              </a:ext>
            </a:extLst>
          </p:cNvPr>
          <p:cNvSpPr txBox="1"/>
          <p:nvPr/>
        </p:nvSpPr>
        <p:spPr>
          <a:xfrm>
            <a:off x="342414" y="278182"/>
            <a:ext cx="3058658" cy="646331"/>
          </a:xfrm>
          <a:prstGeom prst="rect">
            <a:avLst/>
          </a:prstGeom>
          <a:noFill/>
        </p:spPr>
        <p:txBody>
          <a:bodyPr wrap="none" rtlCol="0">
            <a:spAutoFit/>
          </a:bodyPr>
          <a:lstStyle/>
          <a:p>
            <a:r>
              <a:rPr lang="en-IN" sz="3600" dirty="0"/>
              <a:t>Summary Table</a:t>
            </a:r>
          </a:p>
        </p:txBody>
      </p:sp>
      <p:sp>
        <p:nvSpPr>
          <p:cNvPr id="5" name="Rectangle 4">
            <a:extLst>
              <a:ext uri="{FF2B5EF4-FFF2-40B4-BE49-F238E27FC236}">
                <a16:creationId xmlns:a16="http://schemas.microsoft.com/office/drawing/2014/main" id="{2683403F-7BD0-DEFA-1D84-24D505520C27}"/>
              </a:ext>
            </a:extLst>
          </p:cNvPr>
          <p:cNvSpPr/>
          <p:nvPr/>
        </p:nvSpPr>
        <p:spPr>
          <a:xfrm rot="5400000">
            <a:off x="1832397" y="-529380"/>
            <a:ext cx="45719" cy="2802261"/>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67381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59AADF92-22E8-1F11-50A7-6C4CC9DD936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13101" y="2598003"/>
            <a:ext cx="10830365" cy="3030452"/>
          </a:xfrm>
          <a:prstGeom prst="rect">
            <a:avLst/>
          </a:prstGeom>
        </p:spPr>
      </p:pic>
      <p:sp>
        <p:nvSpPr>
          <p:cNvPr id="2" name="TextBox 1">
            <a:extLst>
              <a:ext uri="{FF2B5EF4-FFF2-40B4-BE49-F238E27FC236}">
                <a16:creationId xmlns:a16="http://schemas.microsoft.com/office/drawing/2014/main" id="{5EEAFB17-310A-6FD9-A8FA-F13A83110C60}"/>
              </a:ext>
            </a:extLst>
          </p:cNvPr>
          <p:cNvSpPr txBox="1"/>
          <p:nvPr/>
        </p:nvSpPr>
        <p:spPr>
          <a:xfrm>
            <a:off x="2273895" y="2598003"/>
            <a:ext cx="7644209" cy="830997"/>
          </a:xfrm>
          <a:prstGeom prst="rect">
            <a:avLst/>
          </a:prstGeom>
          <a:noFill/>
        </p:spPr>
        <p:txBody>
          <a:bodyPr wrap="none" rtlCol="0">
            <a:spAutoFit/>
          </a:bodyPr>
          <a:lstStyle/>
          <a:p>
            <a:r>
              <a:rPr lang="en-IN" sz="4800" dirty="0"/>
              <a:t>After Dropping some columns</a:t>
            </a:r>
          </a:p>
        </p:txBody>
      </p:sp>
    </p:spTree>
    <p:extLst>
      <p:ext uri="{BB962C8B-B14F-4D97-AF65-F5344CB8AC3E}">
        <p14:creationId xmlns:p14="http://schemas.microsoft.com/office/powerpoint/2010/main" val="2607285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0770A00A-A90F-CFA8-2A8B-DA1184D8F64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188625" y="2906276"/>
            <a:ext cx="10830365"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783772" y="718242"/>
            <a:ext cx="9451910" cy="1200329"/>
          </a:xfrm>
          <a:prstGeom prst="rect">
            <a:avLst/>
          </a:prstGeom>
          <a:noFill/>
        </p:spPr>
        <p:txBody>
          <a:bodyPr wrap="square" rtlCol="0">
            <a:spAutoFit/>
          </a:bodyPr>
          <a:lstStyle/>
          <a:p>
            <a:pPr marL="285750" indent="-285750">
              <a:buFont typeface="Arial" panose="020B0604020202020204" pitchFamily="34" charset="0"/>
              <a:buChar char="•"/>
            </a:pPr>
            <a:r>
              <a:rPr lang="en-IN" dirty="0"/>
              <a:t>Getting 100% accuracy, we have  </a:t>
            </a:r>
            <a:r>
              <a:rPr lang="en-IN" dirty="0">
                <a:highlight>
                  <a:srgbClr val="00FF00"/>
                </a:highlight>
              </a:rPr>
              <a:t>reduce some column from data</a:t>
            </a:r>
            <a:r>
              <a:rPr lang="en-IN" dirty="0"/>
              <a:t>. </a:t>
            </a:r>
          </a:p>
          <a:p>
            <a:endParaRPr lang="en-IN" dirty="0"/>
          </a:p>
          <a:p>
            <a:pPr marL="285750" indent="-285750">
              <a:buFont typeface="Arial" panose="020B0604020202020204" pitchFamily="34" charset="0"/>
              <a:buChar char="•"/>
            </a:pPr>
            <a:r>
              <a:rPr lang="en-IN" dirty="0"/>
              <a:t>Students who are still in school level, those students does not have any idea about AI ML or Software Development. So we have drop this type of column from our dataset.</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C9EF4055-9E46-A68E-DC2A-8F0E6D91B25B}"/>
              </a:ext>
            </a:extLst>
          </p:cNvPr>
          <p:cNvSpPr txBox="1"/>
          <p:nvPr/>
        </p:nvSpPr>
        <p:spPr>
          <a:xfrm>
            <a:off x="783772" y="2228671"/>
            <a:ext cx="9640075"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Selected Columns : </a:t>
            </a:r>
            <a:r>
              <a:rPr lang="en-IN" b="0" i="0" dirty="0">
                <a:effectLst/>
              </a:rPr>
              <a:t>'Computer Architecture', 'Programming Skills', 'Project Management', 'Communication skills', 'Openness', '</a:t>
            </a:r>
            <a:r>
              <a:rPr lang="en-IN" b="0" i="0" dirty="0" err="1">
                <a:effectLst/>
              </a:rPr>
              <a:t>Conscientousness</a:t>
            </a:r>
            <a:r>
              <a:rPr lang="en-IN" b="0" i="0" dirty="0">
                <a:effectLst/>
              </a:rPr>
              <a:t>', 'Extraversion', 'Agreeableness', 'Emotional Range', 'Conversation', 'Openness to Change', 'Hedonism', 'Self-enhancement', 'Self-transcendence'</a:t>
            </a:r>
            <a:endParaRPr lang="en-IN" dirty="0"/>
          </a:p>
        </p:txBody>
      </p:sp>
      <p:sp>
        <p:nvSpPr>
          <p:cNvPr id="10" name="TextBox 9">
            <a:extLst>
              <a:ext uri="{FF2B5EF4-FFF2-40B4-BE49-F238E27FC236}">
                <a16:creationId xmlns:a16="http://schemas.microsoft.com/office/drawing/2014/main" id="{E24D88F0-B2BC-96BD-FEF4-0F20FAEFB18C}"/>
              </a:ext>
            </a:extLst>
          </p:cNvPr>
          <p:cNvSpPr txBox="1"/>
          <p:nvPr/>
        </p:nvSpPr>
        <p:spPr>
          <a:xfrm>
            <a:off x="783770" y="4828887"/>
            <a:ext cx="9640077"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that we have implemented machine learning model on our revised data. Then we have done </a:t>
            </a:r>
            <a:r>
              <a:rPr lang="en-IN" dirty="0">
                <a:highlight>
                  <a:srgbClr val="00FF00"/>
                </a:highlight>
              </a:rPr>
              <a:t>hyperparameter tuning </a:t>
            </a:r>
            <a:r>
              <a:rPr lang="en-IN" dirty="0"/>
              <a:t>and inspect the test accuracy.</a:t>
            </a:r>
          </a:p>
        </p:txBody>
      </p:sp>
    </p:spTree>
    <p:extLst>
      <p:ext uri="{BB962C8B-B14F-4D97-AF65-F5344CB8AC3E}">
        <p14:creationId xmlns:p14="http://schemas.microsoft.com/office/powerpoint/2010/main" val="3382010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757C682D-2E83-6D53-A423-CF24762F784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0" y="2879109"/>
            <a:ext cx="10830365"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307911" y="889347"/>
            <a:ext cx="3739765" cy="1754326"/>
          </a:xfrm>
          <a:prstGeom prst="rect">
            <a:avLst/>
          </a:prstGeom>
          <a:noFill/>
        </p:spPr>
        <p:txBody>
          <a:bodyPr wrap="square" rtlCol="0">
            <a:spAutoFit/>
          </a:bodyPr>
          <a:lstStyle/>
          <a:p>
            <a:r>
              <a:rPr lang="en-IN" b="1" u="sng" dirty="0"/>
              <a:t>KNN </a:t>
            </a:r>
            <a:r>
              <a:rPr lang="en-IN" b="1" dirty="0"/>
              <a:t>:</a:t>
            </a:r>
            <a:r>
              <a:rPr lang="en-IN" dirty="0"/>
              <a:t> We have trained our model with KNN classifier. For K</a:t>
            </a:r>
            <a:r>
              <a:rPr lang="en-IN"/>
              <a:t>=95 </a:t>
            </a:r>
            <a:r>
              <a:rPr lang="en-IN" dirty="0"/>
              <a:t>it is giving the best result. Train accuracy is 65% and test accuracy is 55%.</a:t>
            </a:r>
          </a:p>
          <a:p>
            <a:r>
              <a:rPr lang="en-IN" dirty="0"/>
              <a:t>We have also calculated the confusion matrix for the test set.</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6AEE2DA-DD59-D734-9140-3818A3708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09338" y="641260"/>
            <a:ext cx="6940743" cy="6030215"/>
          </a:xfrm>
          <a:prstGeom prst="rect">
            <a:avLst/>
          </a:prstGeom>
        </p:spPr>
      </p:pic>
    </p:spTree>
    <p:extLst>
      <p:ext uri="{BB962C8B-B14F-4D97-AF65-F5344CB8AC3E}">
        <p14:creationId xmlns:p14="http://schemas.microsoft.com/office/powerpoint/2010/main" val="89929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1768435A-B479-736A-DD49-5287C1928D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0" y="2920672"/>
            <a:ext cx="10830365"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307911" y="889347"/>
            <a:ext cx="3739765" cy="2031325"/>
          </a:xfrm>
          <a:prstGeom prst="rect">
            <a:avLst/>
          </a:prstGeom>
          <a:noFill/>
        </p:spPr>
        <p:txBody>
          <a:bodyPr wrap="square" rtlCol="0">
            <a:spAutoFit/>
          </a:bodyPr>
          <a:lstStyle/>
          <a:p>
            <a:r>
              <a:rPr lang="en-IN" b="1" u="sng" dirty="0"/>
              <a:t>Naïve Bayes </a:t>
            </a:r>
            <a:r>
              <a:rPr lang="en-IN" b="1" dirty="0"/>
              <a:t>:</a:t>
            </a:r>
            <a:r>
              <a:rPr lang="en-IN" dirty="0"/>
              <a:t> We have trained our model with Naïve Bayes classifier. For Gaussian Naïve Bayes it is giving the best result. Train accuracy is 51.1% and test accuracy is 50.16%.</a:t>
            </a:r>
          </a:p>
          <a:p>
            <a:r>
              <a:rPr lang="en-IN" dirty="0"/>
              <a:t>We have also calculated the confusion matrix for the test set.</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6AEE2DA-DD59-D734-9140-3818A3708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47676" y="641261"/>
            <a:ext cx="7836413" cy="6216739"/>
          </a:xfrm>
          <a:prstGeom prst="rect">
            <a:avLst/>
          </a:prstGeom>
        </p:spPr>
      </p:pic>
    </p:spTree>
    <p:extLst>
      <p:ext uri="{BB962C8B-B14F-4D97-AF65-F5344CB8AC3E}">
        <p14:creationId xmlns:p14="http://schemas.microsoft.com/office/powerpoint/2010/main" val="280670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0" y="0"/>
            <a:ext cx="4299408" cy="1904214"/>
          </a:xfrm>
        </p:spPr>
        <p:txBody>
          <a:bodyPr>
            <a:normAutofit/>
          </a:bodyPr>
          <a:lstStyle/>
          <a:p>
            <a:r>
              <a:rPr lang="en-US" dirty="0"/>
              <a:t>Project Description</a:t>
            </a: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989814" y="2570364"/>
            <a:ext cx="10733933" cy="3030452"/>
          </a:xfrm>
          <a:prstGeom prst="rect">
            <a:avLst/>
          </a:prstGeom>
        </p:spPr>
      </p:pic>
      <p:sp>
        <p:nvSpPr>
          <p:cNvPr id="35" name="TextBox 34">
            <a:extLst>
              <a:ext uri="{FF2B5EF4-FFF2-40B4-BE49-F238E27FC236}">
                <a16:creationId xmlns:a16="http://schemas.microsoft.com/office/drawing/2014/main" id="{74D8833A-12DA-1E61-340F-E47404CC0745}"/>
              </a:ext>
            </a:extLst>
          </p:cNvPr>
          <p:cNvSpPr txBox="1"/>
          <p:nvPr/>
        </p:nvSpPr>
        <p:spPr>
          <a:xfrm>
            <a:off x="468253" y="1719918"/>
            <a:ext cx="11082724" cy="1292662"/>
          </a:xfrm>
          <a:prstGeom prst="rect">
            <a:avLst/>
          </a:prstGeom>
          <a:noFill/>
        </p:spPr>
        <p:txBody>
          <a:bodyPr wrap="square" rtlCol="0">
            <a:spAutoFit/>
          </a:bodyPr>
          <a:lstStyle/>
          <a:p>
            <a:pPr marL="571500" indent="-571500" algn="l">
              <a:buFont typeface="Arial" panose="020B0604020202020204" pitchFamily="34" charset="0"/>
              <a:buChar char="•"/>
            </a:pPr>
            <a:r>
              <a:rPr lang="en-US" sz="4000" b="0" i="0" dirty="0">
                <a:solidFill>
                  <a:srgbClr val="0D0D0D"/>
                </a:solidFill>
                <a:effectLst/>
                <a:latin typeface="Aptos Display" panose="020B0004020202020204" pitchFamily="34" charset="0"/>
                <a:cs typeface="Arial" panose="020B0604020202020204" pitchFamily="34" charset="0"/>
              </a:rPr>
              <a:t>S</a:t>
            </a:r>
            <a:r>
              <a:rPr lang="en-US" sz="2000" b="0" i="0" dirty="0">
                <a:solidFill>
                  <a:srgbClr val="0D0D0D"/>
                </a:solidFill>
                <a:effectLst/>
                <a:latin typeface="Aptos Display" panose="020B0004020202020204" pitchFamily="34" charset="0"/>
                <a:cs typeface="Arial" panose="020B0604020202020204" pitchFamily="34" charset="0"/>
              </a:rPr>
              <a:t>pearheading personal and national development, providing individuals with the right career guidance is crucial in a rapidly evolving world.</a:t>
            </a:r>
            <a:endParaRPr lang="en-US" sz="2000" dirty="0">
              <a:solidFill>
                <a:srgbClr val="0D0D0D"/>
              </a:solidFill>
              <a:latin typeface="Aptos Display" panose="020B00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ptos Display" panose="020B0004020202020204" pitchFamily="34" charset="0"/>
            </a:endParaRPr>
          </a:p>
        </p:txBody>
      </p:sp>
      <p:sp>
        <p:nvSpPr>
          <p:cNvPr id="4" name="Rectangle 3">
            <a:extLst>
              <a:ext uri="{FF2B5EF4-FFF2-40B4-BE49-F238E27FC236}">
                <a16:creationId xmlns:a16="http://schemas.microsoft.com/office/drawing/2014/main" id="{13ACEBA9-5B9F-1C6E-B9A6-20581512072D}"/>
              </a:ext>
            </a:extLst>
          </p:cNvPr>
          <p:cNvSpPr/>
          <p:nvPr/>
        </p:nvSpPr>
        <p:spPr>
          <a:xfrm rot="5400000">
            <a:off x="1502847" y="-415484"/>
            <a:ext cx="45719" cy="274553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6F0A281-0F44-8D78-57B3-370217C5635A}"/>
              </a:ext>
            </a:extLst>
          </p:cNvPr>
          <p:cNvSpPr txBox="1"/>
          <p:nvPr/>
        </p:nvSpPr>
        <p:spPr>
          <a:xfrm>
            <a:off x="468253" y="3189452"/>
            <a:ext cx="10561163" cy="1261884"/>
          </a:xfrm>
          <a:prstGeom prst="rect">
            <a:avLst/>
          </a:prstGeom>
          <a:noFill/>
        </p:spPr>
        <p:txBody>
          <a:bodyPr wrap="square">
            <a:spAutoFit/>
          </a:bodyPr>
          <a:lstStyle/>
          <a:p>
            <a:pPr marL="571500" indent="-571500" algn="l">
              <a:buFont typeface="Arial" panose="020B0604020202020204" pitchFamily="34" charset="0"/>
              <a:buChar char="•"/>
            </a:pPr>
            <a:r>
              <a:rPr lang="en-US" sz="4000" b="0" i="0" dirty="0">
                <a:solidFill>
                  <a:srgbClr val="0D0D0D"/>
                </a:solidFill>
                <a:effectLst/>
                <a:latin typeface="Aptos Display" panose="020B0004020202020204" pitchFamily="34" charset="0"/>
                <a:cs typeface="Arial" panose="020B0604020202020204" pitchFamily="34" charset="0"/>
              </a:rPr>
              <a:t>T</a:t>
            </a:r>
            <a:r>
              <a:rPr lang="en-US" sz="1800" b="0" i="0" dirty="0">
                <a:solidFill>
                  <a:srgbClr val="0D0D0D"/>
                </a:solidFill>
                <a:effectLst/>
                <a:latin typeface="Aptos Display" panose="020B0004020202020204" pitchFamily="34" charset="0"/>
                <a:cs typeface="Arial" panose="020B0604020202020204" pitchFamily="34" charset="0"/>
              </a:rPr>
              <a:t>his project aims to leverage the power of machine learning (ML) to provide accurate career predictions tailored to individual strengths, interests, and market demands. </a:t>
            </a:r>
          </a:p>
          <a:p>
            <a:pPr algn="l"/>
            <a:endParaRPr lang="en-US" sz="1800" dirty="0">
              <a:solidFill>
                <a:srgbClr val="0D0D0D"/>
              </a:solidFill>
              <a:latin typeface="Aptos Display" panose="020B00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80394B-4C43-3609-B09C-CA134B188130}"/>
              </a:ext>
            </a:extLst>
          </p:cNvPr>
          <p:cNvSpPr txBox="1"/>
          <p:nvPr/>
        </p:nvSpPr>
        <p:spPr>
          <a:xfrm>
            <a:off x="468253" y="4567108"/>
            <a:ext cx="10650094" cy="1261884"/>
          </a:xfrm>
          <a:prstGeom prst="rect">
            <a:avLst/>
          </a:prstGeom>
          <a:noFill/>
        </p:spPr>
        <p:txBody>
          <a:bodyPr wrap="square">
            <a:spAutoFit/>
          </a:bodyPr>
          <a:lstStyle/>
          <a:p>
            <a:pPr marL="571500" indent="-571500" algn="l">
              <a:buFont typeface="Arial" panose="020B0604020202020204" pitchFamily="34" charset="0"/>
              <a:buChar char="•"/>
            </a:pPr>
            <a:r>
              <a:rPr lang="en-US" sz="4000" b="0" i="0" dirty="0">
                <a:solidFill>
                  <a:srgbClr val="0D0D0D"/>
                </a:solidFill>
                <a:effectLst/>
                <a:latin typeface="Aptos Display" panose="020B0004020202020204" pitchFamily="34" charset="0"/>
                <a:cs typeface="Arial" panose="020B0604020202020204" pitchFamily="34" charset="0"/>
              </a:rPr>
              <a:t>B</a:t>
            </a:r>
            <a:r>
              <a:rPr lang="en-US" sz="1800" b="0" i="0" dirty="0">
                <a:solidFill>
                  <a:srgbClr val="0D0D0D"/>
                </a:solidFill>
                <a:effectLst/>
                <a:latin typeface="Aptos Display" panose="020B0004020202020204" pitchFamily="34" charset="0"/>
                <a:cs typeface="Arial" panose="020B0604020202020204" pitchFamily="34" charset="0"/>
              </a:rPr>
              <a:t>y analyzing relevant data points such as academic performance, skills, interests, the ML model will offer personalized career recommendations to students, especially those in rural areas who lack access to traditional counseling services.</a:t>
            </a:r>
          </a:p>
        </p:txBody>
      </p:sp>
    </p:spTree>
    <p:extLst>
      <p:ext uri="{BB962C8B-B14F-4D97-AF65-F5344CB8AC3E}">
        <p14:creationId xmlns:p14="http://schemas.microsoft.com/office/powerpoint/2010/main" val="3855108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06CC07DE-9A15-4986-A6D9-94C61A9076C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0" y="2920672"/>
            <a:ext cx="10830365"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307911" y="889347"/>
            <a:ext cx="3739765" cy="2031325"/>
          </a:xfrm>
          <a:prstGeom prst="rect">
            <a:avLst/>
          </a:prstGeom>
          <a:noFill/>
        </p:spPr>
        <p:txBody>
          <a:bodyPr wrap="square" rtlCol="0">
            <a:spAutoFit/>
          </a:bodyPr>
          <a:lstStyle/>
          <a:p>
            <a:r>
              <a:rPr lang="en-IN" b="1" u="sng" dirty="0"/>
              <a:t>SVM </a:t>
            </a:r>
            <a:r>
              <a:rPr lang="en-IN" b="1" dirty="0"/>
              <a:t>:</a:t>
            </a:r>
            <a:r>
              <a:rPr lang="en-IN" dirty="0"/>
              <a:t> We have trained our model with SVM classifier. For linear kernel and C=7.0 it is giving best result. For train set, accuracy is 55% and test accuracy is 52%.We have also calculated the confusion matrix for the test set.</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6AEE2DA-DD59-D734-9140-3818A3708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09527" y="641260"/>
            <a:ext cx="7604449" cy="6098699"/>
          </a:xfrm>
          <a:prstGeom prst="rect">
            <a:avLst/>
          </a:prstGeom>
          <a:ln>
            <a:solidFill>
              <a:schemeClr val="tx1"/>
            </a:solidFill>
          </a:ln>
        </p:spPr>
      </p:pic>
    </p:spTree>
    <p:extLst>
      <p:ext uri="{BB962C8B-B14F-4D97-AF65-F5344CB8AC3E}">
        <p14:creationId xmlns:p14="http://schemas.microsoft.com/office/powerpoint/2010/main" val="1883955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2A0CADA2-A74B-9B5F-4FC3-AFD9B5C1C7D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0" y="3022176"/>
            <a:ext cx="10830365"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111968" y="805372"/>
            <a:ext cx="3900195" cy="2308324"/>
          </a:xfrm>
          <a:prstGeom prst="rect">
            <a:avLst/>
          </a:prstGeom>
          <a:noFill/>
        </p:spPr>
        <p:txBody>
          <a:bodyPr wrap="square" rtlCol="0">
            <a:spAutoFit/>
          </a:bodyPr>
          <a:lstStyle/>
          <a:p>
            <a:r>
              <a:rPr lang="en-IN" b="1" u="sng" dirty="0"/>
              <a:t>Random Forest </a:t>
            </a:r>
            <a:r>
              <a:rPr lang="en-IN" b="1" dirty="0"/>
              <a:t>:</a:t>
            </a:r>
            <a:r>
              <a:rPr lang="en-IN" dirty="0"/>
              <a:t> We have trained our model with SVM classifier. For </a:t>
            </a:r>
            <a:r>
              <a:rPr lang="en-IN" dirty="0" err="1"/>
              <a:t>n_estimators</a:t>
            </a:r>
            <a:r>
              <a:rPr lang="en-IN" dirty="0"/>
              <a:t> = 200,</a:t>
            </a:r>
          </a:p>
          <a:p>
            <a:r>
              <a:rPr lang="en-IN" dirty="0" err="1"/>
              <a:t>max_features</a:t>
            </a:r>
            <a:r>
              <a:rPr lang="en-IN" dirty="0"/>
              <a:t>=14,min_samples_split=8,</a:t>
            </a:r>
          </a:p>
          <a:p>
            <a:r>
              <a:rPr lang="en-IN" dirty="0" err="1"/>
              <a:t>main_samples_leaf</a:t>
            </a:r>
            <a:r>
              <a:rPr lang="en-IN" dirty="0"/>
              <a:t> = 7 it giving best result. Train accuracy is 97% and test accuracy is 89%.We have also calculated the confusion matrix for the test set.</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6AEE2DA-DD59-D734-9140-3818A3708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12163" y="641261"/>
            <a:ext cx="7679094" cy="6098699"/>
          </a:xfrm>
          <a:prstGeom prst="rect">
            <a:avLst/>
          </a:prstGeom>
          <a:ln>
            <a:solidFill>
              <a:schemeClr val="tx1"/>
            </a:solidFill>
          </a:ln>
        </p:spPr>
      </p:pic>
    </p:spTree>
    <p:extLst>
      <p:ext uri="{BB962C8B-B14F-4D97-AF65-F5344CB8AC3E}">
        <p14:creationId xmlns:p14="http://schemas.microsoft.com/office/powerpoint/2010/main" val="1666830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id" descr="grid plane">
            <a:extLst>
              <a:ext uri="{FF2B5EF4-FFF2-40B4-BE49-F238E27FC236}">
                <a16:creationId xmlns:a16="http://schemas.microsoft.com/office/drawing/2014/main" id="{D1BFF3C7-4971-3CC9-0E22-6591027064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0" y="2866264"/>
            <a:ext cx="10830365" cy="3030452"/>
          </a:xfrm>
          <a:prstGeom prst="rect">
            <a:avLst/>
          </a:prstGeom>
        </p:spPr>
      </p:pic>
      <p:sp>
        <p:nvSpPr>
          <p:cNvPr id="2" name="TextBox 1">
            <a:extLst>
              <a:ext uri="{FF2B5EF4-FFF2-40B4-BE49-F238E27FC236}">
                <a16:creationId xmlns:a16="http://schemas.microsoft.com/office/drawing/2014/main" id="{1A36F50A-D839-7154-D072-DDE7B097568D}"/>
              </a:ext>
            </a:extLst>
          </p:cNvPr>
          <p:cNvSpPr txBox="1"/>
          <p:nvPr/>
        </p:nvSpPr>
        <p:spPr>
          <a:xfrm>
            <a:off x="4209338" y="118041"/>
            <a:ext cx="3077870" cy="523220"/>
          </a:xfrm>
          <a:prstGeom prst="rect">
            <a:avLst/>
          </a:prstGeom>
          <a:noFill/>
        </p:spPr>
        <p:txBody>
          <a:bodyPr wrap="square" rtlCol="0">
            <a:spAutoFit/>
          </a:bodyPr>
          <a:lstStyle/>
          <a:p>
            <a:r>
              <a:rPr lang="en-IN" sz="2800" b="1" u="sng" dirty="0"/>
              <a:t>Model Training</a:t>
            </a:r>
          </a:p>
        </p:txBody>
      </p:sp>
      <p:sp>
        <p:nvSpPr>
          <p:cNvPr id="3" name="TextBox 2">
            <a:extLst>
              <a:ext uri="{FF2B5EF4-FFF2-40B4-BE49-F238E27FC236}">
                <a16:creationId xmlns:a16="http://schemas.microsoft.com/office/drawing/2014/main" id="{04D16318-9A4E-BF03-07CA-561C58601BD0}"/>
              </a:ext>
            </a:extLst>
          </p:cNvPr>
          <p:cNvSpPr txBox="1"/>
          <p:nvPr/>
        </p:nvSpPr>
        <p:spPr>
          <a:xfrm>
            <a:off x="783772" y="718242"/>
            <a:ext cx="7296538" cy="369332"/>
          </a:xfrm>
          <a:prstGeom prst="rect">
            <a:avLst/>
          </a:prstGeom>
          <a:noFill/>
        </p:spPr>
        <p:txBody>
          <a:bodyPr wrap="square" rtlCol="0">
            <a:spAutoFit/>
          </a:bodyPr>
          <a:lstStyle/>
          <a:p>
            <a:r>
              <a:rPr lang="en-IN" b="1" u="sng" dirty="0"/>
              <a:t>Random Forest </a:t>
            </a:r>
            <a:r>
              <a:rPr lang="en-IN" b="1" dirty="0"/>
              <a:t>: </a:t>
            </a:r>
            <a:r>
              <a:rPr lang="en-IN" dirty="0"/>
              <a:t>Feature Importance for random forest model is </a:t>
            </a:r>
          </a:p>
        </p:txBody>
      </p:sp>
      <p:sp>
        <p:nvSpPr>
          <p:cNvPr id="4" name="AutoShape 2">
            <a:extLst>
              <a:ext uri="{FF2B5EF4-FFF2-40B4-BE49-F238E27FC236}">
                <a16:creationId xmlns:a16="http://schemas.microsoft.com/office/drawing/2014/main" id="{2065CDE7-AA54-B626-132B-142845E6820B}"/>
              </a:ext>
            </a:extLst>
          </p:cNvPr>
          <p:cNvSpPr>
            <a:spLocks noChangeAspect="1" noChangeArrowheads="1"/>
          </p:cNvSpPr>
          <p:nvPr/>
        </p:nvSpPr>
        <p:spPr bwMode="auto">
          <a:xfrm>
            <a:off x="5943599" y="1705947"/>
            <a:ext cx="1875453" cy="18754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86AEE2DA-DD59-D734-9140-3818A37083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63690" y="1259634"/>
            <a:ext cx="8453534" cy="5311202"/>
          </a:xfrm>
          <a:prstGeom prst="rect">
            <a:avLst/>
          </a:prstGeom>
          <a:ln>
            <a:solidFill>
              <a:schemeClr val="tx1"/>
            </a:solidFill>
          </a:ln>
        </p:spPr>
      </p:pic>
    </p:spTree>
    <p:extLst>
      <p:ext uri="{BB962C8B-B14F-4D97-AF65-F5344CB8AC3E}">
        <p14:creationId xmlns:p14="http://schemas.microsoft.com/office/powerpoint/2010/main" val="2073452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6A41C0E3-21CE-85DD-4C87-4BB8B7239AE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0" y="2847602"/>
            <a:ext cx="10830365" cy="3030452"/>
          </a:xfrm>
          <a:prstGeom prst="rect">
            <a:avLst/>
          </a:prstGeom>
        </p:spPr>
      </p:pic>
      <p:graphicFrame>
        <p:nvGraphicFramePr>
          <p:cNvPr id="2" name="Table 1">
            <a:extLst>
              <a:ext uri="{FF2B5EF4-FFF2-40B4-BE49-F238E27FC236}">
                <a16:creationId xmlns:a16="http://schemas.microsoft.com/office/drawing/2014/main" id="{EC52C0B6-BC15-639B-0D65-F6FA5FE2B5B9}"/>
              </a:ext>
            </a:extLst>
          </p:cNvPr>
          <p:cNvGraphicFramePr>
            <a:graphicFrameLocks noGrp="1"/>
          </p:cNvGraphicFramePr>
          <p:nvPr>
            <p:extLst>
              <p:ext uri="{D42A27DB-BD31-4B8C-83A1-F6EECF244321}">
                <p14:modId xmlns:p14="http://schemas.microsoft.com/office/powerpoint/2010/main" val="420539914"/>
              </p:ext>
            </p:extLst>
          </p:nvPr>
        </p:nvGraphicFramePr>
        <p:xfrm>
          <a:off x="1207132" y="1567543"/>
          <a:ext cx="9777736" cy="4683966"/>
        </p:xfrm>
        <a:graphic>
          <a:graphicData uri="http://schemas.openxmlformats.org/drawingml/2006/table">
            <a:tbl>
              <a:tblPr firstRow="1" bandRow="1">
                <a:tableStyleId>{5C22544A-7EE6-4342-B048-85BDC9FD1C3A}</a:tableStyleId>
              </a:tblPr>
              <a:tblGrid>
                <a:gridCol w="2444434">
                  <a:extLst>
                    <a:ext uri="{9D8B030D-6E8A-4147-A177-3AD203B41FA5}">
                      <a16:colId xmlns:a16="http://schemas.microsoft.com/office/drawing/2014/main" val="3138919754"/>
                    </a:ext>
                  </a:extLst>
                </a:gridCol>
                <a:gridCol w="2906325">
                  <a:extLst>
                    <a:ext uri="{9D8B030D-6E8A-4147-A177-3AD203B41FA5}">
                      <a16:colId xmlns:a16="http://schemas.microsoft.com/office/drawing/2014/main" val="3745083614"/>
                    </a:ext>
                  </a:extLst>
                </a:gridCol>
                <a:gridCol w="1982543">
                  <a:extLst>
                    <a:ext uri="{9D8B030D-6E8A-4147-A177-3AD203B41FA5}">
                      <a16:colId xmlns:a16="http://schemas.microsoft.com/office/drawing/2014/main" val="53350370"/>
                    </a:ext>
                  </a:extLst>
                </a:gridCol>
                <a:gridCol w="2444434">
                  <a:extLst>
                    <a:ext uri="{9D8B030D-6E8A-4147-A177-3AD203B41FA5}">
                      <a16:colId xmlns:a16="http://schemas.microsoft.com/office/drawing/2014/main" val="4231455757"/>
                    </a:ext>
                  </a:extLst>
                </a:gridCol>
              </a:tblGrid>
              <a:tr h="844742">
                <a:tc>
                  <a:txBody>
                    <a:bodyPr/>
                    <a:lstStyle/>
                    <a:p>
                      <a:r>
                        <a:rPr lang="en-IN" dirty="0"/>
                        <a:t>Model Name</a:t>
                      </a:r>
                    </a:p>
                  </a:txBody>
                  <a:tcPr/>
                </a:tc>
                <a:tc>
                  <a:txBody>
                    <a:bodyPr/>
                    <a:lstStyle/>
                    <a:p>
                      <a:r>
                        <a:rPr lang="en-IN" dirty="0"/>
                        <a:t>Hyper Parameters</a:t>
                      </a:r>
                    </a:p>
                  </a:txBody>
                  <a:tcPr/>
                </a:tc>
                <a:tc>
                  <a:txBody>
                    <a:bodyPr/>
                    <a:lstStyle/>
                    <a:p>
                      <a:r>
                        <a:rPr lang="en-IN" dirty="0"/>
                        <a:t>Train accuracy</a:t>
                      </a:r>
                    </a:p>
                  </a:txBody>
                  <a:tcPr/>
                </a:tc>
                <a:tc>
                  <a:txBody>
                    <a:bodyPr/>
                    <a:lstStyle/>
                    <a:p>
                      <a:r>
                        <a:rPr lang="en-IN" dirty="0"/>
                        <a:t>Test Accuracy</a:t>
                      </a:r>
                    </a:p>
                  </a:txBody>
                  <a:tcPr/>
                </a:tc>
                <a:extLst>
                  <a:ext uri="{0D108BD9-81ED-4DB2-BD59-A6C34878D82A}">
                    <a16:rowId xmlns:a16="http://schemas.microsoft.com/office/drawing/2014/main" val="3182968992"/>
                  </a:ext>
                </a:extLst>
              </a:tr>
              <a:tr h="844742">
                <a:tc>
                  <a:txBody>
                    <a:bodyPr/>
                    <a:lstStyle/>
                    <a:p>
                      <a:r>
                        <a:rPr lang="en-IN" dirty="0"/>
                        <a:t>KNN</a:t>
                      </a:r>
                    </a:p>
                  </a:txBody>
                  <a:tcPr/>
                </a:tc>
                <a:tc>
                  <a:txBody>
                    <a:bodyPr/>
                    <a:lstStyle/>
                    <a:p>
                      <a:r>
                        <a:rPr lang="en-IN" dirty="0"/>
                        <a:t>K=10</a:t>
                      </a:r>
                    </a:p>
                  </a:txBody>
                  <a:tcPr/>
                </a:tc>
                <a:tc>
                  <a:txBody>
                    <a:bodyPr/>
                    <a:lstStyle/>
                    <a:p>
                      <a:r>
                        <a:rPr lang="en-IN" dirty="0"/>
                        <a:t>65%</a:t>
                      </a:r>
                    </a:p>
                  </a:txBody>
                  <a:tcPr/>
                </a:tc>
                <a:tc>
                  <a:txBody>
                    <a:bodyPr/>
                    <a:lstStyle/>
                    <a:p>
                      <a:r>
                        <a:rPr lang="en-IN" dirty="0"/>
                        <a:t>55%</a:t>
                      </a:r>
                    </a:p>
                  </a:txBody>
                  <a:tcPr/>
                </a:tc>
                <a:extLst>
                  <a:ext uri="{0D108BD9-81ED-4DB2-BD59-A6C34878D82A}">
                    <a16:rowId xmlns:a16="http://schemas.microsoft.com/office/drawing/2014/main" val="3233904886"/>
                  </a:ext>
                </a:extLst>
              </a:tr>
              <a:tr h="844742">
                <a:tc>
                  <a:txBody>
                    <a:bodyPr/>
                    <a:lstStyle/>
                    <a:p>
                      <a:r>
                        <a:rPr lang="en-IN" dirty="0"/>
                        <a:t>Naïve Bayes</a:t>
                      </a:r>
                    </a:p>
                  </a:txBody>
                  <a:tcPr/>
                </a:tc>
                <a:tc>
                  <a:txBody>
                    <a:bodyPr/>
                    <a:lstStyle/>
                    <a:p>
                      <a:r>
                        <a:rPr lang="en-IN" dirty="0"/>
                        <a:t>Gaussian Naïve bayes</a:t>
                      </a:r>
                    </a:p>
                  </a:txBody>
                  <a:tcPr/>
                </a:tc>
                <a:tc>
                  <a:txBody>
                    <a:bodyPr/>
                    <a:lstStyle/>
                    <a:p>
                      <a:r>
                        <a:rPr lang="en-IN" dirty="0"/>
                        <a:t>51.1%</a:t>
                      </a:r>
                    </a:p>
                  </a:txBody>
                  <a:tcPr/>
                </a:tc>
                <a:tc>
                  <a:txBody>
                    <a:bodyPr/>
                    <a:lstStyle/>
                    <a:p>
                      <a:r>
                        <a:rPr lang="en-IN" dirty="0"/>
                        <a:t>50.16%</a:t>
                      </a:r>
                    </a:p>
                  </a:txBody>
                  <a:tcPr/>
                </a:tc>
                <a:extLst>
                  <a:ext uri="{0D108BD9-81ED-4DB2-BD59-A6C34878D82A}">
                    <a16:rowId xmlns:a16="http://schemas.microsoft.com/office/drawing/2014/main" val="2032486577"/>
                  </a:ext>
                </a:extLst>
              </a:tr>
              <a:tr h="844742">
                <a:tc>
                  <a:txBody>
                    <a:bodyPr/>
                    <a:lstStyle/>
                    <a:p>
                      <a:r>
                        <a:rPr lang="en-IN" dirty="0"/>
                        <a:t>SVM</a:t>
                      </a:r>
                    </a:p>
                  </a:txBody>
                  <a:tcPr/>
                </a:tc>
                <a:tc>
                  <a:txBody>
                    <a:bodyPr/>
                    <a:lstStyle/>
                    <a:p>
                      <a:r>
                        <a:rPr lang="en-IN" dirty="0"/>
                        <a:t>Linear kernel, C=7.0</a:t>
                      </a:r>
                    </a:p>
                  </a:txBody>
                  <a:tcPr/>
                </a:tc>
                <a:tc>
                  <a:txBody>
                    <a:bodyPr/>
                    <a:lstStyle/>
                    <a:p>
                      <a:r>
                        <a:rPr lang="en-IN" dirty="0"/>
                        <a:t>55%</a:t>
                      </a:r>
                    </a:p>
                  </a:txBody>
                  <a:tcPr/>
                </a:tc>
                <a:tc>
                  <a:txBody>
                    <a:bodyPr/>
                    <a:lstStyle/>
                    <a:p>
                      <a:r>
                        <a:rPr lang="en-IN" dirty="0"/>
                        <a:t>52%</a:t>
                      </a:r>
                    </a:p>
                  </a:txBody>
                  <a:tcPr/>
                </a:tc>
                <a:extLst>
                  <a:ext uri="{0D108BD9-81ED-4DB2-BD59-A6C34878D82A}">
                    <a16:rowId xmlns:a16="http://schemas.microsoft.com/office/drawing/2014/main" val="771151439"/>
                  </a:ext>
                </a:extLst>
              </a:tr>
              <a:tr h="1304998">
                <a:tc>
                  <a:txBody>
                    <a:bodyPr/>
                    <a:lstStyle/>
                    <a:p>
                      <a:r>
                        <a:rPr lang="en-IN" dirty="0"/>
                        <a:t>Random Forest</a:t>
                      </a:r>
                    </a:p>
                  </a:txBody>
                  <a:tcPr/>
                </a:tc>
                <a:tc>
                  <a:txBody>
                    <a:bodyPr/>
                    <a:lstStyle/>
                    <a:p>
                      <a:r>
                        <a:rPr lang="en-IN" dirty="0" err="1"/>
                        <a:t>n_estimators</a:t>
                      </a:r>
                      <a:r>
                        <a:rPr lang="en-IN" dirty="0"/>
                        <a:t>=200</a:t>
                      </a:r>
                    </a:p>
                    <a:p>
                      <a:r>
                        <a:rPr lang="en-IN" dirty="0" err="1"/>
                        <a:t>max_features</a:t>
                      </a:r>
                      <a:r>
                        <a:rPr lang="en-IN" dirty="0"/>
                        <a:t>=14 </a:t>
                      </a:r>
                      <a:r>
                        <a:rPr lang="en-IN" dirty="0" err="1"/>
                        <a:t>min_samples_split</a:t>
                      </a:r>
                      <a:r>
                        <a:rPr lang="en-IN" dirty="0"/>
                        <a:t>=8</a:t>
                      </a:r>
                    </a:p>
                    <a:p>
                      <a:r>
                        <a:rPr lang="en-IN" dirty="0" err="1"/>
                        <a:t>main_samples_leaf</a:t>
                      </a:r>
                      <a:r>
                        <a:rPr lang="en-IN" dirty="0"/>
                        <a:t> = 7 </a:t>
                      </a:r>
                    </a:p>
                  </a:txBody>
                  <a:tcPr/>
                </a:tc>
                <a:tc>
                  <a:txBody>
                    <a:bodyPr/>
                    <a:lstStyle/>
                    <a:p>
                      <a:r>
                        <a:rPr lang="en-IN" dirty="0">
                          <a:highlight>
                            <a:srgbClr val="00FF00"/>
                          </a:highlight>
                        </a:rPr>
                        <a:t>97%</a:t>
                      </a:r>
                    </a:p>
                  </a:txBody>
                  <a:tcPr/>
                </a:tc>
                <a:tc>
                  <a:txBody>
                    <a:bodyPr/>
                    <a:lstStyle/>
                    <a:p>
                      <a:r>
                        <a:rPr lang="en-IN" dirty="0">
                          <a:highlight>
                            <a:srgbClr val="00FF00"/>
                          </a:highlight>
                        </a:rPr>
                        <a:t>89%</a:t>
                      </a:r>
                    </a:p>
                  </a:txBody>
                  <a:tcPr/>
                </a:tc>
                <a:extLst>
                  <a:ext uri="{0D108BD9-81ED-4DB2-BD59-A6C34878D82A}">
                    <a16:rowId xmlns:a16="http://schemas.microsoft.com/office/drawing/2014/main" val="3322367331"/>
                  </a:ext>
                </a:extLst>
              </a:tr>
            </a:tbl>
          </a:graphicData>
        </a:graphic>
      </p:graphicFrame>
      <p:sp>
        <p:nvSpPr>
          <p:cNvPr id="5" name="TextBox 4">
            <a:extLst>
              <a:ext uri="{FF2B5EF4-FFF2-40B4-BE49-F238E27FC236}">
                <a16:creationId xmlns:a16="http://schemas.microsoft.com/office/drawing/2014/main" id="{B7589931-1B67-ED26-FBD3-4A3DB859A2FC}"/>
              </a:ext>
            </a:extLst>
          </p:cNvPr>
          <p:cNvSpPr txBox="1"/>
          <p:nvPr/>
        </p:nvSpPr>
        <p:spPr>
          <a:xfrm>
            <a:off x="1207132" y="333615"/>
            <a:ext cx="3058658" cy="646331"/>
          </a:xfrm>
          <a:prstGeom prst="rect">
            <a:avLst/>
          </a:prstGeom>
          <a:noFill/>
        </p:spPr>
        <p:txBody>
          <a:bodyPr wrap="none" rtlCol="0">
            <a:spAutoFit/>
          </a:bodyPr>
          <a:lstStyle/>
          <a:p>
            <a:r>
              <a:rPr lang="en-IN" sz="3600" dirty="0"/>
              <a:t>Summary Table</a:t>
            </a:r>
          </a:p>
        </p:txBody>
      </p:sp>
      <p:sp>
        <p:nvSpPr>
          <p:cNvPr id="4" name="Rectangle 3">
            <a:extLst>
              <a:ext uri="{FF2B5EF4-FFF2-40B4-BE49-F238E27FC236}">
                <a16:creationId xmlns:a16="http://schemas.microsoft.com/office/drawing/2014/main" id="{722B2734-25D1-C277-0840-D0249EFC4868}"/>
              </a:ext>
            </a:extLst>
          </p:cNvPr>
          <p:cNvSpPr/>
          <p:nvPr/>
        </p:nvSpPr>
        <p:spPr>
          <a:xfrm rot="5400000" flipH="1">
            <a:off x="2753847" y="-531994"/>
            <a:ext cx="45719" cy="2978166"/>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9989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id" descr="grid plane">
            <a:extLst>
              <a:ext uri="{FF2B5EF4-FFF2-40B4-BE49-F238E27FC236}">
                <a16:creationId xmlns:a16="http://schemas.microsoft.com/office/drawing/2014/main" id="{15ADA4DE-3425-5D56-9A7C-DFFA479F5B8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45233" y="2838272"/>
            <a:ext cx="10830365" cy="3030452"/>
          </a:xfrm>
          <a:prstGeom prst="rect">
            <a:avLst/>
          </a:prstGeom>
        </p:spPr>
      </p:pic>
      <p:pic>
        <p:nvPicPr>
          <p:cNvPr id="4" name="Picture 3">
            <a:extLst>
              <a:ext uri="{FF2B5EF4-FFF2-40B4-BE49-F238E27FC236}">
                <a16:creationId xmlns:a16="http://schemas.microsoft.com/office/drawing/2014/main" id="{230B38B1-F4EE-4119-7C51-AA597CDE9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02" y="979946"/>
            <a:ext cx="6839437" cy="3116193"/>
          </a:xfrm>
          <a:prstGeom prst="rect">
            <a:avLst/>
          </a:prstGeom>
        </p:spPr>
      </p:pic>
      <p:sp>
        <p:nvSpPr>
          <p:cNvPr id="6" name="TextBox 5">
            <a:extLst>
              <a:ext uri="{FF2B5EF4-FFF2-40B4-BE49-F238E27FC236}">
                <a16:creationId xmlns:a16="http://schemas.microsoft.com/office/drawing/2014/main" id="{34502E01-85CD-D0AB-769F-A992ADE13039}"/>
              </a:ext>
            </a:extLst>
          </p:cNvPr>
          <p:cNvSpPr txBox="1"/>
          <p:nvPr/>
        </p:nvSpPr>
        <p:spPr>
          <a:xfrm>
            <a:off x="861898" y="221648"/>
            <a:ext cx="3271024" cy="646331"/>
          </a:xfrm>
          <a:prstGeom prst="rect">
            <a:avLst/>
          </a:prstGeom>
          <a:noFill/>
        </p:spPr>
        <p:txBody>
          <a:bodyPr wrap="none" rtlCol="0">
            <a:spAutoFit/>
          </a:bodyPr>
          <a:lstStyle/>
          <a:p>
            <a:r>
              <a:rPr lang="en-IN" sz="3600" dirty="0"/>
              <a:t>Web Application</a:t>
            </a:r>
          </a:p>
        </p:txBody>
      </p:sp>
      <p:pic>
        <p:nvPicPr>
          <p:cNvPr id="8" name="Picture 7">
            <a:extLst>
              <a:ext uri="{FF2B5EF4-FFF2-40B4-BE49-F238E27FC236}">
                <a16:creationId xmlns:a16="http://schemas.microsoft.com/office/drawing/2014/main" id="{505C4B33-DBA7-5A09-5E96-363F40D644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5852" y="4208106"/>
            <a:ext cx="5921751" cy="2226870"/>
          </a:xfrm>
          <a:prstGeom prst="rect">
            <a:avLst/>
          </a:prstGeom>
        </p:spPr>
      </p:pic>
      <p:sp>
        <p:nvSpPr>
          <p:cNvPr id="9" name="Rectangle 8">
            <a:extLst>
              <a:ext uri="{FF2B5EF4-FFF2-40B4-BE49-F238E27FC236}">
                <a16:creationId xmlns:a16="http://schemas.microsoft.com/office/drawing/2014/main" id="{E4CB1862-EED8-339A-2F6F-886C39B0A61E}"/>
              </a:ext>
            </a:extLst>
          </p:cNvPr>
          <p:cNvSpPr/>
          <p:nvPr/>
        </p:nvSpPr>
        <p:spPr>
          <a:xfrm rot="5400000">
            <a:off x="2214950" y="-911934"/>
            <a:ext cx="45719" cy="356736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3843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id" descr="grid plane">
            <a:extLst>
              <a:ext uri="{FF2B5EF4-FFF2-40B4-BE49-F238E27FC236}">
                <a16:creationId xmlns:a16="http://schemas.microsoft.com/office/drawing/2014/main" id="{15ADA4DE-3425-5D56-9A7C-DFFA479F5B8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345233" y="2838272"/>
            <a:ext cx="10830365" cy="3030452"/>
          </a:xfrm>
          <a:prstGeom prst="rect">
            <a:avLst/>
          </a:prstGeom>
        </p:spPr>
      </p:pic>
      <p:sp>
        <p:nvSpPr>
          <p:cNvPr id="6" name="TextBox 5">
            <a:extLst>
              <a:ext uri="{FF2B5EF4-FFF2-40B4-BE49-F238E27FC236}">
                <a16:creationId xmlns:a16="http://schemas.microsoft.com/office/drawing/2014/main" id="{34502E01-85CD-D0AB-769F-A992ADE13039}"/>
              </a:ext>
            </a:extLst>
          </p:cNvPr>
          <p:cNvSpPr txBox="1"/>
          <p:nvPr/>
        </p:nvSpPr>
        <p:spPr>
          <a:xfrm>
            <a:off x="1207132" y="333615"/>
            <a:ext cx="3271024" cy="646331"/>
          </a:xfrm>
          <a:prstGeom prst="rect">
            <a:avLst/>
          </a:prstGeom>
          <a:noFill/>
        </p:spPr>
        <p:txBody>
          <a:bodyPr wrap="none" rtlCol="0">
            <a:spAutoFit/>
          </a:bodyPr>
          <a:lstStyle/>
          <a:p>
            <a:r>
              <a:rPr lang="en-IN" sz="3600" dirty="0"/>
              <a:t>Web Application</a:t>
            </a:r>
          </a:p>
        </p:txBody>
      </p:sp>
      <p:pic>
        <p:nvPicPr>
          <p:cNvPr id="5" name="Picture 4">
            <a:extLst>
              <a:ext uri="{FF2B5EF4-FFF2-40B4-BE49-F238E27FC236}">
                <a16:creationId xmlns:a16="http://schemas.microsoft.com/office/drawing/2014/main" id="{912C16C4-AC8D-A7AA-E4A6-3195F11BD8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313" y="1101012"/>
            <a:ext cx="4296662" cy="4198776"/>
          </a:xfrm>
          <a:prstGeom prst="rect">
            <a:avLst/>
          </a:prstGeom>
        </p:spPr>
      </p:pic>
      <p:pic>
        <p:nvPicPr>
          <p:cNvPr id="9" name="Picture 8">
            <a:extLst>
              <a:ext uri="{FF2B5EF4-FFF2-40B4-BE49-F238E27FC236}">
                <a16:creationId xmlns:a16="http://schemas.microsoft.com/office/drawing/2014/main" id="{8C034C03-EFE9-28FB-76CE-CF7DC3FCF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0055" y="1847460"/>
            <a:ext cx="6761171" cy="2133939"/>
          </a:xfrm>
          <a:prstGeom prst="rect">
            <a:avLst/>
          </a:prstGeom>
        </p:spPr>
      </p:pic>
      <p:sp>
        <p:nvSpPr>
          <p:cNvPr id="10" name="Rectangle 9">
            <a:extLst>
              <a:ext uri="{FF2B5EF4-FFF2-40B4-BE49-F238E27FC236}">
                <a16:creationId xmlns:a16="http://schemas.microsoft.com/office/drawing/2014/main" id="{F1F115EC-BB74-47CC-047B-52E3DB3B121F}"/>
              </a:ext>
            </a:extLst>
          </p:cNvPr>
          <p:cNvSpPr/>
          <p:nvPr/>
        </p:nvSpPr>
        <p:spPr>
          <a:xfrm rot="5400000" flipH="1">
            <a:off x="2575716" y="-840225"/>
            <a:ext cx="45719" cy="3480321"/>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96494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988C1-55E8-E181-8DD7-254EDAA0910B}"/>
              </a:ext>
            </a:extLst>
          </p:cNvPr>
          <p:cNvSpPr txBox="1"/>
          <p:nvPr/>
        </p:nvSpPr>
        <p:spPr>
          <a:xfrm>
            <a:off x="4080095" y="2228671"/>
            <a:ext cx="4031809" cy="1200329"/>
          </a:xfrm>
          <a:prstGeom prst="rect">
            <a:avLst/>
          </a:prstGeom>
          <a:noFill/>
        </p:spPr>
        <p:txBody>
          <a:bodyPr wrap="none" rtlCol="0">
            <a:spAutoFit/>
          </a:bodyPr>
          <a:lstStyle/>
          <a:p>
            <a:r>
              <a:rPr lang="en-IN" sz="7200" dirty="0"/>
              <a:t>Thank You</a:t>
            </a:r>
          </a:p>
        </p:txBody>
      </p:sp>
    </p:spTree>
    <p:extLst>
      <p:ext uri="{BB962C8B-B14F-4D97-AF65-F5344CB8AC3E}">
        <p14:creationId xmlns:p14="http://schemas.microsoft.com/office/powerpoint/2010/main" val="10157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id" descr="grid plane">
            <a:extLst>
              <a:ext uri="{FF2B5EF4-FFF2-40B4-BE49-F238E27FC236}">
                <a16:creationId xmlns:a16="http://schemas.microsoft.com/office/drawing/2014/main" id="{EE44B135-7B58-FD4B-1ABD-1665598D307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789366" y="2700248"/>
            <a:ext cx="10830365" cy="3030452"/>
          </a:xfrm>
          <a:prstGeom prst="rect">
            <a:avLst/>
          </a:prstGeom>
        </p:spPr>
      </p:pic>
      <p:sp>
        <p:nvSpPr>
          <p:cNvPr id="2" name="Title 1">
            <a:extLst>
              <a:ext uri="{FF2B5EF4-FFF2-40B4-BE49-F238E27FC236}">
                <a16:creationId xmlns:a16="http://schemas.microsoft.com/office/drawing/2014/main" id="{76908A9A-2EE2-9DED-056B-F578E4F2FB50}"/>
              </a:ext>
            </a:extLst>
          </p:cNvPr>
          <p:cNvSpPr>
            <a:spLocks noGrp="1"/>
          </p:cNvSpPr>
          <p:nvPr>
            <p:ph type="title"/>
          </p:nvPr>
        </p:nvSpPr>
        <p:spPr>
          <a:xfrm>
            <a:off x="0" y="403"/>
            <a:ext cx="10515600" cy="1325563"/>
          </a:xfrm>
        </p:spPr>
        <p:txBody>
          <a:bodyPr/>
          <a:lstStyle/>
          <a:p>
            <a:r>
              <a:rPr lang="en-IN" dirty="0"/>
              <a:t>Motivation Towards This Project</a:t>
            </a:r>
          </a:p>
        </p:txBody>
      </p:sp>
      <p:sp>
        <p:nvSpPr>
          <p:cNvPr id="9" name="TextBox 8">
            <a:extLst>
              <a:ext uri="{FF2B5EF4-FFF2-40B4-BE49-F238E27FC236}">
                <a16:creationId xmlns:a16="http://schemas.microsoft.com/office/drawing/2014/main" id="{D5176B0A-2767-DC18-6C66-88880DD2B045}"/>
              </a:ext>
            </a:extLst>
          </p:cNvPr>
          <p:cNvSpPr txBox="1"/>
          <p:nvPr/>
        </p:nvSpPr>
        <p:spPr>
          <a:xfrm>
            <a:off x="923845" y="3492116"/>
            <a:ext cx="2825019" cy="375552"/>
          </a:xfrm>
          <a:prstGeom prst="rect">
            <a:avLst/>
          </a:prstGeom>
          <a:noFill/>
        </p:spPr>
        <p:txBody>
          <a:bodyPr wrap="square">
            <a:spAutoFit/>
          </a:bodyPr>
          <a:lstStyle/>
          <a:p>
            <a:pPr>
              <a:lnSpc>
                <a:spcPct val="107000"/>
              </a:lnSpc>
              <a:spcAft>
                <a:spcPts val="800"/>
              </a:spcAft>
            </a:pPr>
            <a:r>
              <a:rPr lang="en-IN" sz="1600" b="1" kern="100" dirty="0">
                <a:solidFill>
                  <a:srgbClr val="7030A0"/>
                </a:solidFill>
                <a:effectLst/>
                <a:latin typeface="Segoe UI" panose="020B0502040204020203" pitchFamily="34" charset="0"/>
                <a:ea typeface="Calibri" panose="020F0502020204030204" pitchFamily="34" charset="0"/>
                <a:cs typeface="Times New Roman" panose="02020603050405020304" pitchFamily="18" charset="0"/>
              </a:rPr>
              <a:t>Children's Potential Power</a:t>
            </a:r>
            <a:r>
              <a:rPr lang="en-IN" sz="18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F7B45E0E-D453-67A9-E1F8-E465614C3BDE}"/>
              </a:ext>
            </a:extLst>
          </p:cNvPr>
          <p:cNvSpPr txBox="1"/>
          <p:nvPr/>
        </p:nvSpPr>
        <p:spPr>
          <a:xfrm>
            <a:off x="4758547" y="3457960"/>
            <a:ext cx="2892005" cy="369332"/>
          </a:xfrm>
          <a:prstGeom prst="rect">
            <a:avLst/>
          </a:prstGeom>
          <a:noFill/>
        </p:spPr>
        <p:txBody>
          <a:bodyPr wrap="square">
            <a:spAutoFit/>
          </a:bodyPr>
          <a:lstStyle/>
          <a:p>
            <a:r>
              <a:rPr lang="en-IN" sz="1600" b="1" dirty="0">
                <a:solidFill>
                  <a:srgbClr val="0070C0"/>
                </a:solidFill>
                <a:effectLst/>
                <a:latin typeface="Segoe UI" panose="020B0502040204020203" pitchFamily="34" charset="0"/>
                <a:ea typeface="Calibri" panose="020F0502020204030204" pitchFamily="34" charset="0"/>
              </a:rPr>
              <a:t>Awareness of Study Fields</a:t>
            </a:r>
            <a:r>
              <a:rPr lang="en-IN" sz="18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a:t>
            </a:r>
            <a:endParaRPr lang="en-IN" dirty="0">
              <a:solidFill>
                <a:srgbClr val="0070C0"/>
              </a:solidFill>
            </a:endParaRPr>
          </a:p>
        </p:txBody>
      </p:sp>
      <p:sp>
        <p:nvSpPr>
          <p:cNvPr id="20" name="Rectangle 19">
            <a:extLst>
              <a:ext uri="{FF2B5EF4-FFF2-40B4-BE49-F238E27FC236}">
                <a16:creationId xmlns:a16="http://schemas.microsoft.com/office/drawing/2014/main" id="{44C118A3-835D-4F30-5F3E-9F349ED7428F}"/>
              </a:ext>
            </a:extLst>
          </p:cNvPr>
          <p:cNvSpPr/>
          <p:nvPr/>
        </p:nvSpPr>
        <p:spPr>
          <a:xfrm rot="5400000">
            <a:off x="3655620" y="-2463692"/>
            <a:ext cx="51535" cy="700367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7536CEE8-C317-2FE6-68AF-C9997B8BDD26}"/>
              </a:ext>
            </a:extLst>
          </p:cNvPr>
          <p:cNvSpPr/>
          <p:nvPr/>
        </p:nvSpPr>
        <p:spPr>
          <a:xfrm>
            <a:off x="881153" y="3451740"/>
            <a:ext cx="2892005" cy="2582078"/>
          </a:xfrm>
          <a:prstGeom prst="roundRect">
            <a:avLst/>
          </a:prstGeom>
          <a:no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6" name="TextBox 5">
            <a:extLst>
              <a:ext uri="{FF2B5EF4-FFF2-40B4-BE49-F238E27FC236}">
                <a16:creationId xmlns:a16="http://schemas.microsoft.com/office/drawing/2014/main" id="{C26603A4-5A15-47BB-A039-B80FDB6168F7}"/>
              </a:ext>
            </a:extLst>
          </p:cNvPr>
          <p:cNvSpPr txBox="1"/>
          <p:nvPr/>
        </p:nvSpPr>
        <p:spPr>
          <a:xfrm>
            <a:off x="972940" y="3827292"/>
            <a:ext cx="2892005" cy="1754326"/>
          </a:xfrm>
          <a:prstGeom prst="rect">
            <a:avLst/>
          </a:prstGeom>
          <a:noFill/>
        </p:spPr>
        <p:txBody>
          <a:bodyPr wrap="square">
            <a:sp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Every child in India is a valuable asset, with the potential to contribute significantly to the country's growth across various sectors.</a:t>
            </a:r>
            <a:endParaRPr lang="en-IN" dirty="0"/>
          </a:p>
        </p:txBody>
      </p:sp>
      <p:sp>
        <p:nvSpPr>
          <p:cNvPr id="7" name="Rectangle: Rounded Corners 6">
            <a:extLst>
              <a:ext uri="{FF2B5EF4-FFF2-40B4-BE49-F238E27FC236}">
                <a16:creationId xmlns:a16="http://schemas.microsoft.com/office/drawing/2014/main" id="{8ACEE7BF-5023-896C-21AB-677EF0A5BA8D}"/>
              </a:ext>
            </a:extLst>
          </p:cNvPr>
          <p:cNvSpPr/>
          <p:nvPr/>
        </p:nvSpPr>
        <p:spPr>
          <a:xfrm>
            <a:off x="4417460" y="3483394"/>
            <a:ext cx="3340234" cy="2582078"/>
          </a:xfrm>
          <a:prstGeom prst="roundRect">
            <a:avLst/>
          </a:prstGeom>
          <a:no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dirty="0"/>
          </a:p>
        </p:txBody>
      </p:sp>
      <p:sp>
        <p:nvSpPr>
          <p:cNvPr id="10" name="TextBox 9">
            <a:extLst>
              <a:ext uri="{FF2B5EF4-FFF2-40B4-BE49-F238E27FC236}">
                <a16:creationId xmlns:a16="http://schemas.microsoft.com/office/drawing/2014/main" id="{F433BF4E-770E-94F4-2C38-D134CC3EE89D}"/>
              </a:ext>
            </a:extLst>
          </p:cNvPr>
          <p:cNvSpPr txBox="1"/>
          <p:nvPr/>
        </p:nvSpPr>
        <p:spPr>
          <a:xfrm>
            <a:off x="4586768" y="3813835"/>
            <a:ext cx="3170926" cy="2031325"/>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Students in rural areas may lack awareness of emerging study fields and career opportunities. Without proper guidance, they may struggle to align their skills and interests with the demands of modern industries</a:t>
            </a:r>
            <a:endParaRPr lang="en-IN" dirty="0"/>
          </a:p>
        </p:txBody>
      </p:sp>
      <p:sp>
        <p:nvSpPr>
          <p:cNvPr id="12" name="Rectangle: Rounded Corners 11">
            <a:extLst>
              <a:ext uri="{FF2B5EF4-FFF2-40B4-BE49-F238E27FC236}">
                <a16:creationId xmlns:a16="http://schemas.microsoft.com/office/drawing/2014/main" id="{97078F11-BF31-63E1-D68F-A9CF8B80E8F5}"/>
              </a:ext>
            </a:extLst>
          </p:cNvPr>
          <p:cNvSpPr/>
          <p:nvPr/>
        </p:nvSpPr>
        <p:spPr>
          <a:xfrm>
            <a:off x="8317342" y="3422339"/>
            <a:ext cx="3449370" cy="2627558"/>
          </a:xfrm>
          <a:prstGeom prst="roundRect">
            <a:avLst/>
          </a:prstGeom>
          <a:noFill/>
          <a:ln w="9525"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8" name="TextBox 17">
            <a:extLst>
              <a:ext uri="{FF2B5EF4-FFF2-40B4-BE49-F238E27FC236}">
                <a16:creationId xmlns:a16="http://schemas.microsoft.com/office/drawing/2014/main" id="{51B8887B-C67A-5B3D-B7A1-A183F036545E}"/>
              </a:ext>
            </a:extLst>
          </p:cNvPr>
          <p:cNvSpPr txBox="1"/>
          <p:nvPr/>
        </p:nvSpPr>
        <p:spPr>
          <a:xfrm>
            <a:off x="8400190" y="3492116"/>
            <a:ext cx="3280062" cy="375552"/>
          </a:xfrm>
          <a:prstGeom prst="rect">
            <a:avLst/>
          </a:prstGeom>
          <a:noFill/>
        </p:spPr>
        <p:txBody>
          <a:bodyPr wrap="square">
            <a:spAutoFit/>
          </a:bodyPr>
          <a:lstStyle/>
          <a:p>
            <a:pPr>
              <a:lnSpc>
                <a:spcPct val="107000"/>
              </a:lnSpc>
              <a:spcAft>
                <a:spcPts val="800"/>
              </a:spcAft>
            </a:pPr>
            <a:r>
              <a:rPr lang="en-IN" sz="1600" b="1" kern="100" dirty="0">
                <a:effectLst/>
                <a:latin typeface="Segoe UI" panose="020B0502040204020203" pitchFamily="34" charset="0"/>
                <a:ea typeface="Calibri" panose="020F0502020204030204" pitchFamily="34" charset="0"/>
                <a:cs typeface="Times New Roman" panose="02020603050405020304" pitchFamily="18" charset="0"/>
              </a:rPr>
              <a:t>Importance of Proper Guidance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22" name="TextBox 21">
            <a:extLst>
              <a:ext uri="{FF2B5EF4-FFF2-40B4-BE49-F238E27FC236}">
                <a16:creationId xmlns:a16="http://schemas.microsoft.com/office/drawing/2014/main" id="{359675DC-938B-70DC-35D8-AF1C42B69D75}"/>
              </a:ext>
            </a:extLst>
          </p:cNvPr>
          <p:cNvSpPr txBox="1"/>
          <p:nvPr/>
        </p:nvSpPr>
        <p:spPr>
          <a:xfrm>
            <a:off x="8401996" y="3867668"/>
            <a:ext cx="3280062" cy="2031325"/>
          </a:xfrm>
          <a:prstGeom prst="rect">
            <a:avLst/>
          </a:prstGeom>
          <a:noFill/>
        </p:spPr>
        <p:txBody>
          <a:bodyPr wrap="square">
            <a:sp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Before a country can develop fully, it must ensure that its children receive adequate guidance. Proper counselling is crucial in helping students determine the most suitable career paths.</a:t>
            </a:r>
            <a:endParaRPr lang="en-IN" dirty="0"/>
          </a:p>
        </p:txBody>
      </p:sp>
      <p:pic>
        <p:nvPicPr>
          <p:cNvPr id="24" name="Picture 23">
            <a:extLst>
              <a:ext uri="{FF2B5EF4-FFF2-40B4-BE49-F238E27FC236}">
                <a16:creationId xmlns:a16="http://schemas.microsoft.com/office/drawing/2014/main" id="{1558EDC1-451C-BD5F-4B57-E8DF17DAF6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576" y="1401085"/>
            <a:ext cx="2809157" cy="1873708"/>
          </a:xfrm>
          <a:prstGeom prst="rect">
            <a:avLst/>
          </a:prstGeom>
          <a:ln>
            <a:noFill/>
          </a:ln>
          <a:effectLst>
            <a:outerShdw blurRad="292100" dist="139700" dir="2700000" algn="tl" rotWithShape="0">
              <a:srgbClr val="333333">
                <a:alpha val="65000"/>
              </a:srgbClr>
            </a:outerShdw>
          </a:effectLst>
        </p:spPr>
      </p:pic>
      <p:pic>
        <p:nvPicPr>
          <p:cNvPr id="26" name="Picture 25">
            <a:extLst>
              <a:ext uri="{FF2B5EF4-FFF2-40B4-BE49-F238E27FC236}">
                <a16:creationId xmlns:a16="http://schemas.microsoft.com/office/drawing/2014/main" id="{18DB0B6F-4458-CFD2-6147-04FBDD4C6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6296" y="1309887"/>
            <a:ext cx="2816093" cy="1878082"/>
          </a:xfrm>
          <a:prstGeom prst="rect">
            <a:avLst/>
          </a:prstGeom>
          <a:ln>
            <a:noFill/>
          </a:ln>
          <a:effectLst>
            <a:outerShdw blurRad="292100" dist="139700" dir="2700000" algn="tl" rotWithShape="0">
              <a:srgbClr val="333333">
                <a:alpha val="65000"/>
              </a:srgbClr>
            </a:outerShdw>
          </a:effectLst>
        </p:spPr>
      </p:pic>
      <p:pic>
        <p:nvPicPr>
          <p:cNvPr id="28" name="Picture 27">
            <a:extLst>
              <a:ext uri="{FF2B5EF4-FFF2-40B4-BE49-F238E27FC236}">
                <a16:creationId xmlns:a16="http://schemas.microsoft.com/office/drawing/2014/main" id="{BC13E9AB-F88F-7592-6E43-BF8A50B8FD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6647" y="1401085"/>
            <a:ext cx="2630308" cy="18737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2485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id" descr="grid plane">
            <a:extLst>
              <a:ext uri="{FF2B5EF4-FFF2-40B4-BE49-F238E27FC236}">
                <a16:creationId xmlns:a16="http://schemas.microsoft.com/office/drawing/2014/main" id="{29DEBF3F-3C7C-611F-4DE5-225D316C7B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729033" y="2572613"/>
            <a:ext cx="10733933" cy="3030452"/>
          </a:xfrm>
          <a:prstGeom prst="rect">
            <a:avLst/>
          </a:prstGeom>
        </p:spPr>
      </p:pic>
      <p:sp>
        <p:nvSpPr>
          <p:cNvPr id="2" name="Title 1">
            <a:extLst>
              <a:ext uri="{FF2B5EF4-FFF2-40B4-BE49-F238E27FC236}">
                <a16:creationId xmlns:a16="http://schemas.microsoft.com/office/drawing/2014/main" id="{6921B748-2105-B650-2410-10B6E28BB9C9}"/>
              </a:ext>
            </a:extLst>
          </p:cNvPr>
          <p:cNvSpPr>
            <a:spLocks noGrp="1"/>
          </p:cNvSpPr>
          <p:nvPr>
            <p:ph type="title"/>
          </p:nvPr>
        </p:nvSpPr>
        <p:spPr>
          <a:xfrm>
            <a:off x="0" y="0"/>
            <a:ext cx="4544683" cy="1325563"/>
          </a:xfrm>
        </p:spPr>
        <p:txBody>
          <a:bodyPr/>
          <a:lstStyle/>
          <a:p>
            <a:r>
              <a:rPr lang="en-US" dirty="0"/>
              <a:t>Methods to apply</a:t>
            </a:r>
            <a:endParaRPr lang="en-IN" dirty="0"/>
          </a:p>
        </p:txBody>
      </p:sp>
      <p:sp>
        <p:nvSpPr>
          <p:cNvPr id="5" name="TextBox 4">
            <a:extLst>
              <a:ext uri="{FF2B5EF4-FFF2-40B4-BE49-F238E27FC236}">
                <a16:creationId xmlns:a16="http://schemas.microsoft.com/office/drawing/2014/main" id="{A77A600E-66ED-D371-4BCE-12DB4C633664}"/>
              </a:ext>
            </a:extLst>
          </p:cNvPr>
          <p:cNvSpPr txBox="1"/>
          <p:nvPr/>
        </p:nvSpPr>
        <p:spPr>
          <a:xfrm>
            <a:off x="3745259" y="2389154"/>
            <a:ext cx="4701480" cy="3539430"/>
          </a:xfrm>
          <a:prstGeom prst="rect">
            <a:avLst/>
          </a:prstGeom>
          <a:noFill/>
        </p:spPr>
        <p:txBody>
          <a:bodyPr wrap="none" rtlCol="0">
            <a:spAutoFit/>
          </a:bodyPr>
          <a:lstStyle/>
          <a:p>
            <a:pPr marL="457200" indent="-457200">
              <a:buFont typeface="Arial" panose="020B0604020202020204" pitchFamily="34" charset="0"/>
              <a:buChar char="•"/>
            </a:pPr>
            <a:r>
              <a:rPr lang="en-US" sz="3200" dirty="0"/>
              <a:t>KNN</a:t>
            </a:r>
          </a:p>
          <a:p>
            <a:pPr marL="457200" indent="-457200">
              <a:buFont typeface="Arial" panose="020B0604020202020204" pitchFamily="34" charset="0"/>
              <a:buChar char="•"/>
            </a:pPr>
            <a:r>
              <a:rPr lang="en-US" sz="3200" dirty="0"/>
              <a:t>Naïve Bayes</a:t>
            </a:r>
          </a:p>
          <a:p>
            <a:pPr marL="457200" indent="-457200">
              <a:buFont typeface="Arial" panose="020B0604020202020204" pitchFamily="34" charset="0"/>
              <a:buChar char="•"/>
            </a:pPr>
            <a:r>
              <a:rPr lang="en-IN" sz="3200" dirty="0"/>
              <a:t>Decision Tree</a:t>
            </a:r>
          </a:p>
          <a:p>
            <a:pPr marL="457200" indent="-457200">
              <a:buFont typeface="Arial" panose="020B0604020202020204" pitchFamily="34" charset="0"/>
              <a:buChar char="•"/>
            </a:pPr>
            <a:r>
              <a:rPr lang="en-US" sz="3200" dirty="0"/>
              <a:t>Support Vector Machine</a:t>
            </a:r>
          </a:p>
          <a:p>
            <a:pPr marL="457200" indent="-457200">
              <a:buFont typeface="Arial" panose="020B0604020202020204" pitchFamily="34" charset="0"/>
              <a:buChar char="•"/>
            </a:pPr>
            <a:r>
              <a:rPr lang="en-US" sz="3200" dirty="0"/>
              <a:t>Random Forest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IN" sz="3200" dirty="0"/>
          </a:p>
        </p:txBody>
      </p:sp>
      <p:sp>
        <p:nvSpPr>
          <p:cNvPr id="6" name="TextBox 5">
            <a:extLst>
              <a:ext uri="{FF2B5EF4-FFF2-40B4-BE49-F238E27FC236}">
                <a16:creationId xmlns:a16="http://schemas.microsoft.com/office/drawing/2014/main" id="{6B261ED8-16C8-1EF0-4B57-FEBEECFE997E}"/>
              </a:ext>
            </a:extLst>
          </p:cNvPr>
          <p:cNvSpPr txBox="1"/>
          <p:nvPr/>
        </p:nvSpPr>
        <p:spPr>
          <a:xfrm>
            <a:off x="343634" y="1556950"/>
            <a:ext cx="8727517" cy="1015663"/>
          </a:xfrm>
          <a:prstGeom prst="rect">
            <a:avLst/>
          </a:prstGeom>
          <a:noFill/>
        </p:spPr>
        <p:txBody>
          <a:bodyPr wrap="none" rtlCol="0">
            <a:spAutoFit/>
          </a:bodyPr>
          <a:lstStyle/>
          <a:p>
            <a:r>
              <a:rPr lang="en-US" sz="4000" dirty="0"/>
              <a:t>T</a:t>
            </a:r>
            <a:r>
              <a:rPr lang="en-US" sz="2000" dirty="0"/>
              <a:t>o solve this problem here we will use some machine learning algorithm such as:</a:t>
            </a:r>
          </a:p>
          <a:p>
            <a:endParaRPr lang="en-IN" sz="2000" dirty="0"/>
          </a:p>
        </p:txBody>
      </p:sp>
      <p:sp>
        <p:nvSpPr>
          <p:cNvPr id="8" name="Rectangle 7">
            <a:extLst>
              <a:ext uri="{FF2B5EF4-FFF2-40B4-BE49-F238E27FC236}">
                <a16:creationId xmlns:a16="http://schemas.microsoft.com/office/drawing/2014/main" id="{0940018B-3BAE-A2DC-7C6B-7C2DDE9959E9}"/>
              </a:ext>
            </a:extLst>
          </p:cNvPr>
          <p:cNvSpPr/>
          <p:nvPr/>
        </p:nvSpPr>
        <p:spPr>
          <a:xfrm rot="5400000">
            <a:off x="2249481" y="-1230290"/>
            <a:ext cx="45719" cy="4365131"/>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47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E4FD08D7-DCAA-48EF-E8C0-152457CB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619960" y="2838272"/>
            <a:ext cx="10830365" cy="3030452"/>
          </a:xfrm>
          <a:prstGeom prst="rect">
            <a:avLst/>
          </a:prstGeom>
        </p:spPr>
      </p:pic>
      <p:sp>
        <p:nvSpPr>
          <p:cNvPr id="2" name="TextBox 1">
            <a:extLst>
              <a:ext uri="{FF2B5EF4-FFF2-40B4-BE49-F238E27FC236}">
                <a16:creationId xmlns:a16="http://schemas.microsoft.com/office/drawing/2014/main" id="{4A6564B3-6793-544F-0754-5AC7DAC33649}"/>
              </a:ext>
            </a:extLst>
          </p:cNvPr>
          <p:cNvSpPr txBox="1"/>
          <p:nvPr/>
        </p:nvSpPr>
        <p:spPr>
          <a:xfrm>
            <a:off x="401469" y="204398"/>
            <a:ext cx="2191626" cy="923330"/>
          </a:xfrm>
          <a:prstGeom prst="rect">
            <a:avLst/>
          </a:prstGeom>
          <a:noFill/>
        </p:spPr>
        <p:txBody>
          <a:bodyPr wrap="none" rtlCol="0">
            <a:spAutoFit/>
          </a:bodyPr>
          <a:lstStyle/>
          <a:p>
            <a:r>
              <a:rPr lang="en-IN" sz="5400" dirty="0">
                <a:solidFill>
                  <a:srgbClr val="7030A0"/>
                </a:solidFill>
                <a:latin typeface="+mj-lt"/>
              </a:rPr>
              <a:t>T</a:t>
            </a:r>
            <a:r>
              <a:rPr lang="en-IN" sz="4400" dirty="0">
                <a:latin typeface="+mj-lt"/>
              </a:rPr>
              <a:t>imeline</a:t>
            </a:r>
            <a:endParaRPr lang="en-IN" sz="4800" dirty="0">
              <a:latin typeface="+mj-lt"/>
            </a:endParaRPr>
          </a:p>
        </p:txBody>
      </p:sp>
      <p:sp>
        <p:nvSpPr>
          <p:cNvPr id="6" name="TextBox 5">
            <a:extLst>
              <a:ext uri="{FF2B5EF4-FFF2-40B4-BE49-F238E27FC236}">
                <a16:creationId xmlns:a16="http://schemas.microsoft.com/office/drawing/2014/main" id="{F565673C-7620-92F2-0ADA-4DD83E192666}"/>
              </a:ext>
            </a:extLst>
          </p:cNvPr>
          <p:cNvSpPr txBox="1"/>
          <p:nvPr/>
        </p:nvSpPr>
        <p:spPr>
          <a:xfrm>
            <a:off x="8505319" y="284181"/>
            <a:ext cx="3045026" cy="830997"/>
          </a:xfrm>
          <a:prstGeom prst="rect">
            <a:avLst/>
          </a:prstGeom>
          <a:noFill/>
        </p:spPr>
        <p:txBody>
          <a:bodyPr wrap="square">
            <a:spAutoFit/>
          </a:bodyPr>
          <a:lstStyle/>
          <a:p>
            <a:r>
              <a:rPr lang="en-IN" sz="4800" dirty="0">
                <a:solidFill>
                  <a:srgbClr val="FF0000"/>
                </a:solidFill>
                <a:latin typeface="+mj-lt"/>
              </a:rPr>
              <a:t>W</a:t>
            </a:r>
            <a:r>
              <a:rPr lang="en-IN" sz="3600" dirty="0">
                <a:latin typeface="+mj-lt"/>
              </a:rPr>
              <a:t>ork Division</a:t>
            </a:r>
          </a:p>
        </p:txBody>
      </p:sp>
      <p:graphicFrame>
        <p:nvGraphicFramePr>
          <p:cNvPr id="7" name="Diagram 6">
            <a:extLst>
              <a:ext uri="{FF2B5EF4-FFF2-40B4-BE49-F238E27FC236}">
                <a16:creationId xmlns:a16="http://schemas.microsoft.com/office/drawing/2014/main" id="{21F9D350-A7D1-BAF4-5047-BB3D4EEFAB10}"/>
              </a:ext>
            </a:extLst>
          </p:cNvPr>
          <p:cNvGraphicFramePr/>
          <p:nvPr>
            <p:extLst>
              <p:ext uri="{D42A27DB-BD31-4B8C-83A1-F6EECF244321}">
                <p14:modId xmlns:p14="http://schemas.microsoft.com/office/powerpoint/2010/main" val="3931948981"/>
              </p:ext>
            </p:extLst>
          </p:nvPr>
        </p:nvGraphicFramePr>
        <p:xfrm>
          <a:off x="263106" y="2838272"/>
          <a:ext cx="7782251" cy="28516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a:extLst>
              <a:ext uri="{FF2B5EF4-FFF2-40B4-BE49-F238E27FC236}">
                <a16:creationId xmlns:a16="http://schemas.microsoft.com/office/drawing/2014/main" id="{937463B0-704F-A95C-95D4-DA2ED821DA8C}"/>
              </a:ext>
            </a:extLst>
          </p:cNvPr>
          <p:cNvSpPr/>
          <p:nvPr/>
        </p:nvSpPr>
        <p:spPr>
          <a:xfrm>
            <a:off x="733597" y="4134751"/>
            <a:ext cx="285166" cy="28516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dirty="0"/>
          </a:p>
        </p:txBody>
      </p:sp>
      <p:sp>
        <p:nvSpPr>
          <p:cNvPr id="4" name="Oval 3">
            <a:extLst>
              <a:ext uri="{FF2B5EF4-FFF2-40B4-BE49-F238E27FC236}">
                <a16:creationId xmlns:a16="http://schemas.microsoft.com/office/drawing/2014/main" id="{AA9BD713-871C-191A-A4E0-83057DBC5C44}"/>
              </a:ext>
            </a:extLst>
          </p:cNvPr>
          <p:cNvSpPr/>
          <p:nvPr/>
        </p:nvSpPr>
        <p:spPr>
          <a:xfrm>
            <a:off x="1652784" y="4134751"/>
            <a:ext cx="285166" cy="28516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dirty="0"/>
          </a:p>
        </p:txBody>
      </p:sp>
      <p:sp>
        <p:nvSpPr>
          <p:cNvPr id="5" name="Oval 4">
            <a:extLst>
              <a:ext uri="{FF2B5EF4-FFF2-40B4-BE49-F238E27FC236}">
                <a16:creationId xmlns:a16="http://schemas.microsoft.com/office/drawing/2014/main" id="{8F5747EA-D87D-7553-25D0-FF3BDC48F1F9}"/>
              </a:ext>
            </a:extLst>
          </p:cNvPr>
          <p:cNvSpPr/>
          <p:nvPr/>
        </p:nvSpPr>
        <p:spPr>
          <a:xfrm>
            <a:off x="2816356" y="4134751"/>
            <a:ext cx="285166" cy="28516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dirty="0"/>
          </a:p>
        </p:txBody>
      </p:sp>
      <p:sp>
        <p:nvSpPr>
          <p:cNvPr id="9" name="Oval 8">
            <a:extLst>
              <a:ext uri="{FF2B5EF4-FFF2-40B4-BE49-F238E27FC236}">
                <a16:creationId xmlns:a16="http://schemas.microsoft.com/office/drawing/2014/main" id="{BC1927DD-2E22-5E7C-5C61-E0D7E86ABBBE}"/>
              </a:ext>
            </a:extLst>
          </p:cNvPr>
          <p:cNvSpPr/>
          <p:nvPr/>
        </p:nvSpPr>
        <p:spPr>
          <a:xfrm>
            <a:off x="3922940" y="4145504"/>
            <a:ext cx="285166" cy="28516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dirty="0"/>
          </a:p>
        </p:txBody>
      </p:sp>
      <p:sp>
        <p:nvSpPr>
          <p:cNvPr id="10" name="Oval 9">
            <a:extLst>
              <a:ext uri="{FF2B5EF4-FFF2-40B4-BE49-F238E27FC236}">
                <a16:creationId xmlns:a16="http://schemas.microsoft.com/office/drawing/2014/main" id="{88621221-55D1-B950-8921-3DC052199A2A}"/>
              </a:ext>
            </a:extLst>
          </p:cNvPr>
          <p:cNvSpPr/>
          <p:nvPr/>
        </p:nvSpPr>
        <p:spPr>
          <a:xfrm>
            <a:off x="6233877" y="4121524"/>
            <a:ext cx="285166" cy="28516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dirty="0"/>
          </a:p>
        </p:txBody>
      </p:sp>
      <p:sp>
        <p:nvSpPr>
          <p:cNvPr id="11" name="TextBox 10">
            <a:extLst>
              <a:ext uri="{FF2B5EF4-FFF2-40B4-BE49-F238E27FC236}">
                <a16:creationId xmlns:a16="http://schemas.microsoft.com/office/drawing/2014/main" id="{0A833D9E-4F7B-8E64-7830-6DE45596621B}"/>
              </a:ext>
            </a:extLst>
          </p:cNvPr>
          <p:cNvSpPr txBox="1"/>
          <p:nvPr/>
        </p:nvSpPr>
        <p:spPr>
          <a:xfrm rot="20129263">
            <a:off x="387932" y="4758471"/>
            <a:ext cx="1116958" cy="646331"/>
          </a:xfrm>
          <a:prstGeom prst="rect">
            <a:avLst/>
          </a:prstGeom>
          <a:noFill/>
        </p:spPr>
        <p:txBody>
          <a:bodyPr wrap="square" rtlCol="0">
            <a:spAutoFit/>
          </a:bodyPr>
          <a:lstStyle/>
          <a:p>
            <a:r>
              <a:rPr lang="en-US" dirty="0"/>
              <a:t>Literature survey</a:t>
            </a:r>
            <a:endParaRPr lang="en-IN" dirty="0"/>
          </a:p>
        </p:txBody>
      </p:sp>
      <p:sp>
        <p:nvSpPr>
          <p:cNvPr id="12" name="TextBox 11">
            <a:extLst>
              <a:ext uri="{FF2B5EF4-FFF2-40B4-BE49-F238E27FC236}">
                <a16:creationId xmlns:a16="http://schemas.microsoft.com/office/drawing/2014/main" id="{58E1AF20-F7CB-06A8-E161-E0BF85BFD9D0}"/>
              </a:ext>
            </a:extLst>
          </p:cNvPr>
          <p:cNvSpPr txBox="1"/>
          <p:nvPr/>
        </p:nvSpPr>
        <p:spPr>
          <a:xfrm rot="20193892">
            <a:off x="1315373" y="2856164"/>
            <a:ext cx="1116958" cy="646331"/>
          </a:xfrm>
          <a:prstGeom prst="rect">
            <a:avLst/>
          </a:prstGeom>
          <a:noFill/>
        </p:spPr>
        <p:txBody>
          <a:bodyPr wrap="square" rtlCol="0">
            <a:spAutoFit/>
          </a:bodyPr>
          <a:lstStyle/>
          <a:p>
            <a:r>
              <a:rPr lang="en-US" dirty="0"/>
              <a:t>Data Gathering</a:t>
            </a:r>
            <a:endParaRPr lang="en-IN" dirty="0"/>
          </a:p>
        </p:txBody>
      </p:sp>
      <p:sp>
        <p:nvSpPr>
          <p:cNvPr id="13" name="TextBox 12">
            <a:extLst>
              <a:ext uri="{FF2B5EF4-FFF2-40B4-BE49-F238E27FC236}">
                <a16:creationId xmlns:a16="http://schemas.microsoft.com/office/drawing/2014/main" id="{707F285A-5BFE-64B2-C4EE-4713C6A5D914}"/>
              </a:ext>
            </a:extLst>
          </p:cNvPr>
          <p:cNvSpPr txBox="1"/>
          <p:nvPr/>
        </p:nvSpPr>
        <p:spPr>
          <a:xfrm rot="20129209">
            <a:off x="2502161" y="4603676"/>
            <a:ext cx="1501299" cy="646331"/>
          </a:xfrm>
          <a:prstGeom prst="rect">
            <a:avLst/>
          </a:prstGeom>
          <a:noFill/>
        </p:spPr>
        <p:txBody>
          <a:bodyPr wrap="square" rtlCol="0">
            <a:spAutoFit/>
          </a:bodyPr>
          <a:lstStyle/>
          <a:p>
            <a:r>
              <a:rPr lang="en-US" dirty="0"/>
              <a:t>Data Preprocessing</a:t>
            </a:r>
            <a:endParaRPr lang="en-IN" dirty="0"/>
          </a:p>
        </p:txBody>
      </p:sp>
      <p:sp>
        <p:nvSpPr>
          <p:cNvPr id="14" name="TextBox 13">
            <a:extLst>
              <a:ext uri="{FF2B5EF4-FFF2-40B4-BE49-F238E27FC236}">
                <a16:creationId xmlns:a16="http://schemas.microsoft.com/office/drawing/2014/main" id="{56F19D8C-52BE-4550-06EC-99C4AF0B4033}"/>
              </a:ext>
            </a:extLst>
          </p:cNvPr>
          <p:cNvSpPr txBox="1"/>
          <p:nvPr/>
        </p:nvSpPr>
        <p:spPr>
          <a:xfrm rot="20068299">
            <a:off x="3550585" y="2877855"/>
            <a:ext cx="1501299" cy="646331"/>
          </a:xfrm>
          <a:prstGeom prst="rect">
            <a:avLst/>
          </a:prstGeom>
          <a:noFill/>
        </p:spPr>
        <p:txBody>
          <a:bodyPr wrap="square" rtlCol="0">
            <a:spAutoFit/>
          </a:bodyPr>
          <a:lstStyle/>
          <a:p>
            <a:r>
              <a:rPr lang="en-US" dirty="0"/>
              <a:t>Training &amp;</a:t>
            </a:r>
          </a:p>
          <a:p>
            <a:r>
              <a:rPr lang="en-US" dirty="0"/>
              <a:t>Testing</a:t>
            </a:r>
            <a:endParaRPr lang="en-IN" dirty="0"/>
          </a:p>
        </p:txBody>
      </p:sp>
      <p:sp>
        <p:nvSpPr>
          <p:cNvPr id="15" name="TextBox 14">
            <a:extLst>
              <a:ext uri="{FF2B5EF4-FFF2-40B4-BE49-F238E27FC236}">
                <a16:creationId xmlns:a16="http://schemas.microsoft.com/office/drawing/2014/main" id="{7AFD298E-5560-1FF3-AB62-A5BC7D20E84A}"/>
              </a:ext>
            </a:extLst>
          </p:cNvPr>
          <p:cNvSpPr txBox="1"/>
          <p:nvPr/>
        </p:nvSpPr>
        <p:spPr>
          <a:xfrm rot="20002321">
            <a:off x="4736208" y="4607893"/>
            <a:ext cx="1501299" cy="646331"/>
          </a:xfrm>
          <a:prstGeom prst="rect">
            <a:avLst/>
          </a:prstGeom>
          <a:noFill/>
        </p:spPr>
        <p:txBody>
          <a:bodyPr wrap="square" rtlCol="0">
            <a:spAutoFit/>
          </a:bodyPr>
          <a:lstStyle/>
          <a:p>
            <a:r>
              <a:rPr lang="en-US" dirty="0"/>
              <a:t>Parameter Tuning</a:t>
            </a:r>
          </a:p>
        </p:txBody>
      </p:sp>
      <p:sp>
        <p:nvSpPr>
          <p:cNvPr id="16" name="TextBox 15">
            <a:extLst>
              <a:ext uri="{FF2B5EF4-FFF2-40B4-BE49-F238E27FC236}">
                <a16:creationId xmlns:a16="http://schemas.microsoft.com/office/drawing/2014/main" id="{5C3ABDBF-C28E-9196-E6DE-7E9177441C79}"/>
              </a:ext>
            </a:extLst>
          </p:cNvPr>
          <p:cNvSpPr txBox="1"/>
          <p:nvPr/>
        </p:nvSpPr>
        <p:spPr>
          <a:xfrm rot="20266683">
            <a:off x="5755270" y="2826325"/>
            <a:ext cx="1501299" cy="646331"/>
          </a:xfrm>
          <a:prstGeom prst="rect">
            <a:avLst/>
          </a:prstGeom>
          <a:noFill/>
        </p:spPr>
        <p:txBody>
          <a:bodyPr wrap="square" rtlCol="0">
            <a:spAutoFit/>
          </a:bodyPr>
          <a:lstStyle/>
          <a:p>
            <a:r>
              <a:rPr lang="en-US" dirty="0"/>
              <a:t>Make Prediction</a:t>
            </a:r>
          </a:p>
        </p:txBody>
      </p:sp>
      <p:sp>
        <p:nvSpPr>
          <p:cNvPr id="17" name="Oval 16">
            <a:extLst>
              <a:ext uri="{FF2B5EF4-FFF2-40B4-BE49-F238E27FC236}">
                <a16:creationId xmlns:a16="http://schemas.microsoft.com/office/drawing/2014/main" id="{18692B58-057F-AC0D-EE59-FD7735E55066}"/>
              </a:ext>
            </a:extLst>
          </p:cNvPr>
          <p:cNvSpPr/>
          <p:nvPr/>
        </p:nvSpPr>
        <p:spPr>
          <a:xfrm>
            <a:off x="5029524" y="4145504"/>
            <a:ext cx="285166" cy="28516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dirty="0"/>
          </a:p>
        </p:txBody>
      </p:sp>
      <p:sp>
        <p:nvSpPr>
          <p:cNvPr id="18" name="TextBox 17">
            <a:extLst>
              <a:ext uri="{FF2B5EF4-FFF2-40B4-BE49-F238E27FC236}">
                <a16:creationId xmlns:a16="http://schemas.microsoft.com/office/drawing/2014/main" id="{16B2F585-320A-EAE2-8D7C-35FCA700A9FD}"/>
              </a:ext>
            </a:extLst>
          </p:cNvPr>
          <p:cNvSpPr txBox="1"/>
          <p:nvPr/>
        </p:nvSpPr>
        <p:spPr>
          <a:xfrm rot="20155252">
            <a:off x="384911" y="5272762"/>
            <a:ext cx="1370888" cy="369332"/>
          </a:xfrm>
          <a:prstGeom prst="rect">
            <a:avLst/>
          </a:prstGeom>
          <a:noFill/>
        </p:spPr>
        <p:txBody>
          <a:bodyPr wrap="square" rtlCol="0">
            <a:spAutoFit/>
          </a:bodyPr>
          <a:lstStyle/>
          <a:p>
            <a:r>
              <a:rPr lang="en-US" dirty="0">
                <a:solidFill>
                  <a:schemeClr val="bg1">
                    <a:lumMod val="65000"/>
                  </a:schemeClr>
                </a:solidFill>
              </a:rPr>
              <a:t>23/02-04/03</a:t>
            </a:r>
            <a:endParaRPr lang="en-IN" dirty="0">
              <a:solidFill>
                <a:schemeClr val="bg1">
                  <a:lumMod val="65000"/>
                </a:schemeClr>
              </a:solidFill>
            </a:endParaRPr>
          </a:p>
        </p:txBody>
      </p:sp>
      <p:sp>
        <p:nvSpPr>
          <p:cNvPr id="19" name="TextBox 18">
            <a:extLst>
              <a:ext uri="{FF2B5EF4-FFF2-40B4-BE49-F238E27FC236}">
                <a16:creationId xmlns:a16="http://schemas.microsoft.com/office/drawing/2014/main" id="{04FEE30B-9DB4-7590-CB75-15755101B39F}"/>
              </a:ext>
            </a:extLst>
          </p:cNvPr>
          <p:cNvSpPr txBox="1"/>
          <p:nvPr/>
        </p:nvSpPr>
        <p:spPr>
          <a:xfrm rot="20155252">
            <a:off x="1340385" y="3413081"/>
            <a:ext cx="1370888" cy="369332"/>
          </a:xfrm>
          <a:prstGeom prst="rect">
            <a:avLst/>
          </a:prstGeom>
          <a:noFill/>
        </p:spPr>
        <p:txBody>
          <a:bodyPr wrap="square" rtlCol="0">
            <a:spAutoFit/>
          </a:bodyPr>
          <a:lstStyle/>
          <a:p>
            <a:r>
              <a:rPr lang="en-US" dirty="0">
                <a:solidFill>
                  <a:schemeClr val="bg1">
                    <a:lumMod val="65000"/>
                  </a:schemeClr>
                </a:solidFill>
              </a:rPr>
              <a:t>05/03-13/03</a:t>
            </a:r>
            <a:endParaRPr lang="en-IN" dirty="0">
              <a:solidFill>
                <a:schemeClr val="bg1">
                  <a:lumMod val="65000"/>
                </a:schemeClr>
              </a:solidFill>
            </a:endParaRPr>
          </a:p>
        </p:txBody>
      </p:sp>
      <p:sp>
        <p:nvSpPr>
          <p:cNvPr id="20" name="TextBox 19">
            <a:extLst>
              <a:ext uri="{FF2B5EF4-FFF2-40B4-BE49-F238E27FC236}">
                <a16:creationId xmlns:a16="http://schemas.microsoft.com/office/drawing/2014/main" id="{B1D3CBE5-3D6B-F566-08FB-B0D9D94B2B9F}"/>
              </a:ext>
            </a:extLst>
          </p:cNvPr>
          <p:cNvSpPr txBox="1"/>
          <p:nvPr/>
        </p:nvSpPr>
        <p:spPr>
          <a:xfrm rot="20139448">
            <a:off x="2760577" y="5091318"/>
            <a:ext cx="1370888" cy="369332"/>
          </a:xfrm>
          <a:prstGeom prst="rect">
            <a:avLst/>
          </a:prstGeom>
          <a:noFill/>
        </p:spPr>
        <p:txBody>
          <a:bodyPr wrap="square" rtlCol="0">
            <a:spAutoFit/>
          </a:bodyPr>
          <a:lstStyle/>
          <a:p>
            <a:r>
              <a:rPr lang="en-US" dirty="0">
                <a:solidFill>
                  <a:schemeClr val="bg1">
                    <a:lumMod val="65000"/>
                  </a:schemeClr>
                </a:solidFill>
              </a:rPr>
              <a:t>14/03-22/03</a:t>
            </a:r>
            <a:endParaRPr lang="en-IN" dirty="0">
              <a:solidFill>
                <a:schemeClr val="bg1">
                  <a:lumMod val="65000"/>
                </a:schemeClr>
              </a:solidFill>
            </a:endParaRPr>
          </a:p>
        </p:txBody>
      </p:sp>
      <p:sp>
        <p:nvSpPr>
          <p:cNvPr id="21" name="TextBox 20">
            <a:extLst>
              <a:ext uri="{FF2B5EF4-FFF2-40B4-BE49-F238E27FC236}">
                <a16:creationId xmlns:a16="http://schemas.microsoft.com/office/drawing/2014/main" id="{5CB48702-8D58-7D4E-5808-1CE63C834C65}"/>
              </a:ext>
            </a:extLst>
          </p:cNvPr>
          <p:cNvSpPr txBox="1"/>
          <p:nvPr/>
        </p:nvSpPr>
        <p:spPr>
          <a:xfrm rot="20155252">
            <a:off x="3741036" y="3432465"/>
            <a:ext cx="1370888" cy="369332"/>
          </a:xfrm>
          <a:prstGeom prst="rect">
            <a:avLst/>
          </a:prstGeom>
          <a:noFill/>
        </p:spPr>
        <p:txBody>
          <a:bodyPr wrap="square" rtlCol="0">
            <a:spAutoFit/>
          </a:bodyPr>
          <a:lstStyle/>
          <a:p>
            <a:r>
              <a:rPr lang="en-US" dirty="0">
                <a:solidFill>
                  <a:schemeClr val="bg1">
                    <a:lumMod val="65000"/>
                  </a:schemeClr>
                </a:solidFill>
              </a:rPr>
              <a:t>23/03-12/04</a:t>
            </a:r>
            <a:endParaRPr lang="en-IN" dirty="0">
              <a:solidFill>
                <a:schemeClr val="bg1">
                  <a:lumMod val="65000"/>
                </a:schemeClr>
              </a:solidFill>
            </a:endParaRPr>
          </a:p>
        </p:txBody>
      </p:sp>
      <p:sp>
        <p:nvSpPr>
          <p:cNvPr id="22" name="TextBox 21">
            <a:extLst>
              <a:ext uri="{FF2B5EF4-FFF2-40B4-BE49-F238E27FC236}">
                <a16:creationId xmlns:a16="http://schemas.microsoft.com/office/drawing/2014/main" id="{3026A88D-7904-8DFB-779F-FA2D5404691D}"/>
              </a:ext>
            </a:extLst>
          </p:cNvPr>
          <p:cNvSpPr txBox="1"/>
          <p:nvPr/>
        </p:nvSpPr>
        <p:spPr>
          <a:xfrm rot="19914110">
            <a:off x="4801413" y="5184847"/>
            <a:ext cx="1370888" cy="369332"/>
          </a:xfrm>
          <a:prstGeom prst="rect">
            <a:avLst/>
          </a:prstGeom>
          <a:noFill/>
        </p:spPr>
        <p:txBody>
          <a:bodyPr wrap="square" rtlCol="0">
            <a:spAutoFit/>
          </a:bodyPr>
          <a:lstStyle/>
          <a:p>
            <a:r>
              <a:rPr lang="en-US" dirty="0">
                <a:solidFill>
                  <a:schemeClr val="bg1">
                    <a:lumMod val="65000"/>
                  </a:schemeClr>
                </a:solidFill>
              </a:rPr>
              <a:t>13/04-23/04</a:t>
            </a:r>
            <a:endParaRPr lang="en-IN" dirty="0">
              <a:solidFill>
                <a:schemeClr val="bg1">
                  <a:lumMod val="65000"/>
                </a:schemeClr>
              </a:solidFill>
            </a:endParaRPr>
          </a:p>
        </p:txBody>
      </p:sp>
      <p:sp>
        <p:nvSpPr>
          <p:cNvPr id="23" name="TextBox 22">
            <a:extLst>
              <a:ext uri="{FF2B5EF4-FFF2-40B4-BE49-F238E27FC236}">
                <a16:creationId xmlns:a16="http://schemas.microsoft.com/office/drawing/2014/main" id="{E9CABE65-52E4-2F61-2B27-2C129F3BDE66}"/>
              </a:ext>
            </a:extLst>
          </p:cNvPr>
          <p:cNvSpPr txBox="1"/>
          <p:nvPr/>
        </p:nvSpPr>
        <p:spPr>
          <a:xfrm rot="20155252">
            <a:off x="5962312" y="3383785"/>
            <a:ext cx="1370888" cy="369332"/>
          </a:xfrm>
          <a:prstGeom prst="rect">
            <a:avLst/>
          </a:prstGeom>
          <a:noFill/>
        </p:spPr>
        <p:txBody>
          <a:bodyPr wrap="square" rtlCol="0">
            <a:spAutoFit/>
          </a:bodyPr>
          <a:lstStyle/>
          <a:p>
            <a:r>
              <a:rPr lang="en-US" dirty="0">
                <a:solidFill>
                  <a:schemeClr val="bg1">
                    <a:lumMod val="65000"/>
                  </a:schemeClr>
                </a:solidFill>
              </a:rPr>
              <a:t>24/04-01/05</a:t>
            </a:r>
            <a:endParaRPr lang="en-IN" dirty="0">
              <a:solidFill>
                <a:schemeClr val="bg1">
                  <a:lumMod val="65000"/>
                </a:schemeClr>
              </a:solidFill>
            </a:endParaRPr>
          </a:p>
        </p:txBody>
      </p:sp>
      <p:sp>
        <p:nvSpPr>
          <p:cNvPr id="24" name="Rectangle 23">
            <a:extLst>
              <a:ext uri="{FF2B5EF4-FFF2-40B4-BE49-F238E27FC236}">
                <a16:creationId xmlns:a16="http://schemas.microsoft.com/office/drawing/2014/main" id="{6678A098-02D5-DA21-D386-32078B3DDB4B}"/>
              </a:ext>
            </a:extLst>
          </p:cNvPr>
          <p:cNvSpPr/>
          <p:nvPr/>
        </p:nvSpPr>
        <p:spPr>
          <a:xfrm rot="5400000">
            <a:off x="1926610" y="-542338"/>
            <a:ext cx="45719" cy="314596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5" name="Table 24">
            <a:extLst>
              <a:ext uri="{FF2B5EF4-FFF2-40B4-BE49-F238E27FC236}">
                <a16:creationId xmlns:a16="http://schemas.microsoft.com/office/drawing/2014/main" id="{EACCA304-9180-0F02-2251-DBBF8FC86C82}"/>
              </a:ext>
            </a:extLst>
          </p:cNvPr>
          <p:cNvGraphicFramePr>
            <a:graphicFrameLocks noGrp="1"/>
          </p:cNvGraphicFramePr>
          <p:nvPr>
            <p:extLst>
              <p:ext uri="{D42A27DB-BD31-4B8C-83A1-F6EECF244321}">
                <p14:modId xmlns:p14="http://schemas.microsoft.com/office/powerpoint/2010/main" val="2342894310"/>
              </p:ext>
            </p:extLst>
          </p:nvPr>
        </p:nvGraphicFramePr>
        <p:xfrm>
          <a:off x="8134750" y="1260601"/>
          <a:ext cx="3786164" cy="2595880"/>
        </p:xfrm>
        <a:graphic>
          <a:graphicData uri="http://schemas.openxmlformats.org/drawingml/2006/table">
            <a:tbl>
              <a:tblPr firstRow="1" bandRow="1">
                <a:tableStyleId>{7E9639D4-E3E2-4D34-9284-5A2195B3D0D7}</a:tableStyleId>
              </a:tblPr>
              <a:tblGrid>
                <a:gridCol w="2017586">
                  <a:extLst>
                    <a:ext uri="{9D8B030D-6E8A-4147-A177-3AD203B41FA5}">
                      <a16:colId xmlns:a16="http://schemas.microsoft.com/office/drawing/2014/main" val="3674493834"/>
                    </a:ext>
                  </a:extLst>
                </a:gridCol>
                <a:gridCol w="1768578">
                  <a:extLst>
                    <a:ext uri="{9D8B030D-6E8A-4147-A177-3AD203B41FA5}">
                      <a16:colId xmlns:a16="http://schemas.microsoft.com/office/drawing/2014/main" val="3629258649"/>
                    </a:ext>
                  </a:extLst>
                </a:gridCol>
              </a:tblGrid>
              <a:tr h="370840">
                <a:tc>
                  <a:txBody>
                    <a:bodyPr/>
                    <a:lstStyle/>
                    <a:p>
                      <a:pPr algn="ctr"/>
                      <a:r>
                        <a:rPr lang="en-US" dirty="0"/>
                        <a:t>Work</a:t>
                      </a:r>
                      <a:endParaRPr lang="en-IN" dirty="0"/>
                    </a:p>
                  </a:txBody>
                  <a:tcPr/>
                </a:tc>
                <a:tc>
                  <a:txBody>
                    <a:bodyPr/>
                    <a:lstStyle/>
                    <a:p>
                      <a:pPr algn="ctr"/>
                      <a:r>
                        <a:rPr lang="en-IN" dirty="0"/>
                        <a:t>Name</a:t>
                      </a:r>
                    </a:p>
                  </a:txBody>
                  <a:tcPr/>
                </a:tc>
                <a:extLst>
                  <a:ext uri="{0D108BD9-81ED-4DB2-BD59-A6C34878D82A}">
                    <a16:rowId xmlns:a16="http://schemas.microsoft.com/office/drawing/2014/main" val="1825156134"/>
                  </a:ext>
                </a:extLst>
              </a:tr>
              <a:tr h="370840">
                <a:tc>
                  <a:txBody>
                    <a:bodyPr/>
                    <a:lstStyle/>
                    <a:p>
                      <a:r>
                        <a:rPr lang="en-US" dirty="0"/>
                        <a:t>Literature Survey</a:t>
                      </a:r>
                      <a:endParaRPr lang="en-IN" dirty="0"/>
                    </a:p>
                  </a:txBody>
                  <a:tcPr/>
                </a:tc>
                <a:tc>
                  <a:txBody>
                    <a:bodyPr/>
                    <a:lstStyle/>
                    <a:p>
                      <a:r>
                        <a:rPr lang="en-US" dirty="0"/>
                        <a:t>Pankaj &amp;Tuhin</a:t>
                      </a:r>
                      <a:endParaRPr lang="en-IN" dirty="0"/>
                    </a:p>
                  </a:txBody>
                  <a:tcPr/>
                </a:tc>
                <a:extLst>
                  <a:ext uri="{0D108BD9-81ED-4DB2-BD59-A6C34878D82A}">
                    <a16:rowId xmlns:a16="http://schemas.microsoft.com/office/drawing/2014/main" val="2814811139"/>
                  </a:ext>
                </a:extLst>
              </a:tr>
              <a:tr h="370840">
                <a:tc>
                  <a:txBody>
                    <a:bodyPr/>
                    <a:lstStyle/>
                    <a:p>
                      <a:r>
                        <a:rPr lang="en-US" dirty="0"/>
                        <a:t>Data Gathering</a:t>
                      </a:r>
                      <a:endParaRPr lang="en-IN" dirty="0"/>
                    </a:p>
                  </a:txBody>
                  <a:tcPr/>
                </a:tc>
                <a:tc>
                  <a:txBody>
                    <a:bodyPr/>
                    <a:lstStyle/>
                    <a:p>
                      <a:r>
                        <a:rPr lang="en-US" dirty="0"/>
                        <a:t>Tuhin</a:t>
                      </a:r>
                      <a:endParaRPr lang="en-IN" dirty="0"/>
                    </a:p>
                  </a:txBody>
                  <a:tcPr/>
                </a:tc>
                <a:extLst>
                  <a:ext uri="{0D108BD9-81ED-4DB2-BD59-A6C34878D82A}">
                    <a16:rowId xmlns:a16="http://schemas.microsoft.com/office/drawing/2014/main" val="739649731"/>
                  </a:ext>
                </a:extLst>
              </a:tr>
              <a:tr h="370840">
                <a:tc>
                  <a:txBody>
                    <a:bodyPr/>
                    <a:lstStyle/>
                    <a:p>
                      <a:r>
                        <a:rPr lang="en-US" dirty="0"/>
                        <a:t>Data preprocessing</a:t>
                      </a:r>
                      <a:endParaRPr lang="en-IN" dirty="0"/>
                    </a:p>
                  </a:txBody>
                  <a:tcPr/>
                </a:tc>
                <a:tc>
                  <a:txBody>
                    <a:bodyPr/>
                    <a:lstStyle/>
                    <a:p>
                      <a:r>
                        <a:rPr lang="en-US" dirty="0"/>
                        <a:t>Pankaj</a:t>
                      </a:r>
                      <a:endParaRPr lang="en-IN" dirty="0"/>
                    </a:p>
                  </a:txBody>
                  <a:tcPr/>
                </a:tc>
                <a:extLst>
                  <a:ext uri="{0D108BD9-81ED-4DB2-BD59-A6C34878D82A}">
                    <a16:rowId xmlns:a16="http://schemas.microsoft.com/office/drawing/2014/main" val="1834080578"/>
                  </a:ext>
                </a:extLst>
              </a:tr>
              <a:tr h="370840">
                <a:tc>
                  <a:txBody>
                    <a:bodyPr/>
                    <a:lstStyle/>
                    <a:p>
                      <a:r>
                        <a:rPr lang="en-US" dirty="0"/>
                        <a:t>Training &amp; Testing</a:t>
                      </a:r>
                      <a:endParaRPr lang="en-IN" dirty="0"/>
                    </a:p>
                  </a:txBody>
                  <a:tcPr/>
                </a:tc>
                <a:tc>
                  <a:txBody>
                    <a:bodyPr/>
                    <a:lstStyle/>
                    <a:p>
                      <a:r>
                        <a:rPr lang="en-US" dirty="0"/>
                        <a:t>Pankaj &amp; Tuhin</a:t>
                      </a:r>
                      <a:endParaRPr lang="en-IN" dirty="0"/>
                    </a:p>
                  </a:txBody>
                  <a:tcPr/>
                </a:tc>
                <a:extLst>
                  <a:ext uri="{0D108BD9-81ED-4DB2-BD59-A6C34878D82A}">
                    <a16:rowId xmlns:a16="http://schemas.microsoft.com/office/drawing/2014/main" val="3253661357"/>
                  </a:ext>
                </a:extLst>
              </a:tr>
              <a:tr h="370840">
                <a:tc>
                  <a:txBody>
                    <a:bodyPr/>
                    <a:lstStyle/>
                    <a:p>
                      <a:r>
                        <a:rPr lang="en-US" dirty="0"/>
                        <a:t>Parameter Tuning</a:t>
                      </a:r>
                      <a:endParaRPr lang="en-IN" dirty="0"/>
                    </a:p>
                  </a:txBody>
                  <a:tcPr/>
                </a:tc>
                <a:tc>
                  <a:txBody>
                    <a:bodyPr/>
                    <a:lstStyle/>
                    <a:p>
                      <a:r>
                        <a:rPr lang="en-US" dirty="0"/>
                        <a:t>Tuhin</a:t>
                      </a:r>
                      <a:endParaRPr lang="en-IN" dirty="0"/>
                    </a:p>
                  </a:txBody>
                  <a:tcPr/>
                </a:tc>
                <a:extLst>
                  <a:ext uri="{0D108BD9-81ED-4DB2-BD59-A6C34878D82A}">
                    <a16:rowId xmlns:a16="http://schemas.microsoft.com/office/drawing/2014/main" val="1818335223"/>
                  </a:ext>
                </a:extLst>
              </a:tr>
              <a:tr h="370840">
                <a:tc>
                  <a:txBody>
                    <a:bodyPr/>
                    <a:lstStyle/>
                    <a:p>
                      <a:r>
                        <a:rPr lang="en-US" dirty="0"/>
                        <a:t>Make Prediction</a:t>
                      </a:r>
                      <a:endParaRPr lang="en-IN" dirty="0"/>
                    </a:p>
                  </a:txBody>
                  <a:tcPr/>
                </a:tc>
                <a:tc>
                  <a:txBody>
                    <a:bodyPr/>
                    <a:lstStyle/>
                    <a:p>
                      <a:r>
                        <a:rPr lang="en-US" dirty="0"/>
                        <a:t>Pankaj &amp; Tuhin</a:t>
                      </a:r>
                      <a:endParaRPr lang="en-IN" dirty="0"/>
                    </a:p>
                  </a:txBody>
                  <a:tcPr/>
                </a:tc>
                <a:extLst>
                  <a:ext uri="{0D108BD9-81ED-4DB2-BD59-A6C34878D82A}">
                    <a16:rowId xmlns:a16="http://schemas.microsoft.com/office/drawing/2014/main" val="1848220079"/>
                  </a:ext>
                </a:extLst>
              </a:tr>
            </a:tbl>
          </a:graphicData>
        </a:graphic>
      </p:graphicFrame>
    </p:spTree>
    <p:extLst>
      <p:ext uri="{BB962C8B-B14F-4D97-AF65-F5344CB8AC3E}">
        <p14:creationId xmlns:p14="http://schemas.microsoft.com/office/powerpoint/2010/main" val="3478413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id" descr="grid plane">
            <a:extLst>
              <a:ext uri="{FF2B5EF4-FFF2-40B4-BE49-F238E27FC236}">
                <a16:creationId xmlns:a16="http://schemas.microsoft.com/office/drawing/2014/main" id="{29DEBF3F-3C7C-611F-4DE5-225D316C7B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729033" y="2572613"/>
            <a:ext cx="10733933" cy="3030452"/>
          </a:xfrm>
          <a:prstGeom prst="rect">
            <a:avLst/>
          </a:prstGeom>
        </p:spPr>
      </p:pic>
      <p:sp>
        <p:nvSpPr>
          <p:cNvPr id="8" name="Rectangle 7">
            <a:extLst>
              <a:ext uri="{FF2B5EF4-FFF2-40B4-BE49-F238E27FC236}">
                <a16:creationId xmlns:a16="http://schemas.microsoft.com/office/drawing/2014/main" id="{0940018B-3BAE-A2DC-7C6B-7C2DDE9959E9}"/>
              </a:ext>
            </a:extLst>
          </p:cNvPr>
          <p:cNvSpPr/>
          <p:nvPr/>
        </p:nvSpPr>
        <p:spPr>
          <a:xfrm rot="5400000">
            <a:off x="2792946" y="-1213037"/>
            <a:ext cx="45719" cy="4365131"/>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D97D28B-FE4A-9D90-00E6-1AD2EB1CDD09}"/>
              </a:ext>
            </a:extLst>
          </p:cNvPr>
          <p:cNvSpPr txBox="1"/>
          <p:nvPr/>
        </p:nvSpPr>
        <p:spPr>
          <a:xfrm>
            <a:off x="477964" y="161267"/>
            <a:ext cx="4973930" cy="923330"/>
          </a:xfrm>
          <a:prstGeom prst="rect">
            <a:avLst/>
          </a:prstGeom>
          <a:noFill/>
        </p:spPr>
        <p:txBody>
          <a:bodyPr wrap="square" rtlCol="0">
            <a:spAutoFit/>
          </a:bodyPr>
          <a:lstStyle/>
          <a:p>
            <a:r>
              <a:rPr lang="en-IN" sz="5400" dirty="0">
                <a:latin typeface="+mj-lt"/>
              </a:rPr>
              <a:t>Literature Survey</a:t>
            </a:r>
            <a:endParaRPr lang="en-IN" sz="4800" dirty="0">
              <a:latin typeface="+mj-lt"/>
            </a:endParaRPr>
          </a:p>
        </p:txBody>
      </p:sp>
      <p:pic>
        <p:nvPicPr>
          <p:cNvPr id="11" name="Picture 10">
            <a:extLst>
              <a:ext uri="{FF2B5EF4-FFF2-40B4-BE49-F238E27FC236}">
                <a16:creationId xmlns:a16="http://schemas.microsoft.com/office/drawing/2014/main" id="{C2581B41-E34B-5627-BBAC-E1C6B3E8A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3222" y="3640465"/>
            <a:ext cx="7169186" cy="2057244"/>
          </a:xfrm>
          <a:prstGeom prst="rect">
            <a:avLst/>
          </a:prstGeom>
          <a:ln>
            <a:solidFill>
              <a:schemeClr val="tx1"/>
            </a:solidFill>
          </a:ln>
        </p:spPr>
      </p:pic>
      <p:pic>
        <p:nvPicPr>
          <p:cNvPr id="13" name="Picture 12">
            <a:extLst>
              <a:ext uri="{FF2B5EF4-FFF2-40B4-BE49-F238E27FC236}">
                <a16:creationId xmlns:a16="http://schemas.microsoft.com/office/drawing/2014/main" id="{22781745-ADC1-A442-B9F0-3A3101BBD7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3221" y="1233760"/>
            <a:ext cx="7169187" cy="2257542"/>
          </a:xfrm>
          <a:prstGeom prst="rect">
            <a:avLst/>
          </a:prstGeom>
          <a:ln>
            <a:solidFill>
              <a:schemeClr val="tx1"/>
            </a:solidFill>
          </a:ln>
        </p:spPr>
      </p:pic>
      <p:sp>
        <p:nvSpPr>
          <p:cNvPr id="15" name="TextBox 14">
            <a:extLst>
              <a:ext uri="{FF2B5EF4-FFF2-40B4-BE49-F238E27FC236}">
                <a16:creationId xmlns:a16="http://schemas.microsoft.com/office/drawing/2014/main" id="{9DF10B07-72B1-F233-466A-46225E89AFCB}"/>
              </a:ext>
            </a:extLst>
          </p:cNvPr>
          <p:cNvSpPr txBox="1"/>
          <p:nvPr/>
        </p:nvSpPr>
        <p:spPr>
          <a:xfrm>
            <a:off x="86265" y="6288657"/>
            <a:ext cx="12105736" cy="369332"/>
          </a:xfrm>
          <a:prstGeom prst="rect">
            <a:avLst/>
          </a:prstGeom>
          <a:noFill/>
        </p:spPr>
        <p:txBody>
          <a:bodyPr wrap="square" rtlCol="0">
            <a:spAutoFit/>
          </a:bodyPr>
          <a:lstStyle/>
          <a:p>
            <a:r>
              <a:rPr lang="en-IN" dirty="0"/>
              <a:t>Paper </a:t>
            </a:r>
            <a:r>
              <a:rPr lang="en-IN" dirty="0" err="1"/>
              <a:t>referenceLink</a:t>
            </a:r>
            <a:r>
              <a:rPr lang="en-IN" dirty="0"/>
              <a:t>: </a:t>
            </a:r>
            <a:r>
              <a:rPr lang="en-IN" dirty="0">
                <a:hlinkClick r:id="rId5"/>
              </a:rPr>
              <a:t> https://ieeexplore.ieee.org/stamp/stamp.jsp?tp=&amp;arnumber=10152874&amp;isnumber=10152873</a:t>
            </a:r>
            <a:endParaRPr lang="en-IN" dirty="0"/>
          </a:p>
        </p:txBody>
      </p:sp>
    </p:spTree>
    <p:extLst>
      <p:ext uri="{BB962C8B-B14F-4D97-AF65-F5344CB8AC3E}">
        <p14:creationId xmlns:p14="http://schemas.microsoft.com/office/powerpoint/2010/main" val="4134284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id" descr="grid plane">
            <a:extLst>
              <a:ext uri="{FF2B5EF4-FFF2-40B4-BE49-F238E27FC236}">
                <a16:creationId xmlns:a16="http://schemas.microsoft.com/office/drawing/2014/main" id="{29DEBF3F-3C7C-611F-4DE5-225D316C7B9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729033" y="2572613"/>
            <a:ext cx="10733933" cy="3030452"/>
          </a:xfrm>
          <a:prstGeom prst="rect">
            <a:avLst/>
          </a:prstGeom>
        </p:spPr>
      </p:pic>
      <p:sp>
        <p:nvSpPr>
          <p:cNvPr id="8" name="Rectangle 7">
            <a:extLst>
              <a:ext uri="{FF2B5EF4-FFF2-40B4-BE49-F238E27FC236}">
                <a16:creationId xmlns:a16="http://schemas.microsoft.com/office/drawing/2014/main" id="{0940018B-3BAE-A2DC-7C6B-7C2DDE9959E9}"/>
              </a:ext>
            </a:extLst>
          </p:cNvPr>
          <p:cNvSpPr/>
          <p:nvPr/>
        </p:nvSpPr>
        <p:spPr>
          <a:xfrm rot="5400000">
            <a:off x="2792946" y="-1213037"/>
            <a:ext cx="45719" cy="4365131"/>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D97D28B-FE4A-9D90-00E6-1AD2EB1CDD09}"/>
              </a:ext>
            </a:extLst>
          </p:cNvPr>
          <p:cNvSpPr txBox="1"/>
          <p:nvPr/>
        </p:nvSpPr>
        <p:spPr>
          <a:xfrm>
            <a:off x="477964" y="161267"/>
            <a:ext cx="4973930" cy="923330"/>
          </a:xfrm>
          <a:prstGeom prst="rect">
            <a:avLst/>
          </a:prstGeom>
          <a:noFill/>
        </p:spPr>
        <p:txBody>
          <a:bodyPr wrap="square" rtlCol="0">
            <a:spAutoFit/>
          </a:bodyPr>
          <a:lstStyle/>
          <a:p>
            <a:r>
              <a:rPr lang="en-IN" sz="5400" dirty="0">
                <a:latin typeface="+mj-lt"/>
              </a:rPr>
              <a:t>Literature Survey</a:t>
            </a:r>
            <a:endParaRPr lang="en-IN" sz="4800" dirty="0">
              <a:latin typeface="+mj-lt"/>
            </a:endParaRPr>
          </a:p>
        </p:txBody>
      </p:sp>
      <p:sp>
        <p:nvSpPr>
          <p:cNvPr id="2" name="TextBox 1">
            <a:extLst>
              <a:ext uri="{FF2B5EF4-FFF2-40B4-BE49-F238E27FC236}">
                <a16:creationId xmlns:a16="http://schemas.microsoft.com/office/drawing/2014/main" id="{7DE08A95-44CD-9F43-B4CD-E7D86B6D68D7}"/>
              </a:ext>
            </a:extLst>
          </p:cNvPr>
          <p:cNvSpPr txBox="1"/>
          <p:nvPr/>
        </p:nvSpPr>
        <p:spPr>
          <a:xfrm>
            <a:off x="729032" y="1522455"/>
            <a:ext cx="10733933" cy="4493538"/>
          </a:xfrm>
          <a:prstGeom prst="rect">
            <a:avLst/>
          </a:prstGeom>
          <a:noFill/>
        </p:spPr>
        <p:txBody>
          <a:bodyPr wrap="square" rtlCol="0">
            <a:spAutoFit/>
          </a:bodyPr>
          <a:lstStyle/>
          <a:p>
            <a:pPr marL="285750" indent="-285750">
              <a:buFont typeface="Arial" panose="020B0604020202020204" pitchFamily="34" charset="0"/>
              <a:buChar char="•"/>
            </a:pPr>
            <a:r>
              <a:rPr lang="en-IN" dirty="0"/>
              <a:t>Paper Name: Career Prediction System by V Madhan Mohan Reddy</a:t>
            </a:r>
          </a:p>
          <a:p>
            <a:pPr marL="285750" indent="-285750">
              <a:buFont typeface="Arial" panose="020B0604020202020204" pitchFamily="34" charset="0"/>
              <a:buChar char="•"/>
            </a:pPr>
            <a:r>
              <a:rPr lang="en-IN" dirty="0"/>
              <a:t>Published on: </a:t>
            </a:r>
            <a:r>
              <a:rPr lang="en-US" dirty="0"/>
              <a:t>International Journal of Scientific Research in Science and Technology</a:t>
            </a:r>
            <a:endParaRPr lang="en-IN" dirty="0"/>
          </a:p>
          <a:p>
            <a:pPr marL="285750" indent="-285750">
              <a:buFont typeface="Arial" panose="020B0604020202020204" pitchFamily="34" charset="0"/>
              <a:buChar char="•"/>
            </a:pPr>
            <a:r>
              <a:rPr lang="en-IN" dirty="0"/>
              <a:t>Used Methodology: 1. XG Boost</a:t>
            </a:r>
          </a:p>
          <a:p>
            <a:r>
              <a:rPr lang="en-IN" dirty="0"/>
              <a:t>                                          2.Decision Tree</a:t>
            </a:r>
          </a:p>
          <a:p>
            <a:endParaRPr lang="en-IN" dirty="0"/>
          </a:p>
          <a:p>
            <a:pPr marL="285750" indent="-285750" algn="l">
              <a:buFont typeface="Arial" panose="020B0604020202020204" pitchFamily="34" charset="0"/>
              <a:buChar char="•"/>
            </a:pPr>
            <a:r>
              <a:rPr lang="en-IN" dirty="0"/>
              <a:t>Paper Name: </a:t>
            </a:r>
            <a:r>
              <a:rPr lang="en-US" b="0" i="0" dirty="0">
                <a:solidFill>
                  <a:srgbClr val="222222"/>
                </a:solidFill>
                <a:effectLst/>
              </a:rPr>
              <a:t>Prediction Of Undergraduate Students’ Career Using Various Machine Learning And Ensemble Learning Algorithms</a:t>
            </a:r>
          </a:p>
          <a:p>
            <a:pPr marL="285750" indent="-285750" algn="l">
              <a:buFont typeface="Arial" panose="020B0604020202020204" pitchFamily="34" charset="0"/>
              <a:buChar char="•"/>
            </a:pPr>
            <a:r>
              <a:rPr lang="en-US" dirty="0">
                <a:solidFill>
                  <a:srgbClr val="222222"/>
                </a:solidFill>
              </a:rPr>
              <a:t>Published on: </a:t>
            </a:r>
            <a:r>
              <a:rPr lang="en-US" dirty="0" err="1">
                <a:solidFill>
                  <a:srgbClr val="222222"/>
                </a:solidFill>
              </a:rPr>
              <a:t>Webology</a:t>
            </a:r>
            <a:endParaRPr lang="en-US" b="0" i="0" dirty="0">
              <a:solidFill>
                <a:srgbClr val="222222"/>
              </a:solidFill>
              <a:effectLst/>
            </a:endParaRPr>
          </a:p>
          <a:p>
            <a:pPr marL="285750" indent="-285750" algn="l">
              <a:buFont typeface="Arial" panose="020B0604020202020204" pitchFamily="34" charset="0"/>
              <a:buChar char="•"/>
            </a:pPr>
            <a:r>
              <a:rPr lang="en-US" dirty="0">
                <a:solidFill>
                  <a:srgbClr val="222222"/>
                </a:solidFill>
              </a:rPr>
              <a:t>Used Methodology: 1.Gradient boosting(62%)</a:t>
            </a:r>
          </a:p>
          <a:p>
            <a:pPr algn="l"/>
            <a:r>
              <a:rPr lang="en-US" b="0" i="0" dirty="0">
                <a:solidFill>
                  <a:srgbClr val="222222"/>
                </a:solidFill>
                <a:effectLst/>
              </a:rPr>
              <a:t>                                         </a:t>
            </a:r>
            <a:r>
              <a:rPr lang="en-US" dirty="0">
                <a:solidFill>
                  <a:srgbClr val="222222"/>
                </a:solidFill>
              </a:rPr>
              <a:t>2.Voting Classifier(82.75%)</a:t>
            </a:r>
          </a:p>
          <a:p>
            <a:endParaRPr lang="en-US" sz="1600" dirty="0">
              <a:solidFill>
                <a:srgbClr val="222222"/>
              </a:solidFill>
              <a:latin typeface="Arial" panose="020B0604020202020204" pitchFamily="34" charset="0"/>
            </a:endParaRPr>
          </a:p>
          <a:p>
            <a:pPr marL="285750" indent="-285750">
              <a:buFont typeface="Arial" panose="020B0604020202020204" pitchFamily="34" charset="0"/>
              <a:buChar char="•"/>
            </a:pPr>
            <a:r>
              <a:rPr lang="en-US" dirty="0">
                <a:solidFill>
                  <a:srgbClr val="222222"/>
                </a:solidFill>
              </a:rPr>
              <a:t>Paper Name: Career Prediction Classifiers based on Academic Performance and Skills using Machine Learning by Akanksha Pandey, , L S Maurya</a:t>
            </a:r>
          </a:p>
          <a:p>
            <a:pPr marL="285750" indent="-285750">
              <a:buFont typeface="Arial" panose="020B0604020202020204" pitchFamily="34" charset="0"/>
              <a:buChar char="•"/>
            </a:pPr>
            <a:r>
              <a:rPr lang="en-US" dirty="0">
                <a:solidFill>
                  <a:srgbClr val="222222"/>
                </a:solidFill>
              </a:rPr>
              <a:t>Published on: SSRG International Journal of Computer Science and Engineering</a:t>
            </a:r>
          </a:p>
          <a:p>
            <a:pPr marL="285750" indent="-285750">
              <a:buFont typeface="Arial" panose="020B0604020202020204" pitchFamily="34" charset="0"/>
              <a:buChar char="•"/>
            </a:pPr>
            <a:r>
              <a:rPr lang="en-US" dirty="0">
                <a:solidFill>
                  <a:srgbClr val="222222"/>
                </a:solidFill>
              </a:rPr>
              <a:t>Used Methodology: 1.KNN(63%)</a:t>
            </a:r>
          </a:p>
          <a:p>
            <a:r>
              <a:rPr lang="en-US" dirty="0">
                <a:solidFill>
                  <a:srgbClr val="222222"/>
                </a:solidFill>
              </a:rPr>
              <a:t>                                         2. Stochastic Gradient Descent(62%)</a:t>
            </a:r>
          </a:p>
        </p:txBody>
      </p:sp>
    </p:spTree>
    <p:extLst>
      <p:ext uri="{BB962C8B-B14F-4D97-AF65-F5344CB8AC3E}">
        <p14:creationId xmlns:p14="http://schemas.microsoft.com/office/powerpoint/2010/main" val="2735139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id" descr="grid plane">
            <a:extLst>
              <a:ext uri="{FF2B5EF4-FFF2-40B4-BE49-F238E27FC236}">
                <a16:creationId xmlns:a16="http://schemas.microsoft.com/office/drawing/2014/main" id="{E4FD08D7-DCAA-48EF-E8C0-152457CB975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470139" y="2806131"/>
            <a:ext cx="10830365" cy="2823554"/>
          </a:xfrm>
          <a:prstGeom prst="rect">
            <a:avLst/>
          </a:prstGeom>
        </p:spPr>
      </p:pic>
      <p:sp>
        <p:nvSpPr>
          <p:cNvPr id="26" name="TextBox 25">
            <a:extLst>
              <a:ext uri="{FF2B5EF4-FFF2-40B4-BE49-F238E27FC236}">
                <a16:creationId xmlns:a16="http://schemas.microsoft.com/office/drawing/2014/main" id="{4B666B68-E1CF-6E5A-C1E4-888230C5C495}"/>
              </a:ext>
            </a:extLst>
          </p:cNvPr>
          <p:cNvSpPr txBox="1"/>
          <p:nvPr/>
        </p:nvSpPr>
        <p:spPr>
          <a:xfrm>
            <a:off x="618944" y="298903"/>
            <a:ext cx="4416724" cy="769441"/>
          </a:xfrm>
          <a:prstGeom prst="rect">
            <a:avLst/>
          </a:prstGeom>
          <a:noFill/>
        </p:spPr>
        <p:txBody>
          <a:bodyPr wrap="square" rtlCol="0">
            <a:spAutoFit/>
          </a:bodyPr>
          <a:lstStyle/>
          <a:p>
            <a:r>
              <a:rPr lang="en-US" sz="4400" dirty="0">
                <a:latin typeface="+mj-lt"/>
              </a:rPr>
              <a:t>Data Gathering</a:t>
            </a:r>
            <a:endParaRPr lang="en-IN" sz="4400" dirty="0">
              <a:latin typeface="+mj-lt"/>
            </a:endParaRPr>
          </a:p>
        </p:txBody>
      </p:sp>
      <p:pic>
        <p:nvPicPr>
          <p:cNvPr id="4" name="Picture 3">
            <a:extLst>
              <a:ext uri="{FF2B5EF4-FFF2-40B4-BE49-F238E27FC236}">
                <a16:creationId xmlns:a16="http://schemas.microsoft.com/office/drawing/2014/main" id="{2DD453C0-5E8B-EE40-58D9-CA70D8215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43" y="1228315"/>
            <a:ext cx="7972965" cy="1667394"/>
          </a:xfrm>
          <a:prstGeom prst="rect">
            <a:avLst/>
          </a:prstGeom>
        </p:spPr>
      </p:pic>
      <p:pic>
        <p:nvPicPr>
          <p:cNvPr id="6" name="Picture 5">
            <a:extLst>
              <a:ext uri="{FF2B5EF4-FFF2-40B4-BE49-F238E27FC236}">
                <a16:creationId xmlns:a16="http://schemas.microsoft.com/office/drawing/2014/main" id="{B54192AA-968B-9813-F83E-1D7B48BB5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943" y="3429000"/>
            <a:ext cx="10153495" cy="966631"/>
          </a:xfrm>
          <a:prstGeom prst="rect">
            <a:avLst/>
          </a:prstGeom>
        </p:spPr>
      </p:pic>
      <p:pic>
        <p:nvPicPr>
          <p:cNvPr id="8" name="Picture 7">
            <a:extLst>
              <a:ext uri="{FF2B5EF4-FFF2-40B4-BE49-F238E27FC236}">
                <a16:creationId xmlns:a16="http://schemas.microsoft.com/office/drawing/2014/main" id="{329977E2-2642-6A59-6F2C-BFF741033A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944" y="4575164"/>
            <a:ext cx="10051912" cy="1126896"/>
          </a:xfrm>
          <a:prstGeom prst="rect">
            <a:avLst/>
          </a:prstGeom>
        </p:spPr>
      </p:pic>
      <p:sp>
        <p:nvSpPr>
          <p:cNvPr id="9" name="Rectangle 8">
            <a:extLst>
              <a:ext uri="{FF2B5EF4-FFF2-40B4-BE49-F238E27FC236}">
                <a16:creationId xmlns:a16="http://schemas.microsoft.com/office/drawing/2014/main" id="{2CC29A28-D949-5385-7664-7E6B01AAE7F0}"/>
              </a:ext>
            </a:extLst>
          </p:cNvPr>
          <p:cNvSpPr/>
          <p:nvPr/>
        </p:nvSpPr>
        <p:spPr>
          <a:xfrm rot="5400000">
            <a:off x="2288921" y="-563475"/>
            <a:ext cx="45719" cy="314596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0888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D0207E3-1DB9-403A-BEA0-8A2C6E5EBE45}">
  <we:reference id="wa104379997" version="3.0.0.0" store="en-US" storeType="OMEX"/>
  <we:alternateReferences>
    <we:reference id="wa104379997" version="3.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4890</TotalTime>
  <Words>1385</Words>
  <Application>Microsoft Office PowerPoint</Application>
  <PresentationFormat>Widescreen</PresentationFormat>
  <Paragraphs>187</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MS UI Gothic</vt:lpstr>
      <vt:lpstr>Aptos Display</vt:lpstr>
      <vt:lpstr>Arial</vt:lpstr>
      <vt:lpstr>Calibri</vt:lpstr>
      <vt:lpstr>Calibri Light</vt:lpstr>
      <vt:lpstr>Segoe UI</vt:lpstr>
      <vt:lpstr>Söhne Mono</vt:lpstr>
      <vt:lpstr>Office Theme</vt:lpstr>
      <vt:lpstr>PowerPoint Presentation</vt:lpstr>
      <vt:lpstr>PowerPoint Presentation</vt:lpstr>
      <vt:lpstr>Project Description</vt:lpstr>
      <vt:lpstr>Motivation Towards This Project</vt:lpstr>
      <vt:lpstr>Methods to apply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SADHUKHAN</dc:creator>
  <cp:lastModifiedBy>PANKAJ SADHUKHAN</cp:lastModifiedBy>
  <cp:revision>42</cp:revision>
  <dcterms:created xsi:type="dcterms:W3CDTF">2024-02-19T14:30:01Z</dcterms:created>
  <dcterms:modified xsi:type="dcterms:W3CDTF">2024-05-23T14:04:12Z</dcterms:modified>
</cp:coreProperties>
</file>