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3" autoAdjust="0"/>
    <p:restoredTop sz="94660"/>
  </p:normalViewPr>
  <p:slideViewPr>
    <p:cSldViewPr snapToGrid="0">
      <p:cViewPr varScale="1">
        <p:scale>
          <a:sx n="89" d="100"/>
          <a:sy n="89" d="100"/>
        </p:scale>
        <p:origin x="3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8084" y="941207"/>
            <a:ext cx="10256808" cy="2387600"/>
          </a:xfrm>
        </p:spPr>
        <p:txBody>
          <a:bodyPr/>
          <a:lstStyle/>
          <a:p>
            <a:pPr algn="ctr"/>
            <a:r>
              <a:rPr lang="en-IN" dirty="0" err="1" smtClean="0"/>
              <a:t>Adatscience</a:t>
            </a:r>
            <a:r>
              <a:rPr lang="en-IN" dirty="0" smtClean="0"/>
              <a:t> Technical interview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0403" y="3636543"/>
            <a:ext cx="4567508" cy="1655762"/>
          </a:xfrm>
        </p:spPr>
        <p:txBody>
          <a:bodyPr/>
          <a:lstStyle/>
          <a:p>
            <a:pPr algn="ctr"/>
            <a:r>
              <a:rPr lang="en-IN" dirty="0" smtClean="0"/>
              <a:t>-- Solution by </a:t>
            </a:r>
            <a:r>
              <a:rPr lang="en-IN" sz="4400" dirty="0" err="1" smtClean="0"/>
              <a:t>Tuhin</a:t>
            </a:r>
            <a:r>
              <a:rPr lang="en-IN" sz="4400" dirty="0" smtClean="0"/>
              <a:t> pal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2906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1797" y="66426"/>
            <a:ext cx="8054346" cy="95149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Exploratory data </a:t>
            </a:r>
            <a:r>
              <a:rPr lang="en-IN" dirty="0" err="1" smtClean="0"/>
              <a:t>analysis_continued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1797" y="1017916"/>
            <a:ext cx="10340346" cy="5296620"/>
          </a:xfrm>
        </p:spPr>
        <p:txBody>
          <a:bodyPr>
            <a:normAutofit/>
          </a:bodyPr>
          <a:lstStyle/>
          <a:p>
            <a:r>
              <a:rPr lang="fr-FR" dirty="0" err="1" smtClean="0"/>
              <a:t>Print</a:t>
            </a:r>
            <a:r>
              <a:rPr lang="fr-FR" dirty="0" smtClean="0"/>
              <a:t>/</a:t>
            </a:r>
            <a:r>
              <a:rPr lang="fr-FR" dirty="0" err="1" smtClean="0"/>
              <a:t>Evaluate</a:t>
            </a:r>
            <a:r>
              <a:rPr lang="fr-FR" dirty="0" smtClean="0"/>
              <a:t> </a:t>
            </a:r>
            <a:r>
              <a:rPr lang="en-US" dirty="0"/>
              <a:t>top revenue </a:t>
            </a:r>
            <a:r>
              <a:rPr lang="en-US" dirty="0" smtClean="0"/>
              <a:t>generating 3 </a:t>
            </a:r>
            <a:r>
              <a:rPr lang="en-US" dirty="0"/>
              <a:t>Production </a:t>
            </a:r>
            <a:r>
              <a:rPr lang="en-US" dirty="0" smtClean="0"/>
              <a:t>companies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Production </a:t>
            </a:r>
            <a:r>
              <a:rPr lang="en-US" dirty="0" smtClean="0"/>
              <a:t>company_3 : ‘</a:t>
            </a:r>
            <a:r>
              <a:rPr lang="en-US" dirty="0"/>
              <a:t>Warner Bros.’, ‘Dune Entertainment’, ‘Heyday Films’</a:t>
            </a:r>
            <a:endParaRPr lang="en-US" dirty="0" smtClean="0"/>
          </a:p>
          <a:p>
            <a:pPr lvl="1"/>
            <a:r>
              <a:rPr lang="en-US" dirty="0"/>
              <a:t>For Production </a:t>
            </a:r>
            <a:r>
              <a:rPr lang="en-US" dirty="0" smtClean="0"/>
              <a:t>company_4 : ‘Warner </a:t>
            </a:r>
            <a:r>
              <a:rPr lang="en-US" dirty="0"/>
              <a:t>Bros.’, ‘Relativity Media’, ‘</a:t>
            </a:r>
            <a:r>
              <a:rPr lang="en-US" dirty="0" err="1"/>
              <a:t>Syncopy</a:t>
            </a:r>
            <a:r>
              <a:rPr lang="en-US" dirty="0" smtClean="0"/>
              <a:t>’</a:t>
            </a:r>
          </a:p>
          <a:p>
            <a:r>
              <a:rPr lang="fr-FR" dirty="0" err="1"/>
              <a:t>Print</a:t>
            </a:r>
            <a:r>
              <a:rPr lang="fr-FR" dirty="0"/>
              <a:t>/</a:t>
            </a:r>
            <a:r>
              <a:rPr lang="fr-FR" dirty="0" err="1"/>
              <a:t>Evaluate</a:t>
            </a:r>
            <a:r>
              <a:rPr lang="fr-FR" dirty="0"/>
              <a:t> </a:t>
            </a:r>
            <a:r>
              <a:rPr lang="en-US" dirty="0"/>
              <a:t>top revenue generating 3 </a:t>
            </a:r>
            <a:r>
              <a:rPr lang="en-US" dirty="0" smtClean="0"/>
              <a:t>Genre</a:t>
            </a:r>
            <a:endParaRPr lang="en-US" dirty="0"/>
          </a:p>
          <a:p>
            <a:pPr lvl="1"/>
            <a:r>
              <a:rPr lang="en-IN" dirty="0"/>
              <a:t>For Genre_type1: ‘Action’, ‘Adventure’, ‘</a:t>
            </a:r>
            <a:r>
              <a:rPr lang="en-IN" dirty="0" smtClean="0"/>
              <a:t>Comedy’</a:t>
            </a:r>
          </a:p>
          <a:p>
            <a:pPr lvl="1"/>
            <a:r>
              <a:rPr lang="en-IN" dirty="0"/>
              <a:t>For Genre_type2: ‘Adventure’, ‘Action’, ‘</a:t>
            </a:r>
            <a:r>
              <a:rPr lang="en-IN" dirty="0" smtClean="0"/>
              <a:t>Drama’</a:t>
            </a:r>
          </a:p>
          <a:p>
            <a:pPr lvl="1"/>
            <a:r>
              <a:rPr lang="en-IN" dirty="0"/>
              <a:t>For </a:t>
            </a:r>
            <a:r>
              <a:rPr lang="en-IN" dirty="0" smtClean="0"/>
              <a:t>Genre_type3</a:t>
            </a:r>
            <a:r>
              <a:rPr lang="en-IN" dirty="0"/>
              <a:t>: ‘Thriller’, ‘Science Fiction’, ‘Family’</a:t>
            </a:r>
          </a:p>
          <a:p>
            <a:pPr lvl="1"/>
            <a:r>
              <a:rPr lang="en-IN" dirty="0"/>
              <a:t>For </a:t>
            </a:r>
            <a:r>
              <a:rPr lang="en-IN" dirty="0" smtClean="0"/>
              <a:t>Genre_type4: </a:t>
            </a:r>
            <a:r>
              <a:rPr lang="en-IN" dirty="0"/>
              <a:t>‘Thriller’, ‘Science Fiction’, ‘Family’</a:t>
            </a:r>
          </a:p>
          <a:p>
            <a:pPr lvl="1"/>
            <a:r>
              <a:rPr lang="en-IN" dirty="0"/>
              <a:t>For </a:t>
            </a:r>
            <a:r>
              <a:rPr lang="en-IN" dirty="0" smtClean="0"/>
              <a:t>Genre_type5: </a:t>
            </a:r>
            <a:r>
              <a:rPr lang="en-IN" dirty="0"/>
              <a:t>‘Thriller’, </a:t>
            </a:r>
            <a:r>
              <a:rPr lang="en-IN" dirty="0" smtClean="0"/>
              <a:t>‘</a:t>
            </a:r>
            <a:r>
              <a:rPr lang="en-IN" dirty="0"/>
              <a:t>Family’, ‘Fantasy</a:t>
            </a:r>
            <a:r>
              <a:rPr lang="en-IN" dirty="0" smtClean="0"/>
              <a:t>’</a:t>
            </a:r>
          </a:p>
          <a:p>
            <a:r>
              <a:rPr lang="en-US" dirty="0" smtClean="0"/>
              <a:t>Top 3 months in which movies have released and generated most revenue : ‘December’, ‘June’, ‘May’</a:t>
            </a:r>
            <a:endParaRPr lang="en-IN" dirty="0"/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4276614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1797" y="66426"/>
            <a:ext cx="8054346" cy="95149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Exploratory data </a:t>
            </a:r>
            <a:r>
              <a:rPr lang="en-IN" dirty="0" err="1" smtClean="0"/>
              <a:t>analysis_continued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1797" y="1017916"/>
            <a:ext cx="10340346" cy="5296620"/>
          </a:xfrm>
        </p:spPr>
        <p:txBody>
          <a:bodyPr>
            <a:normAutofit/>
          </a:bodyPr>
          <a:lstStyle/>
          <a:p>
            <a:r>
              <a:rPr lang="en-US" dirty="0"/>
              <a:t>Top 3 </a:t>
            </a:r>
            <a:r>
              <a:rPr lang="en-US" dirty="0" smtClean="0"/>
              <a:t>weekdays on </a:t>
            </a:r>
            <a:r>
              <a:rPr lang="en-US" dirty="0"/>
              <a:t>which movies </a:t>
            </a:r>
            <a:r>
              <a:rPr lang="en-US" dirty="0" smtClean="0"/>
              <a:t>have released and </a:t>
            </a:r>
            <a:r>
              <a:rPr lang="en-US" dirty="0"/>
              <a:t>generated most revenue </a:t>
            </a:r>
            <a:r>
              <a:rPr lang="en-US" dirty="0" smtClean="0"/>
              <a:t>: ‘Friday’, ‘Wednesday’, ‘Thursday’</a:t>
            </a:r>
          </a:p>
          <a:p>
            <a:r>
              <a:rPr lang="en-US" dirty="0"/>
              <a:t>Top 3 months in which movies have released and </a:t>
            </a:r>
            <a:r>
              <a:rPr lang="en-US" dirty="0" smtClean="0"/>
              <a:t>received </a:t>
            </a:r>
            <a:r>
              <a:rPr lang="en-US" dirty="0"/>
              <a:t>most </a:t>
            </a:r>
            <a:r>
              <a:rPr lang="en-US" dirty="0" smtClean="0"/>
              <a:t>review : </a:t>
            </a:r>
            <a:r>
              <a:rPr lang="en-US" dirty="0"/>
              <a:t>‘December’, </a:t>
            </a:r>
            <a:r>
              <a:rPr lang="en-US" dirty="0" smtClean="0"/>
              <a:t>‘September’, ‘November’</a:t>
            </a:r>
          </a:p>
          <a:p>
            <a:r>
              <a:rPr lang="en-US" dirty="0"/>
              <a:t>Top 3 </a:t>
            </a:r>
            <a:r>
              <a:rPr lang="en-US" dirty="0" smtClean="0"/>
              <a:t>weekdays </a:t>
            </a:r>
            <a:r>
              <a:rPr lang="en-US" dirty="0"/>
              <a:t>on which movies have released and received most review</a:t>
            </a:r>
            <a:r>
              <a:rPr lang="en-US" dirty="0" smtClean="0"/>
              <a:t> </a:t>
            </a:r>
            <a:r>
              <a:rPr lang="en-US" dirty="0"/>
              <a:t>: </a:t>
            </a:r>
            <a:r>
              <a:rPr lang="en-US" dirty="0" smtClean="0"/>
              <a:t>‘</a:t>
            </a:r>
            <a:r>
              <a:rPr lang="en-US" dirty="0"/>
              <a:t>Wednesday</a:t>
            </a:r>
            <a:r>
              <a:rPr lang="en-US" dirty="0" smtClean="0"/>
              <a:t>’, ‘Sunday’, </a:t>
            </a:r>
            <a:r>
              <a:rPr lang="en-US" dirty="0"/>
              <a:t>‘Thursday</a:t>
            </a:r>
            <a:r>
              <a:rPr lang="en-US" dirty="0" smtClean="0"/>
              <a:t>’</a:t>
            </a:r>
          </a:p>
          <a:p>
            <a:r>
              <a:rPr lang="en-US" dirty="0"/>
              <a:t>Top 3 months in which movies have released and received most </a:t>
            </a:r>
            <a:r>
              <a:rPr lang="en-US" dirty="0" smtClean="0"/>
              <a:t>popularity : ‘June’, ‘</a:t>
            </a:r>
            <a:r>
              <a:rPr lang="en-US" dirty="0"/>
              <a:t>November</a:t>
            </a:r>
            <a:r>
              <a:rPr lang="en-US" dirty="0" smtClean="0"/>
              <a:t>’, ‘</a:t>
            </a:r>
            <a:r>
              <a:rPr lang="en-US" dirty="0"/>
              <a:t>December</a:t>
            </a:r>
            <a:r>
              <a:rPr lang="en-US" dirty="0" smtClean="0"/>
              <a:t>’</a:t>
            </a:r>
          </a:p>
          <a:p>
            <a:r>
              <a:rPr lang="en-US" dirty="0" smtClean="0"/>
              <a:t>Top 3 Directors that have directed movie generated </a:t>
            </a:r>
            <a:r>
              <a:rPr lang="en-US" dirty="0"/>
              <a:t>most revenue : ‘Steven Spielberg’, ‘James Cameron’, ‘Peter </a:t>
            </a:r>
            <a:r>
              <a:rPr lang="en-US" dirty="0" smtClean="0"/>
              <a:t>Jackson’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376985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159" y="696154"/>
            <a:ext cx="8054346" cy="95149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Exploratory data </a:t>
            </a:r>
            <a:r>
              <a:rPr lang="en-IN" dirty="0" err="1" smtClean="0"/>
              <a:t>analysis_continued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7896" y="1828800"/>
            <a:ext cx="10340346" cy="1915064"/>
          </a:xfrm>
        </p:spPr>
        <p:txBody>
          <a:bodyPr>
            <a:normAutofit/>
          </a:bodyPr>
          <a:lstStyle/>
          <a:p>
            <a:r>
              <a:rPr lang="en-US" dirty="0" smtClean="0"/>
              <a:t>Top 3 </a:t>
            </a:r>
            <a:r>
              <a:rPr lang="en-US" dirty="0"/>
              <a:t>revenue generating Movies: ‘Avatar’, ‘Star Wars’, ‘</a:t>
            </a:r>
            <a:r>
              <a:rPr lang="en-US" dirty="0" smtClean="0"/>
              <a:t>Titanic’</a:t>
            </a:r>
          </a:p>
          <a:p>
            <a:r>
              <a:rPr lang="en-US" dirty="0" smtClean="0"/>
              <a:t>Top 3 </a:t>
            </a:r>
            <a:r>
              <a:rPr lang="en-US" dirty="0"/>
              <a:t>popular movies: ‘Jurassic World’, ‘Mad Max: Fury Road’, ‘</a:t>
            </a:r>
            <a:r>
              <a:rPr lang="en-US" dirty="0" smtClean="0"/>
              <a:t>Interstellar’</a:t>
            </a:r>
          </a:p>
        </p:txBody>
      </p:sp>
    </p:spTree>
    <p:extLst>
      <p:ext uri="{BB962C8B-B14F-4D97-AF65-F5344CB8AC3E}">
        <p14:creationId xmlns:p14="http://schemas.microsoft.com/office/powerpoint/2010/main" val="1714062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3013" y="351103"/>
            <a:ext cx="8054346" cy="951490"/>
          </a:xfrm>
        </p:spPr>
        <p:txBody>
          <a:bodyPr>
            <a:normAutofit/>
          </a:bodyPr>
          <a:lstStyle/>
          <a:p>
            <a:r>
              <a:rPr lang="en-IN" dirty="0"/>
              <a:t>Plot Top 10 popular movies</a:t>
            </a:r>
          </a:p>
        </p:txBody>
      </p:sp>
      <p:sp>
        <p:nvSpPr>
          <p:cNvPr id="8" name="Rectangle 7"/>
          <p:cNvSpPr/>
          <p:nvPr/>
        </p:nvSpPr>
        <p:spPr>
          <a:xfrm>
            <a:off x="1733909" y="1302593"/>
            <a:ext cx="8315864" cy="48221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864" y="1337104"/>
            <a:ext cx="7697954" cy="468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200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4668" y="273474"/>
            <a:ext cx="8054346" cy="951490"/>
          </a:xfrm>
        </p:spPr>
        <p:txBody>
          <a:bodyPr>
            <a:normAutofit/>
          </a:bodyPr>
          <a:lstStyle/>
          <a:p>
            <a:pPr algn="ctr"/>
            <a:r>
              <a:rPr lang="en-IN" dirty="0" smtClean="0"/>
              <a:t>Most popular genres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1733909" y="1302593"/>
            <a:ext cx="8315864" cy="48221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810" y="1302593"/>
            <a:ext cx="7736062" cy="465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322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4668" y="273474"/>
            <a:ext cx="8054346" cy="951490"/>
          </a:xfrm>
        </p:spPr>
        <p:txBody>
          <a:bodyPr>
            <a:normAutofit/>
          </a:bodyPr>
          <a:lstStyle/>
          <a:p>
            <a:pPr algn="ctr"/>
            <a:r>
              <a:rPr lang="en-IN" dirty="0" smtClean="0"/>
              <a:t>Genre1 by revenue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1733909" y="1302593"/>
            <a:ext cx="8315864" cy="48221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075" y="1362974"/>
            <a:ext cx="7736062" cy="465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632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4668" y="273474"/>
            <a:ext cx="8054346" cy="951490"/>
          </a:xfrm>
        </p:spPr>
        <p:txBody>
          <a:bodyPr>
            <a:normAutofit/>
          </a:bodyPr>
          <a:lstStyle/>
          <a:p>
            <a:pPr algn="ctr"/>
            <a:r>
              <a:rPr lang="en-IN" dirty="0" smtClean="0"/>
              <a:t>Genre2 by revenue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1733909" y="1302593"/>
            <a:ext cx="8315864" cy="48221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324" y="1386535"/>
            <a:ext cx="7609034" cy="465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468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4668" y="273474"/>
            <a:ext cx="8054346" cy="951490"/>
          </a:xfrm>
        </p:spPr>
        <p:txBody>
          <a:bodyPr>
            <a:normAutofit/>
          </a:bodyPr>
          <a:lstStyle/>
          <a:p>
            <a:pPr algn="ctr"/>
            <a:r>
              <a:rPr lang="en-IN" dirty="0" smtClean="0"/>
              <a:t>Genre3 by revenue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1733909" y="1302593"/>
            <a:ext cx="8315864" cy="48221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324" y="1425352"/>
            <a:ext cx="7609034" cy="45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374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4668" y="273474"/>
            <a:ext cx="8054346" cy="951490"/>
          </a:xfrm>
        </p:spPr>
        <p:txBody>
          <a:bodyPr>
            <a:normAutofit/>
          </a:bodyPr>
          <a:lstStyle/>
          <a:p>
            <a:pPr algn="ctr"/>
            <a:r>
              <a:rPr lang="en-IN" dirty="0" smtClean="0"/>
              <a:t>Genre4 by revenue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1733909" y="1302593"/>
            <a:ext cx="8315864" cy="48221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810" y="1442605"/>
            <a:ext cx="7736062" cy="454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051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4668" y="273474"/>
            <a:ext cx="8054346" cy="951490"/>
          </a:xfrm>
        </p:spPr>
        <p:txBody>
          <a:bodyPr>
            <a:normAutofit/>
          </a:bodyPr>
          <a:lstStyle/>
          <a:p>
            <a:pPr algn="ctr"/>
            <a:r>
              <a:rPr lang="en-IN" dirty="0" smtClean="0"/>
              <a:t>Genre5 by revenue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1733909" y="1302593"/>
            <a:ext cx="8315864" cy="48221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324" y="1341409"/>
            <a:ext cx="7609034" cy="474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990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00933"/>
            <a:ext cx="3879161" cy="951490"/>
          </a:xfrm>
        </p:spPr>
        <p:txBody>
          <a:bodyPr/>
          <a:lstStyle/>
          <a:p>
            <a:r>
              <a:rPr lang="en-IN" dirty="0" smtClean="0"/>
              <a:t>Data description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951" y="1052423"/>
            <a:ext cx="9822460" cy="5658928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The given dataset has data about Movie information ranging from year 1960 to 2015. The data column description is as below: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Id : unique ID mapped to each movie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err="1" smtClean="0"/>
              <a:t>Imdb_id</a:t>
            </a:r>
            <a:r>
              <a:rPr lang="en-IN" dirty="0" smtClean="0"/>
              <a:t> : unique </a:t>
            </a:r>
            <a:r>
              <a:rPr lang="en-IN" dirty="0" err="1" smtClean="0"/>
              <a:t>imdb_id</a:t>
            </a:r>
            <a:r>
              <a:rPr lang="en-IN" dirty="0" smtClean="0"/>
              <a:t> is mapped to each movie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Popularity : popularity index mapped to each movie ranging from 0 to highest as 32.99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Budget : Total budget spent on each movie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Revenue: Total revenue generated from each movie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err="1" smtClean="0"/>
              <a:t>Original_title</a:t>
            </a:r>
            <a:r>
              <a:rPr lang="en-IN" dirty="0" smtClean="0"/>
              <a:t>: Name of the movie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Cast: All the cast member(Actors, actresses etc.) given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3879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4809" y="312286"/>
            <a:ext cx="8694064" cy="951490"/>
          </a:xfrm>
        </p:spPr>
        <p:txBody>
          <a:bodyPr>
            <a:normAutofit/>
          </a:bodyPr>
          <a:lstStyle/>
          <a:p>
            <a:pPr algn="ctr"/>
            <a:r>
              <a:rPr lang="en-IN" sz="2800" dirty="0" smtClean="0"/>
              <a:t>Top revenue generating production company</a:t>
            </a:r>
            <a:endParaRPr lang="en-IN" sz="2800" dirty="0"/>
          </a:p>
        </p:txBody>
      </p:sp>
      <p:sp>
        <p:nvSpPr>
          <p:cNvPr id="8" name="Rectangle 7"/>
          <p:cNvSpPr/>
          <p:nvPr/>
        </p:nvSpPr>
        <p:spPr>
          <a:xfrm>
            <a:off x="1733909" y="1302593"/>
            <a:ext cx="8315864" cy="48221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593" y="1436303"/>
            <a:ext cx="7609034" cy="455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11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4809" y="312286"/>
            <a:ext cx="8694064" cy="951490"/>
          </a:xfrm>
        </p:spPr>
        <p:txBody>
          <a:bodyPr>
            <a:normAutofit/>
          </a:bodyPr>
          <a:lstStyle/>
          <a:p>
            <a:pPr algn="ctr"/>
            <a:r>
              <a:rPr lang="en-IN" sz="2800" dirty="0" smtClean="0"/>
              <a:t>Top budget spending production company</a:t>
            </a:r>
            <a:endParaRPr lang="en-IN" sz="2800" dirty="0"/>
          </a:p>
        </p:txBody>
      </p:sp>
      <p:sp>
        <p:nvSpPr>
          <p:cNvPr id="8" name="Rectangle 7"/>
          <p:cNvSpPr/>
          <p:nvPr/>
        </p:nvSpPr>
        <p:spPr>
          <a:xfrm>
            <a:off x="1733909" y="1302593"/>
            <a:ext cx="8315864" cy="48221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810" y="1406110"/>
            <a:ext cx="7736062" cy="461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2952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4809" y="312286"/>
            <a:ext cx="8694064" cy="951490"/>
          </a:xfrm>
        </p:spPr>
        <p:txBody>
          <a:bodyPr>
            <a:normAutofit/>
          </a:bodyPr>
          <a:lstStyle/>
          <a:p>
            <a:pPr algn="ctr"/>
            <a:r>
              <a:rPr lang="en-IN" sz="2800" dirty="0" smtClean="0"/>
              <a:t>Top production company produced highest rated movies</a:t>
            </a:r>
            <a:endParaRPr lang="en-IN" sz="2800" dirty="0"/>
          </a:p>
        </p:txBody>
      </p:sp>
      <p:sp>
        <p:nvSpPr>
          <p:cNvPr id="8" name="Rectangle 7"/>
          <p:cNvSpPr/>
          <p:nvPr/>
        </p:nvSpPr>
        <p:spPr>
          <a:xfrm>
            <a:off x="1733909" y="1302593"/>
            <a:ext cx="8315864" cy="48221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324" y="1393171"/>
            <a:ext cx="7609034" cy="464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9631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4809" y="312286"/>
            <a:ext cx="8694064" cy="951490"/>
          </a:xfrm>
        </p:spPr>
        <p:txBody>
          <a:bodyPr>
            <a:normAutofit/>
          </a:bodyPr>
          <a:lstStyle/>
          <a:p>
            <a:pPr algn="ctr"/>
            <a:r>
              <a:rPr lang="en-IN" sz="2800" dirty="0" smtClean="0"/>
              <a:t>Top rated movies</a:t>
            </a:r>
            <a:endParaRPr lang="en-IN" sz="2800" dirty="0"/>
          </a:p>
        </p:txBody>
      </p:sp>
      <p:sp>
        <p:nvSpPr>
          <p:cNvPr id="8" name="Rectangle 7"/>
          <p:cNvSpPr/>
          <p:nvPr/>
        </p:nvSpPr>
        <p:spPr>
          <a:xfrm>
            <a:off x="1733909" y="1302593"/>
            <a:ext cx="8315864" cy="48221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553" y="1423363"/>
            <a:ext cx="6252576" cy="458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878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8885" y="2266163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IN" sz="4800" dirty="0" smtClean="0"/>
              <a:t>Thank you….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1803257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00933"/>
            <a:ext cx="6855275" cy="951490"/>
          </a:xfrm>
        </p:spPr>
        <p:txBody>
          <a:bodyPr>
            <a:normAutofit/>
          </a:bodyPr>
          <a:lstStyle/>
          <a:p>
            <a:r>
              <a:rPr lang="en-IN" dirty="0" smtClean="0"/>
              <a:t>Data </a:t>
            </a:r>
            <a:r>
              <a:rPr lang="en-IN" dirty="0" err="1" smtClean="0"/>
              <a:t>description_continued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950" y="1052423"/>
            <a:ext cx="9859993" cy="565892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8. homepage: </a:t>
            </a:r>
            <a:r>
              <a:rPr lang="en-IN" dirty="0" smtClean="0"/>
              <a:t>Homepage or website of the movie</a:t>
            </a:r>
          </a:p>
          <a:p>
            <a:pPr marL="0" indent="0">
              <a:buNone/>
            </a:pPr>
            <a:r>
              <a:rPr lang="en-IN" dirty="0"/>
              <a:t>9. </a:t>
            </a:r>
            <a:r>
              <a:rPr lang="en-IN" dirty="0" smtClean="0"/>
              <a:t>director: Director’s Name of the movie</a:t>
            </a:r>
          </a:p>
          <a:p>
            <a:pPr marL="0" indent="0">
              <a:buNone/>
            </a:pPr>
            <a:r>
              <a:rPr lang="en-IN" dirty="0" smtClean="0"/>
              <a:t>10. </a:t>
            </a:r>
            <a:r>
              <a:rPr lang="en-IN" dirty="0"/>
              <a:t>tagline </a:t>
            </a:r>
            <a:r>
              <a:rPr lang="en-IN" dirty="0" smtClean="0"/>
              <a:t>: Tagline for each movie</a:t>
            </a:r>
          </a:p>
          <a:p>
            <a:pPr marL="0" indent="0">
              <a:buNone/>
            </a:pPr>
            <a:r>
              <a:rPr lang="en-IN" dirty="0" smtClean="0"/>
              <a:t>11. </a:t>
            </a:r>
            <a:r>
              <a:rPr lang="en-IN" dirty="0"/>
              <a:t>keywords </a:t>
            </a:r>
            <a:r>
              <a:rPr lang="en-IN" dirty="0" smtClean="0"/>
              <a:t>: Keywords used to describe each movie</a:t>
            </a:r>
          </a:p>
          <a:p>
            <a:pPr marL="0" indent="0">
              <a:buNone/>
            </a:pPr>
            <a:r>
              <a:rPr lang="en-IN" dirty="0" smtClean="0"/>
              <a:t>12. </a:t>
            </a:r>
            <a:r>
              <a:rPr lang="en-IN" dirty="0"/>
              <a:t>overview </a:t>
            </a:r>
            <a:r>
              <a:rPr lang="en-IN" dirty="0" smtClean="0"/>
              <a:t>: Brief description about the movie</a:t>
            </a:r>
          </a:p>
          <a:p>
            <a:pPr marL="0" indent="0">
              <a:buNone/>
            </a:pPr>
            <a:r>
              <a:rPr lang="en-IN" dirty="0" smtClean="0"/>
              <a:t>13. </a:t>
            </a:r>
            <a:r>
              <a:rPr lang="en-IN" dirty="0"/>
              <a:t>runtime </a:t>
            </a:r>
            <a:r>
              <a:rPr lang="en-IN" dirty="0" smtClean="0"/>
              <a:t>: Runtime of the movie in minutes</a:t>
            </a:r>
          </a:p>
          <a:p>
            <a:pPr marL="0" indent="0">
              <a:buNone/>
            </a:pPr>
            <a:r>
              <a:rPr lang="en-IN" dirty="0" smtClean="0"/>
              <a:t>14. </a:t>
            </a:r>
            <a:r>
              <a:rPr lang="en-IN" dirty="0"/>
              <a:t>genres </a:t>
            </a:r>
            <a:r>
              <a:rPr lang="en-IN" dirty="0" smtClean="0"/>
              <a:t>: Genre of the movie</a:t>
            </a:r>
          </a:p>
          <a:p>
            <a:pPr marL="0" indent="0">
              <a:buNone/>
            </a:pPr>
            <a:r>
              <a:rPr lang="en-IN" dirty="0" smtClean="0"/>
              <a:t>15. </a:t>
            </a:r>
            <a:r>
              <a:rPr lang="en-IN" dirty="0" err="1"/>
              <a:t>production_companies</a:t>
            </a:r>
            <a:r>
              <a:rPr lang="en-IN" dirty="0"/>
              <a:t> </a:t>
            </a:r>
            <a:r>
              <a:rPr lang="en-IN" dirty="0" smtClean="0"/>
              <a:t>: Production house of the movie that has spent money 			        on making it.</a:t>
            </a:r>
          </a:p>
          <a:p>
            <a:pPr marL="0" indent="0">
              <a:buNone/>
            </a:pPr>
            <a:r>
              <a:rPr lang="en-IN" dirty="0" smtClean="0"/>
              <a:t>16. </a:t>
            </a:r>
            <a:r>
              <a:rPr lang="en-IN" dirty="0" err="1"/>
              <a:t>release_date</a:t>
            </a:r>
            <a:r>
              <a:rPr lang="en-IN" dirty="0"/>
              <a:t> </a:t>
            </a:r>
            <a:r>
              <a:rPr lang="en-IN" dirty="0" smtClean="0"/>
              <a:t>: Release date of the movie</a:t>
            </a:r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4069571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00933"/>
            <a:ext cx="6855275" cy="951490"/>
          </a:xfrm>
        </p:spPr>
        <p:txBody>
          <a:bodyPr>
            <a:normAutofit/>
          </a:bodyPr>
          <a:lstStyle/>
          <a:p>
            <a:r>
              <a:rPr lang="en-IN" dirty="0" smtClean="0"/>
              <a:t>Data </a:t>
            </a:r>
            <a:r>
              <a:rPr lang="en-IN" dirty="0" err="1" smtClean="0"/>
              <a:t>description_continued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6325" y="923027"/>
            <a:ext cx="9822460" cy="56589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17. </a:t>
            </a:r>
            <a:r>
              <a:rPr lang="en-IN" dirty="0" err="1"/>
              <a:t>vote_count</a:t>
            </a:r>
            <a:r>
              <a:rPr lang="en-IN" dirty="0"/>
              <a:t> </a:t>
            </a:r>
            <a:r>
              <a:rPr lang="en-IN" dirty="0" smtClean="0"/>
              <a:t>: Count of votes given review/vote for the movie.</a:t>
            </a:r>
          </a:p>
          <a:p>
            <a:pPr marL="0" indent="0">
              <a:buNone/>
            </a:pPr>
            <a:r>
              <a:rPr lang="en-IN" dirty="0" smtClean="0"/>
              <a:t>18. </a:t>
            </a:r>
            <a:r>
              <a:rPr lang="en-IN" dirty="0" err="1"/>
              <a:t>vote_average</a:t>
            </a:r>
            <a:r>
              <a:rPr lang="en-IN" dirty="0"/>
              <a:t> </a:t>
            </a:r>
            <a:r>
              <a:rPr lang="en-IN" dirty="0" smtClean="0"/>
              <a:t>: vote/review average of the movie</a:t>
            </a:r>
          </a:p>
          <a:p>
            <a:pPr marL="0" indent="0">
              <a:buNone/>
            </a:pPr>
            <a:r>
              <a:rPr lang="en-IN" dirty="0" smtClean="0"/>
              <a:t>19. </a:t>
            </a:r>
            <a:r>
              <a:rPr lang="en-IN" dirty="0" err="1"/>
              <a:t>release_year</a:t>
            </a:r>
            <a:r>
              <a:rPr lang="en-IN" dirty="0"/>
              <a:t> </a:t>
            </a:r>
            <a:r>
              <a:rPr lang="en-IN" dirty="0" smtClean="0"/>
              <a:t>: Release year of the movie</a:t>
            </a:r>
          </a:p>
          <a:p>
            <a:pPr marL="0" indent="0">
              <a:buNone/>
            </a:pPr>
            <a:r>
              <a:rPr lang="en-IN" dirty="0" smtClean="0"/>
              <a:t>20. </a:t>
            </a:r>
            <a:r>
              <a:rPr lang="en-IN" dirty="0" err="1"/>
              <a:t>budget_adj</a:t>
            </a:r>
            <a:r>
              <a:rPr lang="en-IN" dirty="0"/>
              <a:t> </a:t>
            </a:r>
            <a:r>
              <a:rPr lang="en-IN" dirty="0" smtClean="0"/>
              <a:t>: Adjusted budget amount</a:t>
            </a:r>
          </a:p>
          <a:p>
            <a:pPr marL="0" indent="0">
              <a:buNone/>
            </a:pPr>
            <a:r>
              <a:rPr lang="en-IN" dirty="0" smtClean="0"/>
              <a:t>21. </a:t>
            </a:r>
            <a:r>
              <a:rPr lang="en-IN" dirty="0" err="1"/>
              <a:t>revenue_adj</a:t>
            </a:r>
            <a:r>
              <a:rPr lang="en-IN" dirty="0"/>
              <a:t> </a:t>
            </a:r>
            <a:r>
              <a:rPr lang="en-IN" dirty="0" smtClean="0"/>
              <a:t>: </a:t>
            </a:r>
            <a:r>
              <a:rPr lang="en-IN" dirty="0" err="1" smtClean="0"/>
              <a:t>Adjested</a:t>
            </a:r>
            <a:r>
              <a:rPr lang="en-IN" dirty="0" smtClean="0"/>
              <a:t> revenue amount</a:t>
            </a:r>
          </a:p>
          <a:p>
            <a:pPr marL="0" indent="0">
              <a:buNone/>
            </a:pPr>
            <a:r>
              <a:rPr lang="en-IN" dirty="0" smtClean="0"/>
              <a:t>22. </a:t>
            </a:r>
            <a:r>
              <a:rPr lang="en-IN" dirty="0"/>
              <a:t>genres1 </a:t>
            </a:r>
            <a:r>
              <a:rPr lang="en-IN" dirty="0" smtClean="0"/>
              <a:t>: Split genre column – 1</a:t>
            </a:r>
            <a:r>
              <a:rPr lang="en-IN" baseline="30000" dirty="0" smtClean="0"/>
              <a:t>st</a:t>
            </a:r>
            <a:r>
              <a:rPr lang="en-IN" dirty="0" smtClean="0"/>
              <a:t> genre type</a:t>
            </a:r>
          </a:p>
          <a:p>
            <a:pPr marL="0" indent="0">
              <a:buNone/>
            </a:pPr>
            <a:r>
              <a:rPr lang="en-IN" dirty="0" smtClean="0"/>
              <a:t>23. genres2 </a:t>
            </a:r>
            <a:r>
              <a:rPr lang="en-IN" dirty="0"/>
              <a:t>: </a:t>
            </a:r>
            <a:r>
              <a:rPr lang="en-IN" dirty="0" smtClean="0"/>
              <a:t>Split </a:t>
            </a:r>
            <a:r>
              <a:rPr lang="en-IN" dirty="0"/>
              <a:t>genre column – </a:t>
            </a:r>
            <a:r>
              <a:rPr lang="en-IN" dirty="0" smtClean="0"/>
              <a:t>2</a:t>
            </a:r>
            <a:r>
              <a:rPr lang="en-IN" baseline="30000" dirty="0" smtClean="0"/>
              <a:t>nd</a:t>
            </a:r>
            <a:r>
              <a:rPr lang="en-IN" dirty="0" smtClean="0"/>
              <a:t> genre </a:t>
            </a:r>
            <a:r>
              <a:rPr lang="en-IN" dirty="0"/>
              <a:t>type</a:t>
            </a:r>
          </a:p>
          <a:p>
            <a:pPr marL="0" indent="0">
              <a:buNone/>
            </a:pPr>
            <a:r>
              <a:rPr lang="en-IN" dirty="0" smtClean="0"/>
              <a:t>24. genres3 </a:t>
            </a:r>
            <a:r>
              <a:rPr lang="en-IN" dirty="0"/>
              <a:t>: </a:t>
            </a:r>
            <a:r>
              <a:rPr lang="en-IN" dirty="0" smtClean="0"/>
              <a:t>Split </a:t>
            </a:r>
            <a:r>
              <a:rPr lang="en-IN" dirty="0"/>
              <a:t>genre column – </a:t>
            </a:r>
            <a:r>
              <a:rPr lang="en-IN" dirty="0" smtClean="0"/>
              <a:t>3</a:t>
            </a:r>
            <a:r>
              <a:rPr lang="en-IN" baseline="30000" dirty="0" smtClean="0"/>
              <a:t>rd</a:t>
            </a:r>
            <a:r>
              <a:rPr lang="en-IN" dirty="0" smtClean="0"/>
              <a:t> </a:t>
            </a:r>
            <a:r>
              <a:rPr lang="en-IN" dirty="0"/>
              <a:t>genre type</a:t>
            </a:r>
          </a:p>
          <a:p>
            <a:pPr marL="0" indent="0">
              <a:buNone/>
            </a:pPr>
            <a:r>
              <a:rPr lang="en-IN" dirty="0" smtClean="0"/>
              <a:t>25. genres4 </a:t>
            </a:r>
            <a:r>
              <a:rPr lang="en-IN" dirty="0"/>
              <a:t>: </a:t>
            </a:r>
            <a:r>
              <a:rPr lang="en-IN" dirty="0" smtClean="0"/>
              <a:t>Split </a:t>
            </a:r>
            <a:r>
              <a:rPr lang="en-IN" dirty="0"/>
              <a:t>genre column – </a:t>
            </a:r>
            <a:r>
              <a:rPr lang="en-IN" dirty="0" smtClean="0"/>
              <a:t>4</a:t>
            </a:r>
            <a:r>
              <a:rPr lang="en-IN" baseline="30000" dirty="0" smtClean="0"/>
              <a:t>th</a:t>
            </a:r>
            <a:r>
              <a:rPr lang="en-IN" dirty="0" smtClean="0"/>
              <a:t> </a:t>
            </a:r>
            <a:r>
              <a:rPr lang="en-IN" dirty="0"/>
              <a:t>genre </a:t>
            </a:r>
            <a:r>
              <a:rPr lang="en-IN" dirty="0" smtClean="0"/>
              <a:t>type</a:t>
            </a:r>
          </a:p>
          <a:p>
            <a:pPr marL="0" indent="0">
              <a:buNone/>
            </a:pPr>
            <a:r>
              <a:rPr lang="en-IN" dirty="0" smtClean="0"/>
              <a:t>26. </a:t>
            </a:r>
            <a:r>
              <a:rPr lang="en-IN" dirty="0"/>
              <a:t>production_companies1 </a:t>
            </a:r>
            <a:r>
              <a:rPr lang="en-IN" dirty="0" smtClean="0"/>
              <a:t>: </a:t>
            </a:r>
            <a:r>
              <a:rPr lang="en-IN" dirty="0"/>
              <a:t>Split </a:t>
            </a:r>
            <a:r>
              <a:rPr lang="en-IN" dirty="0" err="1" smtClean="0"/>
              <a:t>production_companies</a:t>
            </a:r>
            <a:r>
              <a:rPr lang="en-IN" dirty="0" smtClean="0"/>
              <a:t> </a:t>
            </a:r>
            <a:r>
              <a:rPr lang="en-IN" dirty="0"/>
              <a:t>column – </a:t>
            </a:r>
            <a:r>
              <a:rPr lang="en-IN" dirty="0" smtClean="0"/>
              <a:t>1</a:t>
            </a:r>
            <a:r>
              <a:rPr lang="en-IN" baseline="30000" dirty="0" smtClean="0"/>
              <a:t>st</a:t>
            </a:r>
            <a:r>
              <a:rPr lang="en-IN" dirty="0" smtClean="0"/>
              <a:t> type</a:t>
            </a: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835971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825551"/>
            <a:ext cx="6855275" cy="951490"/>
          </a:xfrm>
        </p:spPr>
        <p:txBody>
          <a:bodyPr>
            <a:normAutofit/>
          </a:bodyPr>
          <a:lstStyle/>
          <a:p>
            <a:r>
              <a:rPr lang="en-IN" dirty="0" smtClean="0"/>
              <a:t>Data </a:t>
            </a:r>
            <a:r>
              <a:rPr lang="en-IN" dirty="0" err="1" smtClean="0"/>
              <a:t>description_continued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08030"/>
            <a:ext cx="9822460" cy="44598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27. production_companies2 </a:t>
            </a:r>
            <a:r>
              <a:rPr lang="en-IN" dirty="0"/>
              <a:t>: Split </a:t>
            </a:r>
            <a:r>
              <a:rPr lang="en-IN" dirty="0" err="1"/>
              <a:t>production_companies</a:t>
            </a:r>
            <a:r>
              <a:rPr lang="en-IN" dirty="0"/>
              <a:t> column – </a:t>
            </a:r>
            <a:r>
              <a:rPr lang="en-IN" dirty="0" smtClean="0"/>
              <a:t>2</a:t>
            </a:r>
            <a:r>
              <a:rPr lang="en-IN" baseline="30000" dirty="0" smtClean="0"/>
              <a:t>nd</a:t>
            </a:r>
            <a:r>
              <a:rPr lang="en-IN" dirty="0" smtClean="0"/>
              <a:t> type</a:t>
            </a:r>
          </a:p>
          <a:p>
            <a:pPr marL="0" indent="0">
              <a:buNone/>
            </a:pPr>
            <a:r>
              <a:rPr lang="en-IN" dirty="0" smtClean="0"/>
              <a:t>28. unnamed_0 </a:t>
            </a:r>
            <a:r>
              <a:rPr lang="en-IN" dirty="0"/>
              <a:t>: Split </a:t>
            </a:r>
            <a:r>
              <a:rPr lang="en-IN" dirty="0" err="1"/>
              <a:t>production_companies</a:t>
            </a:r>
            <a:r>
              <a:rPr lang="en-IN" dirty="0"/>
              <a:t> column – </a:t>
            </a:r>
            <a:r>
              <a:rPr lang="en-IN" dirty="0" smtClean="0"/>
              <a:t>3</a:t>
            </a:r>
            <a:r>
              <a:rPr lang="en-IN" baseline="30000" dirty="0" smtClean="0"/>
              <a:t>rd</a:t>
            </a:r>
            <a:r>
              <a:rPr lang="en-IN" dirty="0" smtClean="0"/>
              <a:t> </a:t>
            </a:r>
            <a:r>
              <a:rPr lang="en-IN" dirty="0"/>
              <a:t>type</a:t>
            </a:r>
          </a:p>
          <a:p>
            <a:pPr marL="0" indent="0">
              <a:buNone/>
            </a:pPr>
            <a:r>
              <a:rPr lang="en-IN" dirty="0" smtClean="0"/>
              <a:t>29. unnamed_1 </a:t>
            </a:r>
            <a:r>
              <a:rPr lang="en-IN" dirty="0"/>
              <a:t>: Split </a:t>
            </a:r>
            <a:r>
              <a:rPr lang="en-IN" dirty="0" err="1"/>
              <a:t>production_companies</a:t>
            </a:r>
            <a:r>
              <a:rPr lang="en-IN" dirty="0"/>
              <a:t> column – </a:t>
            </a:r>
            <a:r>
              <a:rPr lang="en-IN" dirty="0" smtClean="0"/>
              <a:t>4</a:t>
            </a:r>
            <a:r>
              <a:rPr lang="en-IN" baseline="30000" dirty="0" smtClean="0"/>
              <a:t>th</a:t>
            </a:r>
            <a:r>
              <a:rPr lang="en-IN" dirty="0" smtClean="0"/>
              <a:t> type</a:t>
            </a:r>
          </a:p>
          <a:p>
            <a:pPr marL="0" indent="0">
              <a:buNone/>
            </a:pPr>
            <a:r>
              <a:rPr lang="en-IN" dirty="0" smtClean="0"/>
              <a:t>30. unnamed_2 </a:t>
            </a:r>
            <a:r>
              <a:rPr lang="en-IN" dirty="0"/>
              <a:t>: Split </a:t>
            </a:r>
            <a:r>
              <a:rPr lang="en-IN" dirty="0" err="1"/>
              <a:t>production_companies</a:t>
            </a:r>
            <a:r>
              <a:rPr lang="en-IN" dirty="0"/>
              <a:t> column – </a:t>
            </a:r>
            <a:r>
              <a:rPr lang="en-IN" dirty="0" smtClean="0"/>
              <a:t>5</a:t>
            </a:r>
            <a:r>
              <a:rPr lang="en-IN" baseline="30000" dirty="0" smtClean="0"/>
              <a:t>th</a:t>
            </a:r>
            <a:r>
              <a:rPr lang="en-IN" dirty="0" smtClean="0"/>
              <a:t> type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800205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1797" y="66426"/>
            <a:ext cx="6855275" cy="951490"/>
          </a:xfrm>
        </p:spPr>
        <p:txBody>
          <a:bodyPr>
            <a:normAutofit/>
          </a:bodyPr>
          <a:lstStyle/>
          <a:p>
            <a:r>
              <a:rPr lang="en-IN" dirty="0" smtClean="0"/>
              <a:t>Exploratory data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1797" y="1017916"/>
            <a:ext cx="9822460" cy="5702061"/>
          </a:xfrm>
        </p:spPr>
        <p:txBody>
          <a:bodyPr>
            <a:normAutofit/>
          </a:bodyPr>
          <a:lstStyle/>
          <a:p>
            <a:r>
              <a:rPr lang="en-IN" dirty="0" smtClean="0"/>
              <a:t>Load necessary libraries</a:t>
            </a:r>
          </a:p>
          <a:p>
            <a:r>
              <a:rPr lang="en-IN" dirty="0" smtClean="0"/>
              <a:t>Load the data</a:t>
            </a:r>
          </a:p>
          <a:p>
            <a:r>
              <a:rPr lang="en-IN" dirty="0" smtClean="0"/>
              <a:t>Describe the data</a:t>
            </a:r>
          </a:p>
          <a:p>
            <a:r>
              <a:rPr lang="en-US" dirty="0"/>
              <a:t>G</a:t>
            </a:r>
            <a:r>
              <a:rPr lang="en-US" dirty="0" smtClean="0"/>
              <a:t>enre </a:t>
            </a:r>
            <a:r>
              <a:rPr lang="en-US" dirty="0"/>
              <a:t>and </a:t>
            </a:r>
            <a:r>
              <a:rPr lang="en-US" dirty="0" err="1"/>
              <a:t>production_companies</a:t>
            </a:r>
            <a:r>
              <a:rPr lang="en-US" dirty="0"/>
              <a:t> have extended columns. Hence </a:t>
            </a:r>
            <a:r>
              <a:rPr lang="en-US" dirty="0" smtClean="0"/>
              <a:t>removed columns : </a:t>
            </a:r>
            <a:r>
              <a:rPr lang="fr-FR" dirty="0"/>
              <a:t>'genres1', 'genres2', 'genres3', 'genres3.1', 'genres4</a:t>
            </a:r>
            <a:r>
              <a:rPr lang="fr-FR" dirty="0" smtClean="0"/>
              <a:t>', </a:t>
            </a:r>
            <a:r>
              <a:rPr lang="fr-FR" dirty="0"/>
              <a:t>'production_companies1', 'production_companies2', '</a:t>
            </a:r>
            <a:r>
              <a:rPr lang="fr-FR" dirty="0" err="1"/>
              <a:t>Unnamed</a:t>
            </a:r>
            <a:r>
              <a:rPr lang="fr-FR" dirty="0"/>
              <a:t>: 28</a:t>
            </a:r>
            <a:r>
              <a:rPr lang="fr-FR" dirty="0" smtClean="0"/>
              <a:t>', </a:t>
            </a:r>
            <a:r>
              <a:rPr lang="fr-FR" dirty="0"/>
              <a:t>'</a:t>
            </a:r>
            <a:r>
              <a:rPr lang="fr-FR" dirty="0" err="1"/>
              <a:t>Unnamed</a:t>
            </a:r>
            <a:r>
              <a:rPr lang="fr-FR" dirty="0"/>
              <a:t>: 29</a:t>
            </a:r>
            <a:r>
              <a:rPr lang="fr-FR" dirty="0" smtClean="0"/>
              <a:t>', ‘</a:t>
            </a:r>
            <a:r>
              <a:rPr lang="fr-FR" dirty="0" err="1" smtClean="0"/>
              <a:t>Unnamed</a:t>
            </a:r>
            <a:r>
              <a:rPr lang="fr-FR" dirty="0"/>
              <a:t>: </a:t>
            </a:r>
            <a:r>
              <a:rPr lang="fr-FR" dirty="0" smtClean="0"/>
              <a:t>30‘</a:t>
            </a:r>
          </a:p>
          <a:p>
            <a:r>
              <a:rPr lang="en-US" dirty="0" smtClean="0"/>
              <a:t>Change </a:t>
            </a:r>
            <a:r>
              <a:rPr lang="en-US" dirty="0"/>
              <a:t>the </a:t>
            </a:r>
            <a:r>
              <a:rPr lang="en-US" dirty="0" err="1"/>
              <a:t>release_date</a:t>
            </a:r>
            <a:r>
              <a:rPr lang="en-US" dirty="0"/>
              <a:t> column into Date type for further </a:t>
            </a:r>
            <a:r>
              <a:rPr lang="en-US" dirty="0" smtClean="0"/>
              <a:t>analysis</a:t>
            </a:r>
          </a:p>
          <a:p>
            <a:r>
              <a:rPr lang="en-US" dirty="0" smtClean="0"/>
              <a:t>Column </a:t>
            </a:r>
            <a:r>
              <a:rPr lang="en-US" dirty="0"/>
              <a:t>wise NA </a:t>
            </a:r>
            <a:r>
              <a:rPr lang="en-US" dirty="0" smtClean="0"/>
              <a:t>values as below:</a:t>
            </a:r>
          </a:p>
          <a:p>
            <a:pPr lvl="1"/>
            <a:r>
              <a:rPr lang="fr-FR" dirty="0" err="1" smtClean="0"/>
              <a:t>Imdb_id</a:t>
            </a:r>
            <a:r>
              <a:rPr lang="fr-FR" dirty="0" smtClean="0"/>
              <a:t>=10</a:t>
            </a:r>
          </a:p>
          <a:p>
            <a:pPr lvl="1"/>
            <a:r>
              <a:rPr lang="fr-FR" dirty="0" err="1" smtClean="0"/>
              <a:t>Cast</a:t>
            </a:r>
            <a:r>
              <a:rPr lang="fr-FR" dirty="0" smtClean="0"/>
              <a:t>=76</a:t>
            </a:r>
          </a:p>
          <a:p>
            <a:endParaRPr lang="fr-FR" dirty="0" smtClean="0"/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4256300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1797" y="66426"/>
            <a:ext cx="8054346" cy="95149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Exploratory data </a:t>
            </a:r>
            <a:r>
              <a:rPr lang="en-IN" dirty="0" err="1" smtClean="0"/>
              <a:t>analysis_continued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1797" y="897146"/>
            <a:ext cx="9822460" cy="570206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Column </a:t>
            </a:r>
            <a:r>
              <a:rPr lang="en-US" dirty="0"/>
              <a:t>wise NA </a:t>
            </a:r>
            <a:r>
              <a:rPr lang="en-US" dirty="0" smtClean="0"/>
              <a:t>values as below:</a:t>
            </a:r>
          </a:p>
          <a:p>
            <a:pPr lvl="1"/>
            <a:r>
              <a:rPr lang="fr-FR" dirty="0" err="1" smtClean="0"/>
              <a:t>Homepage</a:t>
            </a:r>
            <a:r>
              <a:rPr lang="fr-FR" dirty="0" smtClean="0"/>
              <a:t>=7930</a:t>
            </a:r>
          </a:p>
          <a:p>
            <a:pPr lvl="1"/>
            <a:r>
              <a:rPr lang="fr-FR" dirty="0" err="1" smtClean="0"/>
              <a:t>Director</a:t>
            </a:r>
            <a:r>
              <a:rPr lang="fr-FR" dirty="0" smtClean="0"/>
              <a:t> = 44</a:t>
            </a:r>
          </a:p>
          <a:p>
            <a:pPr lvl="1"/>
            <a:r>
              <a:rPr lang="fr-FR" dirty="0" err="1" smtClean="0"/>
              <a:t>Tagline</a:t>
            </a:r>
            <a:r>
              <a:rPr lang="fr-FR" dirty="0" smtClean="0"/>
              <a:t> = 2823</a:t>
            </a:r>
          </a:p>
          <a:p>
            <a:pPr lvl="1"/>
            <a:r>
              <a:rPr lang="fr-FR" dirty="0" smtClean="0"/>
              <a:t>Keywords = 1493</a:t>
            </a:r>
          </a:p>
          <a:p>
            <a:pPr lvl="1"/>
            <a:r>
              <a:rPr lang="fr-FR" dirty="0" err="1" smtClean="0"/>
              <a:t>Overview</a:t>
            </a:r>
            <a:r>
              <a:rPr lang="fr-FR" dirty="0" smtClean="0"/>
              <a:t> = 4</a:t>
            </a:r>
          </a:p>
          <a:p>
            <a:pPr lvl="1"/>
            <a:r>
              <a:rPr lang="fr-FR" dirty="0" err="1" smtClean="0"/>
              <a:t>Production_companies</a:t>
            </a:r>
            <a:r>
              <a:rPr lang="fr-FR" dirty="0" smtClean="0"/>
              <a:t> = 1030</a:t>
            </a:r>
          </a:p>
          <a:p>
            <a:r>
              <a:rPr lang="fr-FR" dirty="0" smtClean="0"/>
              <a:t>As </a:t>
            </a:r>
            <a:r>
              <a:rPr lang="en-US" dirty="0"/>
              <a:t>NA values are only in Categorical variables hence replacing the values with "Not mentioned</a:t>
            </a:r>
            <a:r>
              <a:rPr lang="en-US" dirty="0" smtClean="0"/>
              <a:t>".</a:t>
            </a:r>
          </a:p>
          <a:p>
            <a:r>
              <a:rPr lang="en-US" dirty="0"/>
              <a:t>Extract weekday from Release Date column and create a new </a:t>
            </a:r>
            <a:r>
              <a:rPr lang="en-US" dirty="0" smtClean="0"/>
              <a:t>column</a:t>
            </a:r>
          </a:p>
          <a:p>
            <a:r>
              <a:rPr lang="en-US" dirty="0"/>
              <a:t>Create a new column extracting month from Release Date </a:t>
            </a:r>
            <a:r>
              <a:rPr lang="en-US" dirty="0" smtClean="0"/>
              <a:t>column</a:t>
            </a:r>
          </a:p>
          <a:p>
            <a:r>
              <a:rPr lang="en-US" dirty="0" smtClean="0"/>
              <a:t>Split </a:t>
            </a:r>
            <a:r>
              <a:rPr lang="en-US" dirty="0"/>
              <a:t>Genre column using delimiter</a:t>
            </a:r>
            <a:endParaRPr lang="fr-FR" dirty="0" smtClean="0"/>
          </a:p>
          <a:p>
            <a:pPr lvl="1"/>
            <a:endParaRPr lang="fr-FR" dirty="0" smtClean="0"/>
          </a:p>
          <a:p>
            <a:endParaRPr lang="fr-FR" dirty="0" smtClean="0"/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693432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1797" y="66426"/>
            <a:ext cx="8054346" cy="95149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Exploratory data </a:t>
            </a:r>
            <a:r>
              <a:rPr lang="en-IN" dirty="0" err="1" smtClean="0"/>
              <a:t>analysis_continued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1797" y="897146"/>
            <a:ext cx="10340346" cy="5702061"/>
          </a:xfrm>
        </p:spPr>
        <p:txBody>
          <a:bodyPr>
            <a:normAutofit/>
          </a:bodyPr>
          <a:lstStyle/>
          <a:p>
            <a:r>
              <a:rPr lang="en-US" dirty="0"/>
              <a:t>Creating column types for genre </a:t>
            </a:r>
            <a:r>
              <a:rPr lang="en-US" dirty="0" smtClean="0"/>
              <a:t>types</a:t>
            </a:r>
          </a:p>
          <a:p>
            <a:r>
              <a:rPr lang="en-US" dirty="0" smtClean="0"/>
              <a:t>Split </a:t>
            </a:r>
            <a:r>
              <a:rPr lang="en-US" dirty="0"/>
              <a:t>Production Companies column using delimiter and creating new </a:t>
            </a:r>
            <a:r>
              <a:rPr lang="en-US" dirty="0" smtClean="0"/>
              <a:t>columns</a:t>
            </a:r>
          </a:p>
          <a:p>
            <a:r>
              <a:rPr lang="fr-FR" dirty="0" err="1" smtClean="0"/>
              <a:t>Remove</a:t>
            </a:r>
            <a:r>
              <a:rPr lang="fr-FR" dirty="0" smtClean="0"/>
              <a:t> </a:t>
            </a:r>
            <a:r>
              <a:rPr lang="fr-FR" dirty="0" err="1"/>
              <a:t>less</a:t>
            </a:r>
            <a:r>
              <a:rPr lang="fr-FR" dirty="0"/>
              <a:t> important </a:t>
            </a:r>
            <a:r>
              <a:rPr lang="fr-FR" dirty="0" err="1" smtClean="0"/>
              <a:t>columns</a:t>
            </a:r>
            <a:r>
              <a:rPr lang="fr-FR" dirty="0"/>
              <a:t> </a:t>
            </a:r>
            <a:r>
              <a:rPr lang="fr-FR" dirty="0" smtClean="0"/>
              <a:t>: ‘genres’,’production_</a:t>
            </a:r>
            <a:r>
              <a:rPr lang="fr-FR" dirty="0" err="1" smtClean="0"/>
              <a:t>companies</a:t>
            </a:r>
            <a:r>
              <a:rPr lang="fr-FR" dirty="0" smtClean="0"/>
              <a:t>’,’id’,’</a:t>
            </a:r>
            <a:r>
              <a:rPr lang="fr-FR" dirty="0" err="1" smtClean="0"/>
              <a:t>imdb_id</a:t>
            </a:r>
            <a:r>
              <a:rPr lang="fr-FR" dirty="0" smtClean="0"/>
              <a:t>’</a:t>
            </a:r>
          </a:p>
          <a:p>
            <a:r>
              <a:rPr lang="fr-FR" dirty="0"/>
              <a:t>Check duplicate </a:t>
            </a:r>
            <a:r>
              <a:rPr lang="fr-FR" dirty="0" smtClean="0"/>
              <a:t>values.</a:t>
            </a:r>
          </a:p>
          <a:p>
            <a:pPr lvl="1"/>
            <a:r>
              <a:rPr lang="fr-FR" dirty="0" smtClean="0"/>
              <a:t>Count=1</a:t>
            </a:r>
          </a:p>
          <a:p>
            <a:pPr lvl="1"/>
            <a:r>
              <a:rPr lang="fr-FR" dirty="0" err="1" smtClean="0"/>
              <a:t>Column</a:t>
            </a:r>
            <a:r>
              <a:rPr lang="fr-FR" dirty="0" smtClean="0"/>
              <a:t> </a:t>
            </a:r>
            <a:r>
              <a:rPr lang="fr-FR" dirty="0" err="1" smtClean="0"/>
              <a:t>index_no</a:t>
            </a:r>
            <a:r>
              <a:rPr lang="fr-FR" dirty="0" smtClean="0"/>
              <a:t> = 2090</a:t>
            </a:r>
          </a:p>
          <a:p>
            <a:r>
              <a:rPr lang="fr-FR" dirty="0" smtClean="0"/>
              <a:t>Drop </a:t>
            </a:r>
            <a:r>
              <a:rPr lang="fr-FR" dirty="0"/>
              <a:t>the duplicate </a:t>
            </a:r>
            <a:r>
              <a:rPr lang="fr-FR" dirty="0" err="1" smtClean="0"/>
              <a:t>row</a:t>
            </a:r>
            <a:endParaRPr lang="fr-FR" dirty="0" smtClean="0"/>
          </a:p>
          <a:p>
            <a:r>
              <a:rPr lang="fr-FR" dirty="0" err="1" smtClean="0"/>
              <a:t>Print</a:t>
            </a:r>
            <a:r>
              <a:rPr lang="fr-FR" dirty="0" smtClean="0"/>
              <a:t>/</a:t>
            </a:r>
            <a:r>
              <a:rPr lang="fr-FR" dirty="0" err="1" smtClean="0"/>
              <a:t>Evaluate</a:t>
            </a:r>
            <a:r>
              <a:rPr lang="fr-FR" dirty="0" smtClean="0"/>
              <a:t> </a:t>
            </a:r>
            <a:r>
              <a:rPr lang="en-US" dirty="0"/>
              <a:t>top revenue </a:t>
            </a:r>
            <a:r>
              <a:rPr lang="en-US" dirty="0" smtClean="0"/>
              <a:t>generating 3 </a:t>
            </a:r>
            <a:r>
              <a:rPr lang="en-US" dirty="0"/>
              <a:t>Production </a:t>
            </a:r>
            <a:r>
              <a:rPr lang="en-US" dirty="0" smtClean="0"/>
              <a:t>companies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Production </a:t>
            </a:r>
            <a:r>
              <a:rPr lang="en-US" dirty="0" smtClean="0"/>
              <a:t>company_1 : ‘Paramount Pictures’, ‘Universal Pictures’, ‘Walt Disney Pictures’</a:t>
            </a:r>
          </a:p>
          <a:p>
            <a:pPr lvl="1"/>
            <a:r>
              <a:rPr lang="en-US" dirty="0"/>
              <a:t>For Production </a:t>
            </a:r>
            <a:r>
              <a:rPr lang="en-US" dirty="0" smtClean="0"/>
              <a:t>company_2 : ‘Warner </a:t>
            </a:r>
            <a:r>
              <a:rPr lang="en-US" dirty="0"/>
              <a:t>Bros.’, ‘Twentieth Century Fox Film Corporation’, ‘Amblin </a:t>
            </a:r>
            <a:r>
              <a:rPr lang="en-US" dirty="0" smtClean="0"/>
              <a:t>Entertainment’</a:t>
            </a:r>
            <a:endParaRPr lang="fr-FR" dirty="0" smtClean="0"/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8317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1797" y="66426"/>
            <a:ext cx="8054346" cy="95149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Exploratory data </a:t>
            </a:r>
            <a:r>
              <a:rPr lang="en-IN" dirty="0" err="1" smtClean="0"/>
              <a:t>analysis_continued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1797" y="897146"/>
            <a:ext cx="10340346" cy="570206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Creating column types for genre </a:t>
            </a:r>
            <a:r>
              <a:rPr lang="en-US" dirty="0" smtClean="0"/>
              <a:t>types</a:t>
            </a:r>
          </a:p>
          <a:p>
            <a:r>
              <a:rPr lang="en-US" dirty="0" smtClean="0"/>
              <a:t>Split </a:t>
            </a:r>
            <a:r>
              <a:rPr lang="en-US" dirty="0"/>
              <a:t>Production </a:t>
            </a:r>
            <a:r>
              <a:rPr lang="en-US" dirty="0" smtClean="0"/>
              <a:t>Companies and genre </a:t>
            </a:r>
            <a:r>
              <a:rPr lang="en-US" dirty="0"/>
              <a:t>column using delimiter and creating new </a:t>
            </a:r>
            <a:r>
              <a:rPr lang="en-US" dirty="0" smtClean="0"/>
              <a:t>columns</a:t>
            </a:r>
          </a:p>
          <a:p>
            <a:r>
              <a:rPr lang="fr-FR" dirty="0" err="1" smtClean="0"/>
              <a:t>Remove</a:t>
            </a:r>
            <a:r>
              <a:rPr lang="fr-FR" dirty="0" smtClean="0"/>
              <a:t> </a:t>
            </a:r>
            <a:r>
              <a:rPr lang="fr-FR" dirty="0" err="1"/>
              <a:t>less</a:t>
            </a:r>
            <a:r>
              <a:rPr lang="fr-FR" dirty="0"/>
              <a:t> important </a:t>
            </a:r>
            <a:r>
              <a:rPr lang="fr-FR" dirty="0" err="1" smtClean="0"/>
              <a:t>columns</a:t>
            </a:r>
            <a:r>
              <a:rPr lang="fr-FR" dirty="0"/>
              <a:t> </a:t>
            </a:r>
            <a:r>
              <a:rPr lang="fr-FR" dirty="0" smtClean="0"/>
              <a:t>: ‘genres’,’production_</a:t>
            </a:r>
            <a:r>
              <a:rPr lang="fr-FR" dirty="0" err="1" smtClean="0"/>
              <a:t>companies</a:t>
            </a:r>
            <a:r>
              <a:rPr lang="fr-FR" dirty="0" smtClean="0"/>
              <a:t>’,’id’,’</a:t>
            </a:r>
            <a:r>
              <a:rPr lang="fr-FR" dirty="0" err="1" smtClean="0"/>
              <a:t>imdb_id</a:t>
            </a:r>
            <a:r>
              <a:rPr lang="fr-FR" dirty="0" smtClean="0"/>
              <a:t>’</a:t>
            </a:r>
          </a:p>
          <a:p>
            <a:r>
              <a:rPr lang="fr-FR" dirty="0"/>
              <a:t>Check duplicate </a:t>
            </a:r>
            <a:r>
              <a:rPr lang="fr-FR" dirty="0" smtClean="0"/>
              <a:t>values.</a:t>
            </a:r>
          </a:p>
          <a:p>
            <a:pPr lvl="1"/>
            <a:r>
              <a:rPr lang="fr-FR" dirty="0" smtClean="0"/>
              <a:t>Count=1</a:t>
            </a:r>
          </a:p>
          <a:p>
            <a:pPr lvl="1"/>
            <a:r>
              <a:rPr lang="fr-FR" dirty="0" err="1" smtClean="0"/>
              <a:t>Column</a:t>
            </a:r>
            <a:r>
              <a:rPr lang="fr-FR" dirty="0" smtClean="0"/>
              <a:t> </a:t>
            </a:r>
            <a:r>
              <a:rPr lang="fr-FR" dirty="0" err="1" smtClean="0"/>
              <a:t>index_no</a:t>
            </a:r>
            <a:r>
              <a:rPr lang="fr-FR" dirty="0" smtClean="0"/>
              <a:t> = 2090</a:t>
            </a:r>
          </a:p>
          <a:p>
            <a:r>
              <a:rPr lang="fr-FR" dirty="0" smtClean="0"/>
              <a:t>Drop </a:t>
            </a:r>
            <a:r>
              <a:rPr lang="fr-FR" dirty="0"/>
              <a:t>the duplicate </a:t>
            </a:r>
            <a:r>
              <a:rPr lang="fr-FR" dirty="0" err="1" smtClean="0"/>
              <a:t>row</a:t>
            </a:r>
            <a:endParaRPr lang="fr-FR" dirty="0" smtClean="0"/>
          </a:p>
          <a:p>
            <a:r>
              <a:rPr lang="fr-FR" dirty="0" err="1" smtClean="0"/>
              <a:t>Print</a:t>
            </a:r>
            <a:r>
              <a:rPr lang="fr-FR" dirty="0" smtClean="0"/>
              <a:t>/</a:t>
            </a:r>
            <a:r>
              <a:rPr lang="fr-FR" dirty="0" err="1" smtClean="0"/>
              <a:t>Evaluate</a:t>
            </a:r>
            <a:r>
              <a:rPr lang="fr-FR" dirty="0" smtClean="0"/>
              <a:t> </a:t>
            </a:r>
            <a:r>
              <a:rPr lang="en-US" dirty="0"/>
              <a:t>top revenue </a:t>
            </a:r>
            <a:r>
              <a:rPr lang="en-US" dirty="0" smtClean="0"/>
              <a:t>generating 3 </a:t>
            </a:r>
            <a:r>
              <a:rPr lang="en-US" dirty="0"/>
              <a:t>Production </a:t>
            </a:r>
            <a:r>
              <a:rPr lang="en-US" dirty="0" smtClean="0"/>
              <a:t>companies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Production </a:t>
            </a:r>
            <a:r>
              <a:rPr lang="en-US" dirty="0" smtClean="0"/>
              <a:t>company_1 : ‘Paramount Pictures’, ‘Universal Pictures’, ‘Walt Disney Pictures’</a:t>
            </a:r>
          </a:p>
          <a:p>
            <a:pPr lvl="1"/>
            <a:r>
              <a:rPr lang="en-US" dirty="0"/>
              <a:t>For Production </a:t>
            </a:r>
            <a:r>
              <a:rPr lang="en-US" dirty="0" smtClean="0"/>
              <a:t>company_2 : ‘Warner </a:t>
            </a:r>
            <a:r>
              <a:rPr lang="en-US" dirty="0"/>
              <a:t>Bros.’, ‘Twentieth Century Fox Film Corporation’, ‘Amblin </a:t>
            </a:r>
            <a:r>
              <a:rPr lang="en-US" dirty="0" smtClean="0"/>
              <a:t>Entertainment’</a:t>
            </a:r>
            <a:endParaRPr lang="fr-FR" dirty="0" smtClean="0"/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6825215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164</TotalTime>
  <Words>967</Words>
  <Application>Microsoft Office PowerPoint</Application>
  <PresentationFormat>Widescreen</PresentationFormat>
  <Paragraphs>115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Trebuchet MS</vt:lpstr>
      <vt:lpstr>Tw Cen MT</vt:lpstr>
      <vt:lpstr>Circuit</vt:lpstr>
      <vt:lpstr>Adatscience Technical interview</vt:lpstr>
      <vt:lpstr>Data description</vt:lpstr>
      <vt:lpstr>Data description_continued</vt:lpstr>
      <vt:lpstr>Data description_continued</vt:lpstr>
      <vt:lpstr>Data description_continued</vt:lpstr>
      <vt:lpstr>Exploratory data analysis</vt:lpstr>
      <vt:lpstr>Exploratory data analysis_continued</vt:lpstr>
      <vt:lpstr>Exploratory data analysis_continued</vt:lpstr>
      <vt:lpstr>Exploratory data analysis_continued</vt:lpstr>
      <vt:lpstr>Exploratory data analysis_continued</vt:lpstr>
      <vt:lpstr>Exploratory data analysis_continued</vt:lpstr>
      <vt:lpstr>Exploratory data analysis_continued</vt:lpstr>
      <vt:lpstr>Plot Top 10 popular movies</vt:lpstr>
      <vt:lpstr>Most popular genres</vt:lpstr>
      <vt:lpstr>Genre1 by revenue</vt:lpstr>
      <vt:lpstr>Genre2 by revenue</vt:lpstr>
      <vt:lpstr>Genre3 by revenue</vt:lpstr>
      <vt:lpstr>Genre4 by revenue</vt:lpstr>
      <vt:lpstr>Genre5 by revenue</vt:lpstr>
      <vt:lpstr>Top revenue generating production company</vt:lpstr>
      <vt:lpstr>Top budget spending production company</vt:lpstr>
      <vt:lpstr>Top production company produced highest rated movies</vt:lpstr>
      <vt:lpstr>Top rated movies</vt:lpstr>
      <vt:lpstr>Thank you….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Adatscience Technical interview</dc:title>
  <dc:creator>Tuhin Pal</dc:creator>
  <cp:lastModifiedBy>Tuhin Pal</cp:lastModifiedBy>
  <cp:revision>26</cp:revision>
  <dcterms:created xsi:type="dcterms:W3CDTF">2020-07-18T14:31:17Z</dcterms:created>
  <dcterms:modified xsi:type="dcterms:W3CDTF">2020-07-18T18:06:17Z</dcterms:modified>
</cp:coreProperties>
</file>