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Lato Black" panose="020B0604020202020204" charset="0"/>
      <p:bold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0CD43-C44F-45B6-9277-11816D17C8D3}">
  <a:tblStyle styleId="{8D70CD43-C44F-45B6-9277-11816D17C8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a243c8d1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a243c8d1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243c8d1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a243c8d1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243c8d1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a243c8d1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243c8d1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243c8d1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a243c8d1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a243c8d1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243c8d1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243c8d1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243c8d1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a243c8d1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243c8d1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243c8d1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243c8d1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243c8d1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243c8d1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243c8d1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243c8d1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243c8d1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243c8d1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243c8d1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243c8d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243c8d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243c8d1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a243c8d1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opledatalabs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461199"/>
            <a:ext cx="9144000" cy="47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789050"/>
            <a:ext cx="7688100" cy="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/>
              <a:t>Graduation </a:t>
            </a:r>
            <a:r>
              <a:rPr lang="en-GB" sz="1500" dirty="0"/>
              <a:t>Project:</a:t>
            </a:r>
            <a:endParaRPr sz="1500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-150" y="1064800"/>
            <a:ext cx="9144000" cy="20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r>
              <a:rPr lang="en-GB" sz="4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GB" sz="4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600" b="1" dirty="0" smtClean="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websites’ </a:t>
            </a:r>
            <a:r>
              <a:rPr lang="en-GB" sz="4600" b="1" dirty="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text content</a:t>
            </a:r>
            <a:r>
              <a:rPr lang="en-GB" sz="4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GB" sz="4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GB" sz="4600" b="1" dirty="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sz="4600" b="1" dirty="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609922803"/>
              </p:ext>
            </p:extLst>
          </p:nvPr>
        </p:nvGraphicFramePr>
        <p:xfrm>
          <a:off x="2103700" y="3414095"/>
          <a:ext cx="4912125" cy="1021020"/>
        </p:xfrm>
        <a:graphic>
          <a:graphicData uri="http://schemas.openxmlformats.org/drawingml/2006/table">
            <a:tbl>
              <a:tblPr>
                <a:noFill/>
                <a:tableStyleId>{8D70CD43-C44F-45B6-9277-11816D17C8D3}</a:tableStyleId>
              </a:tblPr>
              <a:tblGrid>
                <a:gridCol w="12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0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0"/>
                        <a:buFont typeface="Arial"/>
                        <a:buNone/>
                      </a:pPr>
                      <a:r>
                        <a:rPr lang="en-GB" sz="2500" b="1" strike="noStrike" cap="none" dirty="0" smtClean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Mef2103</a:t>
                      </a:r>
                      <a:endParaRPr sz="2500" b="1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800" strike="noStrike" cap="none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 :</a:t>
                      </a:r>
                      <a:endParaRPr sz="1800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GB" sz="1800" baseline="0" dirty="0" smtClean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Huynh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Truong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</a:t>
                      </a:r>
                      <a:endParaRPr sz="1800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t="1565"/>
          <a:stretch/>
        </p:blipFill>
        <p:spPr>
          <a:xfrm>
            <a:off x="5995725" y="1403675"/>
            <a:ext cx="2957751" cy="3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50" y="1403675"/>
            <a:ext cx="2780800" cy="3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050" y="1391650"/>
            <a:ext cx="2851875" cy="34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888440" y="705850"/>
            <a:ext cx="869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EDA 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t="1283"/>
          <a:stretch/>
        </p:blipFill>
        <p:spPr>
          <a:xfrm>
            <a:off x="483300" y="1303425"/>
            <a:ext cx="3669750" cy="370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275" y="1212350"/>
            <a:ext cx="4111626" cy="3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888440" y="705850"/>
            <a:ext cx="869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EDA 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126325" y="679775"/>
            <a:ext cx="609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Validation Results 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41150" y="1241275"/>
            <a:ext cx="84522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1987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/>
              <a:t>Uni TF-IDF</a:t>
            </a:r>
            <a:endParaRPr sz="1600" u="sng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Linear Support Vector (loss : 'squared_hinge')</a:t>
            </a:r>
            <a:endParaRPr sz="1600"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Acc = 0.6666666666666666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Stochastic Gradient Descent  (loss function: 'squared_hinge')</a:t>
            </a:r>
            <a:endParaRPr sz="1600"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Acc = 0.7569504310344828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Logistic regression (loss: ‘Log Loss’)</a:t>
            </a:r>
            <a:endParaRPr sz="1600"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Train Acc = 0.841</a:t>
            </a:r>
            <a:endParaRPr sz="1600"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Validate Acc = 0.734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Voting Classifier (LR, SGDC)</a:t>
            </a:r>
            <a:endParaRPr sz="1600"/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Acc = 0.7863673660766616</a:t>
            </a:r>
            <a:endParaRPr sz="1600"/>
          </a:p>
          <a:p>
            <a:pPr marL="457200" lvl="0" indent="-1987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/>
              <a:t>Bi TF-IDF</a:t>
            </a:r>
            <a:endParaRPr sz="1700" u="sng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SGD Classifier (loss function: 'squared_hinge')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Acc = 0.679138500235812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34687"/>
          <a:stretch/>
        </p:blipFill>
        <p:spPr>
          <a:xfrm>
            <a:off x="634663" y="1389650"/>
            <a:ext cx="8179476" cy="33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556877" y="702194"/>
            <a:ext cx="56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 Black"/>
                <a:ea typeface="Lato Black"/>
                <a:cs typeface="Lato Black"/>
                <a:sym typeface="Lato Black"/>
              </a:rPr>
              <a:t>Extract Top Keywords</a:t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531900" y="4688300"/>
            <a:ext cx="351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721900" y="463225"/>
            <a:ext cx="303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Limitations &amp; Future developments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77250" y="1261300"/>
            <a:ext cx="83661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192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Limitations: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TF-IDF: purely statistics - occurrences of keywords.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→ Newspaper domain: low accuracy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89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→ Can’t make use of pos tag &amp; named entities </a:t>
            </a:r>
            <a:br>
              <a:rPr lang="en-GB" sz="1500">
                <a:latin typeface="Lato"/>
                <a:ea typeface="Lato"/>
                <a:cs typeface="Lato"/>
                <a:sym typeface="Lato"/>
              </a:rPr>
            </a:br>
            <a:r>
              <a:rPr lang="en-GB" sz="1500">
                <a:latin typeface="Lato"/>
                <a:ea typeface="Lato"/>
                <a:cs typeface="Lato"/>
                <a:sym typeface="Lato"/>
              </a:rPr>
              <a:t>(after stemming &amp; lemmatization the structure is lost)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→ Some industries with relative fields may be confused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The scope is limited in English domains.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Output depends on the categories of industries </a:t>
            </a:r>
            <a:br>
              <a:rPr lang="en-GB" sz="1500">
                <a:latin typeface="Lato"/>
                <a:ea typeface="Lato"/>
                <a:cs typeface="Lato"/>
                <a:sym typeface="Lato"/>
              </a:rPr>
            </a:br>
            <a:r>
              <a:rPr lang="en-GB" sz="1500">
                <a:latin typeface="Lato"/>
                <a:ea typeface="Lato"/>
                <a:cs typeface="Lato"/>
                <a:sym typeface="Lato"/>
              </a:rPr>
              <a:t>(Each country has different way of industrial classification.)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1924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Future development: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Combine with CVision.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Replace TF-IDF with BERT from Google </a:t>
            </a:r>
            <a:br>
              <a:rPr lang="en-GB" sz="1500">
                <a:latin typeface="Lato"/>
                <a:ea typeface="Lato"/>
                <a:cs typeface="Lato"/>
                <a:sym typeface="Lato"/>
              </a:rPr>
            </a:br>
            <a:r>
              <a:rPr lang="en-GB" sz="1500">
                <a:latin typeface="Lato"/>
                <a:ea typeface="Lato"/>
                <a:cs typeface="Lato"/>
                <a:sym typeface="Lato"/>
              </a:rPr>
              <a:t>(pre-train model, highly accurate, applicable for many languages including Vietnamese) 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36825" y="774625"/>
            <a:ext cx="174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Overview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350" y="679850"/>
            <a:ext cx="2273850" cy="43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100775" y="882325"/>
            <a:ext cx="35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17025" y="665750"/>
            <a:ext cx="50352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Project Planning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Goal: Classify website in predefined list of industry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Input: Text of a webpage -&gt;  Output: Industry Field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Data mining &amp; Crawling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Find dataset that have domain &amp; it’s text &amp; labeling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Use crawling tools to fill the missing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EDA + Preprocess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EDA: use statistic to collect insights of the data corpus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Using NLP tools to preprocess data from EDA result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(remove html tags, stop words, symbol, lemma, …)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Training models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Use TF-IDF to find &amp; weight the “keywords” and use them for classification.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Reclean &amp; Retrain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Base on the results, make adjustments and retrain.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41400" y="741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Dataset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0" y="1043900"/>
            <a:ext cx="53054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50" y="4212225"/>
            <a:ext cx="54006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18650" y="1642050"/>
            <a:ext cx="2655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Bought from </a:t>
            </a:r>
            <a:r>
              <a:rPr lang="en-GB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People Data Lab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(a Data company) which includes millions of records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21750" y="3074200"/>
            <a:ext cx="257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 doesn’t contain text of the domain so crawling text data from domain is required using tools.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41400" y="741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Dataset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250"/>
            <a:ext cx="8839200" cy="355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50" y="589550"/>
            <a:ext cx="6264449" cy="44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3675775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7875" y="1563425"/>
            <a:ext cx="2639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186099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26 main industry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186099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148 sub industry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186099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this mini-project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latin typeface="Lato"/>
                <a:ea typeface="Lato"/>
                <a:cs typeface="Lato"/>
                <a:sym typeface="Lato"/>
              </a:rPr>
              <a:t>→ Predict main industry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41400" y="741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Dataset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2527150" y="515350"/>
            <a:ext cx="3191100" cy="462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3675775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65200" y="705392"/>
            <a:ext cx="1599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Preprocess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722075" y="1447800"/>
            <a:ext cx="1379700" cy="618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192275" y="572100"/>
            <a:ext cx="1783800" cy="455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776025" y="1289500"/>
            <a:ext cx="2616300" cy="65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List_sen =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split(['SPACE'])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776025" y="2210900"/>
            <a:ext cx="26163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Tokenizer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776025" y="2744300"/>
            <a:ext cx="26163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short sentence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776025" y="3887300"/>
            <a:ext cx="26163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trivia words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776025" y="3353900"/>
            <a:ext cx="26163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 list_sen by length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776025" y="4488200"/>
            <a:ext cx="2616300" cy="5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stopwords &amp; website stopwords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807425" y="915500"/>
            <a:ext cx="12090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807425" y="2358950"/>
            <a:ext cx="1209000" cy="5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Stats Uni/bi gram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807425" y="3726000"/>
            <a:ext cx="1209000" cy="455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 simple ML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807425" y="4420700"/>
            <a:ext cx="12090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807425" y="3140200"/>
            <a:ext cx="1209000" cy="346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Lemma</a:t>
            </a:r>
            <a:endParaRPr/>
          </a:p>
        </p:txBody>
      </p:sp>
      <p:cxnSp>
        <p:nvCxnSpPr>
          <p:cNvPr id="141" name="Google Shape;141;p18"/>
          <p:cNvCxnSpPr>
            <a:stCxn id="128" idx="1"/>
          </p:cNvCxnSpPr>
          <p:nvPr/>
        </p:nvCxnSpPr>
        <p:spPr>
          <a:xfrm rot="10800000">
            <a:off x="5767775" y="1756800"/>
            <a:ext cx="954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8"/>
          <p:cNvCxnSpPr>
            <a:stCxn id="129" idx="2"/>
            <a:endCxn id="130" idx="0"/>
          </p:cNvCxnSpPr>
          <p:nvPr/>
        </p:nvCxnSpPr>
        <p:spPr>
          <a:xfrm>
            <a:off x="4084175" y="102780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8"/>
          <p:cNvCxnSpPr>
            <a:stCxn id="130" idx="2"/>
            <a:endCxn id="131" idx="0"/>
          </p:cNvCxnSpPr>
          <p:nvPr/>
        </p:nvCxnSpPr>
        <p:spPr>
          <a:xfrm>
            <a:off x="4084175" y="1949200"/>
            <a:ext cx="0" cy="2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8"/>
          <p:cNvCxnSpPr>
            <a:endCxn id="132" idx="0"/>
          </p:cNvCxnSpPr>
          <p:nvPr/>
        </p:nvCxnSpPr>
        <p:spPr>
          <a:xfrm>
            <a:off x="4084175" y="2557700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>
            <a:stCxn id="132" idx="2"/>
            <a:endCxn id="134" idx="0"/>
          </p:cNvCxnSpPr>
          <p:nvPr/>
        </p:nvCxnSpPr>
        <p:spPr>
          <a:xfrm>
            <a:off x="4084175" y="3091100"/>
            <a:ext cx="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>
            <a:stCxn id="134" idx="2"/>
            <a:endCxn id="133" idx="0"/>
          </p:cNvCxnSpPr>
          <p:nvPr/>
        </p:nvCxnSpPr>
        <p:spPr>
          <a:xfrm>
            <a:off x="4084175" y="3700700"/>
            <a:ext cx="0" cy="1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8"/>
          <p:cNvCxnSpPr>
            <a:stCxn id="133" idx="2"/>
            <a:endCxn id="135" idx="0"/>
          </p:cNvCxnSpPr>
          <p:nvPr/>
        </p:nvCxnSpPr>
        <p:spPr>
          <a:xfrm>
            <a:off x="4084175" y="4234100"/>
            <a:ext cx="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8"/>
          <p:cNvCxnSpPr>
            <a:stCxn id="136" idx="2"/>
            <a:endCxn id="128" idx="0"/>
          </p:cNvCxnSpPr>
          <p:nvPr/>
        </p:nvCxnSpPr>
        <p:spPr>
          <a:xfrm>
            <a:off x="7411925" y="1262300"/>
            <a:ext cx="0" cy="1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8"/>
          <p:cNvCxnSpPr>
            <a:stCxn id="128" idx="2"/>
            <a:endCxn id="137" idx="0"/>
          </p:cNvCxnSpPr>
          <p:nvPr/>
        </p:nvCxnSpPr>
        <p:spPr>
          <a:xfrm>
            <a:off x="7411925" y="2065800"/>
            <a:ext cx="0" cy="29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>
            <a:stCxn id="137" idx="2"/>
            <a:endCxn id="140" idx="0"/>
          </p:cNvCxnSpPr>
          <p:nvPr/>
        </p:nvCxnSpPr>
        <p:spPr>
          <a:xfrm>
            <a:off x="7411925" y="2866850"/>
            <a:ext cx="0" cy="27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0" idx="2"/>
            <a:endCxn id="138" idx="0"/>
          </p:cNvCxnSpPr>
          <p:nvPr/>
        </p:nvCxnSpPr>
        <p:spPr>
          <a:xfrm>
            <a:off x="7411925" y="3487000"/>
            <a:ext cx="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38" idx="2"/>
            <a:endCxn id="139" idx="0"/>
          </p:cNvCxnSpPr>
          <p:nvPr/>
        </p:nvCxnSpPr>
        <p:spPr>
          <a:xfrm>
            <a:off x="7411925" y="4181700"/>
            <a:ext cx="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/>
        </p:nvSpPr>
        <p:spPr>
          <a:xfrm>
            <a:off x="0" y="3675775"/>
            <a:ext cx="17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65200" y="705392"/>
            <a:ext cx="1599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Preprocess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75" y="1286425"/>
            <a:ext cx="8561174" cy="3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888440" y="705850"/>
            <a:ext cx="869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EDA 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875" y="966525"/>
            <a:ext cx="4012524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669754" y="447182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 Black"/>
                <a:ea typeface="Lato Black"/>
                <a:cs typeface="Lato Black"/>
                <a:sym typeface="Lato Black"/>
              </a:rPr>
              <a:t>N-gram Language Model</a:t>
            </a:r>
            <a:endParaRPr sz="21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45951" y="1449821"/>
            <a:ext cx="688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An N-gram is a sequence of N tokens (or words).</a:t>
            </a:r>
            <a:endParaRPr sz="1500"/>
          </a:p>
        </p:txBody>
      </p:sp>
      <p:sp>
        <p:nvSpPr>
          <p:cNvPr id="172" name="Google Shape;172;p21"/>
          <p:cNvSpPr txBox="1"/>
          <p:nvPr/>
        </p:nvSpPr>
        <p:spPr>
          <a:xfrm>
            <a:off x="0" y="1905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“I learn data mining.”</a:t>
            </a:r>
            <a:endParaRPr sz="1500"/>
          </a:p>
        </p:txBody>
      </p:sp>
      <p:sp>
        <p:nvSpPr>
          <p:cNvPr id="173" name="Google Shape;173;p21"/>
          <p:cNvSpPr txBox="1"/>
          <p:nvPr/>
        </p:nvSpPr>
        <p:spPr>
          <a:xfrm>
            <a:off x="745950" y="2362200"/>
            <a:ext cx="783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1-gram (or </a:t>
            </a:r>
            <a:r>
              <a:rPr lang="en-GB" sz="1500" b="1"/>
              <a:t>unigram</a:t>
            </a:r>
            <a:r>
              <a:rPr lang="en-GB" sz="1500"/>
              <a:t>) is a one-word sequence: </a:t>
            </a:r>
            <a:br>
              <a:rPr lang="en-GB" sz="1500"/>
            </a:br>
            <a:r>
              <a:rPr lang="en-GB" sz="1500"/>
              <a:t>“I”, “learn”, “data”, “mining”.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2-gram (or </a:t>
            </a:r>
            <a:r>
              <a:rPr lang="en-GB" sz="1500" b="1"/>
              <a:t>bigram</a:t>
            </a:r>
            <a:r>
              <a:rPr lang="en-GB" sz="1500"/>
              <a:t>) is a two-word sequence of words:</a:t>
            </a:r>
            <a:br>
              <a:rPr lang="en-GB" sz="1500"/>
            </a:br>
            <a:r>
              <a:rPr lang="en-GB" sz="1500"/>
              <a:t>“I learn”, “learn data”, “data mining”. -&gt; bigger size regarding bags of words</a:t>
            </a:r>
            <a:endParaRPr sz="1500"/>
          </a:p>
        </p:txBody>
      </p:sp>
      <p:sp>
        <p:nvSpPr>
          <p:cNvPr id="174" name="Google Shape;174;p21"/>
          <p:cNvSpPr txBox="1"/>
          <p:nvPr/>
        </p:nvSpPr>
        <p:spPr>
          <a:xfrm>
            <a:off x="256675" y="3519225"/>
            <a:ext cx="783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➢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In this mini project concept ( predict using occurrence of keywords - TfIDF) →  </a:t>
            </a:r>
            <a:r>
              <a:rPr lang="en-GB" sz="15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rPr>
              <a:t>mainly using unigram</a:t>
            </a:r>
            <a:endParaRPr sz="1500">
              <a:solidFill>
                <a:srgbClr val="CC412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Montserrat</vt:lpstr>
      <vt:lpstr>Lato Black</vt:lpstr>
      <vt:lpstr>Lato</vt:lpstr>
      <vt:lpstr>Arial</vt:lpstr>
      <vt:lpstr>Streamline</vt:lpstr>
      <vt:lpstr>Graduation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Project:</dc:title>
  <cp:lastModifiedBy>ADMIN</cp:lastModifiedBy>
  <cp:revision>1</cp:revision>
  <dcterms:modified xsi:type="dcterms:W3CDTF">2021-12-15T02:44:39Z</dcterms:modified>
</cp:coreProperties>
</file>