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Montserrat" panose="020B0604020202020204" charset="0"/>
      <p:regular r:id="rId19"/>
      <p:bold r:id="rId20"/>
      <p:italic r:id="rId21"/>
      <p:boldItalic r:id="rId22"/>
    </p:embeddedFont>
    <p:embeddedFont>
      <p:font typeface="Lato Black" panose="020B0604020202020204" charset="0"/>
      <p:bold r:id="rId23"/>
      <p:boldItalic r:id="rId24"/>
    </p:embeddedFont>
    <p:embeddedFont>
      <p:font typeface="Lato" panose="020B0604020202020204" charset="0"/>
      <p:regular r:id="rId25"/>
      <p:bold r:id="rId26"/>
      <p:italic r:id="rId27"/>
      <p:boldItalic r:id="rId28"/>
    </p:embeddedFont>
    <p:embeddedFont>
      <p:font typeface="Raleway"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70CD43-C44F-45B6-9277-11816D17C8D3}">
  <a:tblStyle styleId="{8D70CD43-C44F-45B6-9277-11816D17C8D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a243c8d1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a243c8d1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a243c8d1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a243c8d1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a243c8d1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a243c8d1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a243c8d1a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a243c8d1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a243c8d1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a243c8d1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a243c8d1a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fa243c8d1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a243c8d1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a243c8d1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a243c8d1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a243c8d1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a243c8d1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a243c8d1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29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a243c8d1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a243c8d1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a243c8d1a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a243c8d1a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a243c8d1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a243c8d1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a243c8d1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a243c8d1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a243c8d1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a243c8d1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a243c8d1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a243c8d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peopledatalabs.com/"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3"/>
          <p:cNvPicPr preferRelativeResize="0"/>
          <p:nvPr/>
        </p:nvPicPr>
        <p:blipFill>
          <a:blip r:embed="rId3">
            <a:alphaModFix amt="21000"/>
          </a:blip>
          <a:stretch>
            <a:fillRect/>
          </a:stretch>
        </p:blipFill>
        <p:spPr>
          <a:xfrm>
            <a:off x="0" y="461199"/>
            <a:ext cx="9144000" cy="4729025"/>
          </a:xfrm>
          <a:prstGeom prst="rect">
            <a:avLst/>
          </a:prstGeom>
          <a:noFill/>
          <a:ln>
            <a:noFill/>
          </a:ln>
        </p:spPr>
      </p:pic>
      <p:sp>
        <p:nvSpPr>
          <p:cNvPr id="87" name="Google Shape;87;p13"/>
          <p:cNvSpPr txBox="1">
            <a:spLocks noGrp="1"/>
          </p:cNvSpPr>
          <p:nvPr>
            <p:ph type="ctrTitle"/>
          </p:nvPr>
        </p:nvSpPr>
        <p:spPr>
          <a:xfrm>
            <a:off x="729450" y="789050"/>
            <a:ext cx="7688100" cy="2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smtClean="0"/>
              <a:t>Graduation </a:t>
            </a:r>
            <a:r>
              <a:rPr lang="en-GB" sz="1500" dirty="0"/>
              <a:t>Project:</a:t>
            </a:r>
            <a:endParaRPr sz="1500" dirty="0"/>
          </a:p>
        </p:txBody>
      </p:sp>
      <p:sp>
        <p:nvSpPr>
          <p:cNvPr id="88" name="Google Shape;88;p13"/>
          <p:cNvSpPr txBox="1">
            <a:spLocks noGrp="1"/>
          </p:cNvSpPr>
          <p:nvPr>
            <p:ph type="subTitle" idx="1"/>
          </p:nvPr>
        </p:nvSpPr>
        <p:spPr>
          <a:xfrm>
            <a:off x="-150" y="1064800"/>
            <a:ext cx="9144000" cy="20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600" b="1" dirty="0" err="1">
                <a:solidFill>
                  <a:schemeClr val="dk2"/>
                </a:solidFill>
                <a:latin typeface="Montserrat"/>
                <a:ea typeface="Montserrat"/>
                <a:cs typeface="Montserrat"/>
                <a:sym typeface="Montserrat"/>
              </a:rPr>
              <a:t>Analyze</a:t>
            </a:r>
            <a:r>
              <a:rPr lang="en-GB" sz="4600" b="1" dirty="0">
                <a:solidFill>
                  <a:schemeClr val="dk2"/>
                </a:solidFill>
                <a:latin typeface="Montserrat"/>
                <a:ea typeface="Montserrat"/>
                <a:cs typeface="Montserrat"/>
                <a:sym typeface="Montserrat"/>
              </a:rPr>
              <a:t> </a:t>
            </a:r>
            <a:br>
              <a:rPr lang="en-GB" sz="4600" b="1" dirty="0">
                <a:solidFill>
                  <a:schemeClr val="dk2"/>
                </a:solidFill>
                <a:latin typeface="Montserrat"/>
                <a:ea typeface="Montserrat"/>
                <a:cs typeface="Montserrat"/>
                <a:sym typeface="Montserrat"/>
              </a:rPr>
            </a:br>
            <a:r>
              <a:rPr lang="en-GB" sz="4600" b="1" dirty="0" smtClean="0">
                <a:solidFill>
                  <a:srgbClr val="CC4125"/>
                </a:solidFill>
                <a:latin typeface="Montserrat"/>
                <a:ea typeface="Montserrat"/>
                <a:cs typeface="Montserrat"/>
                <a:sym typeface="Montserrat"/>
              </a:rPr>
              <a:t>websites’ </a:t>
            </a:r>
            <a:r>
              <a:rPr lang="en-GB" sz="4600" b="1" dirty="0">
                <a:solidFill>
                  <a:srgbClr val="CC4125"/>
                </a:solidFill>
                <a:latin typeface="Montserrat"/>
                <a:ea typeface="Montserrat"/>
                <a:cs typeface="Montserrat"/>
                <a:sym typeface="Montserrat"/>
              </a:rPr>
              <a:t>text content</a:t>
            </a:r>
            <a:r>
              <a:rPr lang="en-GB" sz="4600" b="1" dirty="0">
                <a:solidFill>
                  <a:schemeClr val="dk2"/>
                </a:solidFill>
                <a:latin typeface="Montserrat"/>
                <a:ea typeface="Montserrat"/>
                <a:cs typeface="Montserrat"/>
                <a:sym typeface="Montserrat"/>
              </a:rPr>
              <a:t> </a:t>
            </a:r>
            <a:br>
              <a:rPr lang="en-GB" sz="4600" b="1" dirty="0">
                <a:solidFill>
                  <a:schemeClr val="dk2"/>
                </a:solidFill>
                <a:latin typeface="Montserrat"/>
                <a:ea typeface="Montserrat"/>
                <a:cs typeface="Montserrat"/>
                <a:sym typeface="Montserrat"/>
              </a:rPr>
            </a:br>
            <a:r>
              <a:rPr lang="en-GB" sz="4600" b="1" dirty="0">
                <a:solidFill>
                  <a:schemeClr val="dk2"/>
                </a:solidFill>
                <a:latin typeface="Montserrat"/>
                <a:ea typeface="Montserrat"/>
                <a:cs typeface="Montserrat"/>
                <a:sym typeface="Montserrat"/>
              </a:rPr>
              <a:t>using </a:t>
            </a:r>
            <a:r>
              <a:rPr lang="en-GB" sz="4600" b="1" dirty="0">
                <a:solidFill>
                  <a:srgbClr val="CC4125"/>
                </a:solidFill>
                <a:latin typeface="Montserrat"/>
                <a:ea typeface="Montserrat"/>
                <a:cs typeface="Montserrat"/>
                <a:sym typeface="Montserrat"/>
              </a:rPr>
              <a:t>classification</a:t>
            </a:r>
            <a:endParaRPr sz="4600" b="1" dirty="0">
              <a:solidFill>
                <a:srgbClr val="CC4125"/>
              </a:solidFill>
              <a:latin typeface="Montserrat"/>
              <a:ea typeface="Montserrat"/>
              <a:cs typeface="Montserrat"/>
              <a:sym typeface="Montserrat"/>
            </a:endParaRPr>
          </a:p>
        </p:txBody>
      </p:sp>
      <p:graphicFrame>
        <p:nvGraphicFramePr>
          <p:cNvPr id="89" name="Google Shape;89;p13"/>
          <p:cNvGraphicFramePr/>
          <p:nvPr>
            <p:extLst>
              <p:ext uri="{D42A27DB-BD31-4B8C-83A1-F6EECF244321}">
                <p14:modId xmlns:p14="http://schemas.microsoft.com/office/powerpoint/2010/main" val="1609922803"/>
              </p:ext>
            </p:extLst>
          </p:nvPr>
        </p:nvGraphicFramePr>
        <p:xfrm>
          <a:off x="2103700" y="3414095"/>
          <a:ext cx="4912125" cy="1021020"/>
        </p:xfrm>
        <a:graphic>
          <a:graphicData uri="http://schemas.openxmlformats.org/drawingml/2006/table">
            <a:tbl>
              <a:tblPr>
                <a:noFill/>
                <a:tableStyleId>{8D70CD43-C44F-45B6-9277-11816D17C8D3}</a:tableStyleId>
              </a:tblPr>
              <a:tblGrid>
                <a:gridCol w="1249050">
                  <a:extLst>
                    <a:ext uri="{9D8B030D-6E8A-4147-A177-3AD203B41FA5}">
                      <a16:colId xmlns:a16="http://schemas.microsoft.com/office/drawing/2014/main" val="20000"/>
                    </a:ext>
                  </a:extLst>
                </a:gridCol>
                <a:gridCol w="2577275">
                  <a:extLst>
                    <a:ext uri="{9D8B030D-6E8A-4147-A177-3AD203B41FA5}">
                      <a16:colId xmlns:a16="http://schemas.microsoft.com/office/drawing/2014/main" val="20001"/>
                    </a:ext>
                  </a:extLst>
                </a:gridCol>
                <a:gridCol w="1085800">
                  <a:extLst>
                    <a:ext uri="{9D8B030D-6E8A-4147-A177-3AD203B41FA5}">
                      <a16:colId xmlns:a16="http://schemas.microsoft.com/office/drawing/2014/main" val="20002"/>
                    </a:ext>
                  </a:extLst>
                </a:gridCol>
              </a:tblGrid>
              <a:tr h="526050">
                <a:tc gridSpan="3">
                  <a:txBody>
                    <a:bodyPr/>
                    <a:lstStyle/>
                    <a:p>
                      <a:pPr marL="0" marR="0" lvl="0" indent="0" algn="ctr" rtl="0">
                        <a:lnSpc>
                          <a:spcPct val="100000"/>
                        </a:lnSpc>
                        <a:spcBef>
                          <a:spcPts val="0"/>
                        </a:spcBef>
                        <a:spcAft>
                          <a:spcPts val="0"/>
                        </a:spcAft>
                        <a:buClr>
                          <a:srgbClr val="000000"/>
                        </a:buClr>
                        <a:buSzPts val="5000"/>
                        <a:buFont typeface="Arial"/>
                        <a:buNone/>
                      </a:pPr>
                      <a:r>
                        <a:rPr lang="en-GB" sz="2500" b="1" strike="noStrike" cap="none" dirty="0" smtClean="0">
                          <a:solidFill>
                            <a:srgbClr val="000000"/>
                          </a:solidFill>
                          <a:latin typeface="Montserrat"/>
                          <a:ea typeface="Montserrat"/>
                          <a:cs typeface="Montserrat"/>
                          <a:sym typeface="Montserrat"/>
                        </a:rPr>
                        <a:t>Mef2103</a:t>
                      </a:r>
                      <a:endParaRPr sz="2500" b="1" strike="noStrike" cap="none" dirty="0">
                        <a:solidFill>
                          <a:srgbClr val="000000"/>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1675">
                <a:tc>
                  <a:txBody>
                    <a:bodyPr/>
                    <a:lstStyle/>
                    <a:p>
                      <a:pPr marL="0" marR="0" lvl="0" indent="0" algn="l" rtl="0">
                        <a:lnSpc>
                          <a:spcPct val="100000"/>
                        </a:lnSpc>
                        <a:spcBef>
                          <a:spcPts val="0"/>
                        </a:spcBef>
                        <a:spcAft>
                          <a:spcPts val="0"/>
                        </a:spcAft>
                        <a:buClr>
                          <a:srgbClr val="000000"/>
                        </a:buClr>
                        <a:buSzPts val="1400"/>
                        <a:buFont typeface="Arial"/>
                        <a:buNone/>
                      </a:pPr>
                      <a:r>
                        <a:rPr lang="en-GB" sz="1800" strike="noStrike" cap="none" dirty="0">
                          <a:solidFill>
                            <a:srgbClr val="000000"/>
                          </a:solidFill>
                          <a:latin typeface="Montserrat"/>
                          <a:ea typeface="Montserrat"/>
                          <a:cs typeface="Montserrat"/>
                          <a:sym typeface="Montserrat"/>
                        </a:rPr>
                        <a:t>Student :</a:t>
                      </a:r>
                      <a:endParaRPr sz="1800" strike="noStrike" cap="none" dirty="0">
                        <a:solidFill>
                          <a:srgbClr val="000000"/>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800" dirty="0" smtClean="0">
                          <a:solidFill>
                            <a:srgbClr val="000000"/>
                          </a:solidFill>
                          <a:latin typeface="Montserrat"/>
                          <a:ea typeface="Montserrat"/>
                          <a:cs typeface="Montserrat"/>
                          <a:sym typeface="Montserrat"/>
                        </a:rPr>
                        <a:t> </a:t>
                      </a:r>
                      <a:r>
                        <a:rPr lang="en-GB" sz="1800" baseline="0" dirty="0" smtClean="0">
                          <a:solidFill>
                            <a:srgbClr val="000000"/>
                          </a:solidFill>
                          <a:latin typeface="Montserrat"/>
                          <a:ea typeface="Montserrat"/>
                          <a:cs typeface="Montserrat"/>
                          <a:sym typeface="Montserrat"/>
                        </a:rPr>
                        <a:t> </a:t>
                      </a:r>
                      <a:r>
                        <a:rPr lang="en-GB" sz="1800" dirty="0" smtClean="0">
                          <a:solidFill>
                            <a:srgbClr val="000000"/>
                          </a:solidFill>
                          <a:latin typeface="Montserrat"/>
                          <a:ea typeface="Montserrat"/>
                          <a:cs typeface="Montserrat"/>
                          <a:sym typeface="Montserrat"/>
                        </a:rPr>
                        <a:t>Huynh </a:t>
                      </a:r>
                      <a:r>
                        <a:rPr lang="en-GB" sz="1800" dirty="0">
                          <a:solidFill>
                            <a:srgbClr val="000000"/>
                          </a:solidFill>
                          <a:latin typeface="Montserrat"/>
                          <a:ea typeface="Montserrat"/>
                          <a:cs typeface="Montserrat"/>
                          <a:sym typeface="Montserrat"/>
                        </a:rPr>
                        <a:t>Truong </a:t>
                      </a:r>
                      <a:r>
                        <a:rPr lang="en-GB" sz="1800" dirty="0" err="1">
                          <a:solidFill>
                            <a:srgbClr val="000000"/>
                          </a:solidFill>
                          <a:latin typeface="Montserrat"/>
                          <a:ea typeface="Montserrat"/>
                          <a:cs typeface="Montserrat"/>
                          <a:sym typeface="Montserrat"/>
                        </a:rPr>
                        <a:t>Tu</a:t>
                      </a:r>
                      <a:endParaRPr sz="1800" strike="noStrike" cap="none" dirty="0">
                        <a:solidFill>
                          <a:srgbClr val="000000"/>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200" strike="noStrike" cap="none" dirty="0">
                        <a:solidFill>
                          <a:srgbClr val="000000"/>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669754" y="447182"/>
            <a:ext cx="300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N-gram Language Model</a:t>
            </a:r>
            <a:endParaRPr sz="2100">
              <a:latin typeface="Lato Black"/>
              <a:ea typeface="Lato Black"/>
              <a:cs typeface="Lato Black"/>
              <a:sym typeface="Lato Black"/>
            </a:endParaRPr>
          </a:p>
        </p:txBody>
      </p:sp>
      <p:sp>
        <p:nvSpPr>
          <p:cNvPr id="171" name="Google Shape;171;p21"/>
          <p:cNvSpPr txBox="1"/>
          <p:nvPr/>
        </p:nvSpPr>
        <p:spPr>
          <a:xfrm>
            <a:off x="745951" y="1449821"/>
            <a:ext cx="6888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t>An N-gram is a sequence of N tokens (or words).</a:t>
            </a:r>
            <a:endParaRPr sz="1500"/>
          </a:p>
        </p:txBody>
      </p:sp>
      <p:sp>
        <p:nvSpPr>
          <p:cNvPr id="172" name="Google Shape;172;p21"/>
          <p:cNvSpPr txBox="1"/>
          <p:nvPr/>
        </p:nvSpPr>
        <p:spPr>
          <a:xfrm>
            <a:off x="0" y="1905000"/>
            <a:ext cx="91440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a:t>“I learn data mining.”</a:t>
            </a:r>
            <a:endParaRPr sz="1500"/>
          </a:p>
        </p:txBody>
      </p:sp>
      <p:sp>
        <p:nvSpPr>
          <p:cNvPr id="173" name="Google Shape;173;p21"/>
          <p:cNvSpPr txBox="1"/>
          <p:nvPr/>
        </p:nvSpPr>
        <p:spPr>
          <a:xfrm>
            <a:off x="745950" y="2362200"/>
            <a:ext cx="7836600" cy="1108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GB" sz="1500"/>
              <a:t>A 1-gram (or </a:t>
            </a:r>
            <a:r>
              <a:rPr lang="en-GB" sz="1500" b="1"/>
              <a:t>unigram</a:t>
            </a:r>
            <a:r>
              <a:rPr lang="en-GB" sz="1500"/>
              <a:t>) is a one-word sequence: </a:t>
            </a:r>
            <a:br>
              <a:rPr lang="en-GB" sz="1500"/>
            </a:br>
            <a:r>
              <a:rPr lang="en-GB" sz="1500"/>
              <a:t>“I”, “learn”, “data”, “mining”.</a:t>
            </a:r>
            <a:endParaRPr sz="1500"/>
          </a:p>
          <a:p>
            <a:pPr marL="457200" lvl="0" indent="-323850" algn="l" rtl="0">
              <a:spcBef>
                <a:spcPts val="0"/>
              </a:spcBef>
              <a:spcAft>
                <a:spcPts val="0"/>
              </a:spcAft>
              <a:buSzPts val="1500"/>
              <a:buChar char="●"/>
            </a:pPr>
            <a:r>
              <a:rPr lang="en-GB" sz="1500"/>
              <a:t>A 2-gram (or </a:t>
            </a:r>
            <a:r>
              <a:rPr lang="en-GB" sz="1500" b="1"/>
              <a:t>bigram</a:t>
            </a:r>
            <a:r>
              <a:rPr lang="en-GB" sz="1500"/>
              <a:t>) is a two-word sequence of words:</a:t>
            </a:r>
            <a:br>
              <a:rPr lang="en-GB" sz="1500"/>
            </a:br>
            <a:r>
              <a:rPr lang="en-GB" sz="1500"/>
              <a:t>“I learn”, “learn data”, “data mining”. -&gt; bigger size regarding bags of words</a:t>
            </a:r>
            <a:endParaRPr sz="1500"/>
          </a:p>
        </p:txBody>
      </p:sp>
      <p:sp>
        <p:nvSpPr>
          <p:cNvPr id="174" name="Google Shape;174;p21"/>
          <p:cNvSpPr txBox="1"/>
          <p:nvPr/>
        </p:nvSpPr>
        <p:spPr>
          <a:xfrm>
            <a:off x="256675" y="3519225"/>
            <a:ext cx="7836600" cy="646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Lato"/>
              <a:buChar char="➢"/>
            </a:pPr>
            <a:r>
              <a:rPr lang="en-GB" sz="1500">
                <a:latin typeface="Lato"/>
                <a:ea typeface="Lato"/>
                <a:cs typeface="Lato"/>
                <a:sym typeface="Lato"/>
              </a:rPr>
              <a:t>In this mini project concept ( predict using occurrence of keywords - TfIDF) →  </a:t>
            </a:r>
            <a:r>
              <a:rPr lang="en-GB" sz="1500">
                <a:solidFill>
                  <a:srgbClr val="CC4125"/>
                </a:solidFill>
                <a:latin typeface="Lato"/>
                <a:ea typeface="Lato"/>
                <a:cs typeface="Lato"/>
                <a:sym typeface="Lato"/>
              </a:rPr>
              <a:t>mainly using unigram</a:t>
            </a:r>
            <a:endParaRPr sz="1500">
              <a:solidFill>
                <a:srgbClr val="CC4125"/>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2"/>
          <p:cNvPicPr preferRelativeResize="0"/>
          <p:nvPr/>
        </p:nvPicPr>
        <p:blipFill rotWithShape="1">
          <a:blip r:embed="rId3">
            <a:alphaModFix/>
          </a:blip>
          <a:srcRect t="1565"/>
          <a:stretch/>
        </p:blipFill>
        <p:spPr>
          <a:xfrm>
            <a:off x="5995725" y="1403675"/>
            <a:ext cx="2957751" cy="3479150"/>
          </a:xfrm>
          <a:prstGeom prst="rect">
            <a:avLst/>
          </a:prstGeom>
          <a:noFill/>
          <a:ln>
            <a:noFill/>
          </a:ln>
        </p:spPr>
      </p:pic>
      <p:pic>
        <p:nvPicPr>
          <p:cNvPr id="180" name="Google Shape;180;p22"/>
          <p:cNvPicPr preferRelativeResize="0"/>
          <p:nvPr/>
        </p:nvPicPr>
        <p:blipFill>
          <a:blip r:embed="rId4">
            <a:alphaModFix/>
          </a:blip>
          <a:stretch>
            <a:fillRect/>
          </a:stretch>
        </p:blipFill>
        <p:spPr>
          <a:xfrm>
            <a:off x="165450" y="1403675"/>
            <a:ext cx="2780800" cy="3479150"/>
          </a:xfrm>
          <a:prstGeom prst="rect">
            <a:avLst/>
          </a:prstGeom>
          <a:noFill/>
          <a:ln>
            <a:noFill/>
          </a:ln>
        </p:spPr>
      </p:pic>
      <p:pic>
        <p:nvPicPr>
          <p:cNvPr id="181" name="Google Shape;181;p22"/>
          <p:cNvPicPr preferRelativeResize="0"/>
          <p:nvPr/>
        </p:nvPicPr>
        <p:blipFill>
          <a:blip r:embed="rId5">
            <a:alphaModFix/>
          </a:blip>
          <a:stretch>
            <a:fillRect/>
          </a:stretch>
        </p:blipFill>
        <p:spPr>
          <a:xfrm>
            <a:off x="3045050" y="1391650"/>
            <a:ext cx="2851875" cy="3479150"/>
          </a:xfrm>
          <a:prstGeom prst="rect">
            <a:avLst/>
          </a:prstGeom>
          <a:noFill/>
          <a:ln>
            <a:noFill/>
          </a:ln>
        </p:spPr>
      </p:pic>
      <p:sp>
        <p:nvSpPr>
          <p:cNvPr id="182" name="Google Shape;182;p22"/>
          <p:cNvSpPr txBox="1"/>
          <p:nvPr/>
        </p:nvSpPr>
        <p:spPr>
          <a:xfrm>
            <a:off x="888440" y="705850"/>
            <a:ext cx="869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EDA </a:t>
            </a:r>
            <a:endParaRPr sz="2100">
              <a:latin typeface="Lato Black"/>
              <a:ea typeface="Lato Black"/>
              <a:cs typeface="Lato Black"/>
              <a:sym typeface="Lato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3"/>
          <p:cNvPicPr preferRelativeResize="0"/>
          <p:nvPr/>
        </p:nvPicPr>
        <p:blipFill rotWithShape="1">
          <a:blip r:embed="rId3">
            <a:alphaModFix/>
          </a:blip>
          <a:srcRect t="1283"/>
          <a:stretch/>
        </p:blipFill>
        <p:spPr>
          <a:xfrm>
            <a:off x="483300" y="1303425"/>
            <a:ext cx="3669750" cy="3707724"/>
          </a:xfrm>
          <a:prstGeom prst="rect">
            <a:avLst/>
          </a:prstGeom>
          <a:noFill/>
          <a:ln>
            <a:noFill/>
          </a:ln>
        </p:spPr>
      </p:pic>
      <p:pic>
        <p:nvPicPr>
          <p:cNvPr id="188" name="Google Shape;188;p23"/>
          <p:cNvPicPr preferRelativeResize="0"/>
          <p:nvPr/>
        </p:nvPicPr>
        <p:blipFill>
          <a:blip r:embed="rId4">
            <a:alphaModFix/>
          </a:blip>
          <a:stretch>
            <a:fillRect/>
          </a:stretch>
        </p:blipFill>
        <p:spPr>
          <a:xfrm>
            <a:off x="4448275" y="1212350"/>
            <a:ext cx="4111626" cy="3798800"/>
          </a:xfrm>
          <a:prstGeom prst="rect">
            <a:avLst/>
          </a:prstGeom>
          <a:noFill/>
          <a:ln>
            <a:noFill/>
          </a:ln>
        </p:spPr>
      </p:pic>
      <p:sp>
        <p:nvSpPr>
          <p:cNvPr id="189" name="Google Shape;189;p23"/>
          <p:cNvSpPr txBox="1"/>
          <p:nvPr/>
        </p:nvSpPr>
        <p:spPr>
          <a:xfrm>
            <a:off x="888440" y="705850"/>
            <a:ext cx="869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EDA </a:t>
            </a:r>
            <a:endParaRPr sz="2100">
              <a:latin typeface="Lato Black"/>
              <a:ea typeface="Lato Black"/>
              <a:cs typeface="Lato Black"/>
              <a:sym typeface="Lat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p:nvPr/>
        </p:nvSpPr>
        <p:spPr>
          <a:xfrm>
            <a:off x="126325" y="679775"/>
            <a:ext cx="6097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Validation Results </a:t>
            </a:r>
            <a:endParaRPr sz="2100">
              <a:latin typeface="Lato Black"/>
              <a:ea typeface="Lato Black"/>
              <a:cs typeface="Lato Black"/>
              <a:sym typeface="Lato Black"/>
            </a:endParaRPr>
          </a:p>
        </p:txBody>
      </p:sp>
      <p:sp>
        <p:nvSpPr>
          <p:cNvPr id="195" name="Google Shape;195;p24"/>
          <p:cNvSpPr txBox="1"/>
          <p:nvPr/>
        </p:nvSpPr>
        <p:spPr>
          <a:xfrm>
            <a:off x="441150" y="1241275"/>
            <a:ext cx="8452200" cy="3829500"/>
          </a:xfrm>
          <a:prstGeom prst="rect">
            <a:avLst/>
          </a:prstGeom>
          <a:noFill/>
          <a:ln>
            <a:noFill/>
          </a:ln>
        </p:spPr>
        <p:txBody>
          <a:bodyPr spcFirstLastPara="1" wrap="square" lIns="91425" tIns="91425" rIns="91425" bIns="91425" anchor="t" anchorCtr="0">
            <a:spAutoFit/>
          </a:bodyPr>
          <a:lstStyle/>
          <a:p>
            <a:pPr marL="457200" lvl="0" indent="-198799" algn="l" rtl="0">
              <a:lnSpc>
                <a:spcPct val="115000"/>
              </a:lnSpc>
              <a:spcBef>
                <a:spcPts val="0"/>
              </a:spcBef>
              <a:spcAft>
                <a:spcPts val="0"/>
              </a:spcAft>
              <a:buSzPts val="1600"/>
              <a:buChar char="●"/>
            </a:pPr>
            <a:r>
              <a:rPr lang="en-GB" sz="1600" u="sng"/>
              <a:t>Uni TF-IDF</a:t>
            </a:r>
            <a:endParaRPr sz="1600" u="sng"/>
          </a:p>
          <a:p>
            <a:pPr marL="914400" lvl="1" indent="-330200" algn="l" rtl="0">
              <a:lnSpc>
                <a:spcPct val="115000"/>
              </a:lnSpc>
              <a:spcBef>
                <a:spcPts val="0"/>
              </a:spcBef>
              <a:spcAft>
                <a:spcPts val="0"/>
              </a:spcAft>
              <a:buSzPts val="1600"/>
              <a:buChar char="○"/>
            </a:pPr>
            <a:r>
              <a:rPr lang="en-GB" sz="1600"/>
              <a:t>Linear Support Vector (loss : 'squared_hinge')</a:t>
            </a:r>
            <a:endParaRPr sz="1600"/>
          </a:p>
          <a:p>
            <a:pPr marL="1371600" lvl="2" indent="-330200" algn="l" rtl="0">
              <a:lnSpc>
                <a:spcPct val="115000"/>
              </a:lnSpc>
              <a:spcBef>
                <a:spcPts val="0"/>
              </a:spcBef>
              <a:spcAft>
                <a:spcPts val="0"/>
              </a:spcAft>
              <a:buSzPts val="1600"/>
              <a:buChar char="■"/>
            </a:pPr>
            <a:r>
              <a:rPr lang="en-GB" sz="1600"/>
              <a:t>Acc = 0.6666666666666666</a:t>
            </a:r>
            <a:endParaRPr sz="1600"/>
          </a:p>
          <a:p>
            <a:pPr marL="914400" lvl="1" indent="-330200" algn="l" rtl="0">
              <a:lnSpc>
                <a:spcPct val="115000"/>
              </a:lnSpc>
              <a:spcBef>
                <a:spcPts val="0"/>
              </a:spcBef>
              <a:spcAft>
                <a:spcPts val="0"/>
              </a:spcAft>
              <a:buSzPts val="1600"/>
              <a:buChar char="○"/>
            </a:pPr>
            <a:r>
              <a:rPr lang="en-GB" sz="1600"/>
              <a:t>Stochastic Gradient Descent  (loss function: 'squared_hinge')</a:t>
            </a:r>
            <a:endParaRPr sz="1600"/>
          </a:p>
          <a:p>
            <a:pPr marL="1371600" lvl="2" indent="-330200" algn="l" rtl="0">
              <a:lnSpc>
                <a:spcPct val="115000"/>
              </a:lnSpc>
              <a:spcBef>
                <a:spcPts val="0"/>
              </a:spcBef>
              <a:spcAft>
                <a:spcPts val="0"/>
              </a:spcAft>
              <a:buSzPts val="1600"/>
              <a:buChar char="■"/>
            </a:pPr>
            <a:r>
              <a:rPr lang="en-GB" sz="1600"/>
              <a:t>Acc = 0.7569504310344828</a:t>
            </a:r>
            <a:endParaRPr sz="1600"/>
          </a:p>
          <a:p>
            <a:pPr marL="914400" lvl="1" indent="-330200" algn="l" rtl="0">
              <a:lnSpc>
                <a:spcPct val="115000"/>
              </a:lnSpc>
              <a:spcBef>
                <a:spcPts val="0"/>
              </a:spcBef>
              <a:spcAft>
                <a:spcPts val="0"/>
              </a:spcAft>
              <a:buSzPts val="1600"/>
              <a:buChar char="○"/>
            </a:pPr>
            <a:r>
              <a:rPr lang="en-GB" sz="1600"/>
              <a:t>Logistic regression (loss: ‘Log Loss’)</a:t>
            </a:r>
            <a:endParaRPr sz="1600"/>
          </a:p>
          <a:p>
            <a:pPr marL="1371600" lvl="2" indent="-330200" algn="l" rtl="0">
              <a:lnSpc>
                <a:spcPct val="115000"/>
              </a:lnSpc>
              <a:spcBef>
                <a:spcPts val="0"/>
              </a:spcBef>
              <a:spcAft>
                <a:spcPts val="0"/>
              </a:spcAft>
              <a:buSzPts val="1600"/>
              <a:buChar char="■"/>
            </a:pPr>
            <a:r>
              <a:rPr lang="en-GB" sz="1600"/>
              <a:t>Train Acc = 0.841</a:t>
            </a:r>
            <a:endParaRPr sz="1600"/>
          </a:p>
          <a:p>
            <a:pPr marL="1371600" lvl="2" indent="-330200" algn="l" rtl="0">
              <a:lnSpc>
                <a:spcPct val="115000"/>
              </a:lnSpc>
              <a:spcBef>
                <a:spcPts val="0"/>
              </a:spcBef>
              <a:spcAft>
                <a:spcPts val="0"/>
              </a:spcAft>
              <a:buSzPts val="1600"/>
              <a:buChar char="■"/>
            </a:pPr>
            <a:r>
              <a:rPr lang="en-GB" sz="1600"/>
              <a:t>Validate Acc = 0.734</a:t>
            </a:r>
            <a:endParaRPr sz="1600"/>
          </a:p>
          <a:p>
            <a:pPr marL="914400" lvl="1" indent="-330200" algn="l" rtl="0">
              <a:lnSpc>
                <a:spcPct val="115000"/>
              </a:lnSpc>
              <a:spcBef>
                <a:spcPts val="0"/>
              </a:spcBef>
              <a:spcAft>
                <a:spcPts val="0"/>
              </a:spcAft>
              <a:buSzPts val="1600"/>
              <a:buChar char="○"/>
            </a:pPr>
            <a:r>
              <a:rPr lang="en-GB" sz="1600"/>
              <a:t>Voting Classifier (LR, SGDC)</a:t>
            </a:r>
            <a:endParaRPr sz="1600"/>
          </a:p>
          <a:p>
            <a:pPr marL="1371600" lvl="2" indent="-330200" algn="l" rtl="0">
              <a:lnSpc>
                <a:spcPct val="115000"/>
              </a:lnSpc>
              <a:spcBef>
                <a:spcPts val="0"/>
              </a:spcBef>
              <a:spcAft>
                <a:spcPts val="0"/>
              </a:spcAft>
              <a:buSzPts val="1600"/>
              <a:buChar char="■"/>
            </a:pPr>
            <a:r>
              <a:rPr lang="en-GB" sz="1600"/>
              <a:t>Acc = 0.7863673660766616</a:t>
            </a:r>
            <a:endParaRPr sz="1600"/>
          </a:p>
          <a:p>
            <a:pPr marL="457200" lvl="0" indent="-198799" algn="l" rtl="0">
              <a:lnSpc>
                <a:spcPct val="115000"/>
              </a:lnSpc>
              <a:spcBef>
                <a:spcPts val="0"/>
              </a:spcBef>
              <a:spcAft>
                <a:spcPts val="0"/>
              </a:spcAft>
              <a:buSzPts val="1600"/>
              <a:buChar char="●"/>
            </a:pPr>
            <a:r>
              <a:rPr lang="en-GB" sz="1600" u="sng"/>
              <a:t>Bi TF-IDF</a:t>
            </a:r>
            <a:endParaRPr sz="1700" u="sng"/>
          </a:p>
          <a:p>
            <a:pPr marL="914400" lvl="1" indent="-330200" algn="l" rtl="0">
              <a:lnSpc>
                <a:spcPct val="115000"/>
              </a:lnSpc>
              <a:spcBef>
                <a:spcPts val="0"/>
              </a:spcBef>
              <a:spcAft>
                <a:spcPts val="0"/>
              </a:spcAft>
              <a:buSzPts val="1600"/>
              <a:buChar char="○"/>
            </a:pPr>
            <a:r>
              <a:rPr lang="en-GB" sz="1600"/>
              <a:t>SGD Classifier (loss function: 'squared_hinge')</a:t>
            </a:r>
            <a:endParaRPr sz="1600"/>
          </a:p>
          <a:p>
            <a:pPr marL="914400" lvl="1" indent="-330200" algn="l" rtl="0">
              <a:lnSpc>
                <a:spcPct val="115000"/>
              </a:lnSpc>
              <a:spcBef>
                <a:spcPts val="0"/>
              </a:spcBef>
              <a:spcAft>
                <a:spcPts val="0"/>
              </a:spcAft>
              <a:buSzPts val="1600"/>
              <a:buChar char="○"/>
            </a:pPr>
            <a:r>
              <a:rPr lang="en-GB" sz="1600"/>
              <a:t>Acc = 0.679138500235812</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5"/>
          <p:cNvPicPr preferRelativeResize="0"/>
          <p:nvPr/>
        </p:nvPicPr>
        <p:blipFill rotWithShape="1">
          <a:blip r:embed="rId3">
            <a:alphaModFix/>
          </a:blip>
          <a:srcRect b="34687"/>
          <a:stretch/>
        </p:blipFill>
        <p:spPr>
          <a:xfrm>
            <a:off x="634663" y="1389650"/>
            <a:ext cx="8179476" cy="3350801"/>
          </a:xfrm>
          <a:prstGeom prst="rect">
            <a:avLst/>
          </a:prstGeom>
          <a:noFill/>
          <a:ln>
            <a:noFill/>
          </a:ln>
        </p:spPr>
      </p:pic>
      <p:sp>
        <p:nvSpPr>
          <p:cNvPr id="201" name="Google Shape;201;p25"/>
          <p:cNvSpPr txBox="1"/>
          <p:nvPr/>
        </p:nvSpPr>
        <p:spPr>
          <a:xfrm>
            <a:off x="556877" y="702194"/>
            <a:ext cx="5626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Lato Black"/>
                <a:ea typeface="Lato Black"/>
                <a:cs typeface="Lato Black"/>
                <a:sym typeface="Lato Black"/>
              </a:rPr>
              <a:t>Extract Top Keywords</a:t>
            </a:r>
            <a:endParaRPr sz="2000">
              <a:latin typeface="Lato Black"/>
              <a:ea typeface="Lato Black"/>
              <a:cs typeface="Lato Black"/>
              <a:sym typeface="Lato Black"/>
            </a:endParaRPr>
          </a:p>
        </p:txBody>
      </p:sp>
      <p:sp>
        <p:nvSpPr>
          <p:cNvPr id="202" name="Google Shape;202;p25"/>
          <p:cNvSpPr txBox="1"/>
          <p:nvPr/>
        </p:nvSpPr>
        <p:spPr>
          <a:xfrm>
            <a:off x="4531900" y="4688300"/>
            <a:ext cx="351000" cy="378600"/>
          </a:xfrm>
          <a:prstGeom prst="rect">
            <a:avLst/>
          </a:prstGeom>
          <a:noFill/>
          <a:ln>
            <a:noFill/>
          </a:ln>
        </p:spPr>
        <p:txBody>
          <a:bodyPr spcFirstLastPara="1" wrap="square" lIns="91425" tIns="91425" rIns="91425" bIns="91425" anchor="t" anchorCtr="0">
            <a:spAutoFit/>
          </a:bodyPr>
          <a:lstStyle/>
          <a:p>
            <a:pPr marL="0" lvl="0" indent="0" algn="l" rtl="0">
              <a:lnSpc>
                <a:spcPct val="30000"/>
              </a:lnSpc>
              <a:spcBef>
                <a:spcPts val="0"/>
              </a:spcBef>
              <a:spcAft>
                <a:spcPts val="0"/>
              </a:spcAft>
              <a:buNone/>
            </a:pPr>
            <a:r>
              <a:rPr lang="en-GB">
                <a:latin typeface="Lato"/>
                <a:ea typeface="Lato"/>
                <a:cs typeface="Lato"/>
                <a:sym typeface="Lato"/>
              </a:rPr>
              <a:t>.</a:t>
            </a:r>
            <a:br>
              <a:rPr lang="en-GB">
                <a:latin typeface="Lato"/>
                <a:ea typeface="Lato"/>
                <a:cs typeface="Lato"/>
                <a:sym typeface="Lato"/>
              </a:rPr>
            </a:br>
            <a:r>
              <a:rPr lang="en-GB">
                <a:latin typeface="Lato"/>
                <a:ea typeface="Lato"/>
                <a:cs typeface="Lato"/>
                <a:sym typeface="Lato"/>
              </a:rPr>
              <a:t>.</a:t>
            </a:r>
            <a:endParaRPr>
              <a:latin typeface="Lato"/>
              <a:ea typeface="Lato"/>
              <a:cs typeface="Lato"/>
              <a:sym typeface="Lato"/>
            </a:endParaRPr>
          </a:p>
          <a:p>
            <a:pPr marL="0" lvl="0" indent="0" algn="l" rtl="0">
              <a:lnSpc>
                <a:spcPct val="30000"/>
              </a:lnSpc>
              <a:spcBef>
                <a:spcPts val="0"/>
              </a:spcBef>
              <a:spcAft>
                <a:spcPts val="0"/>
              </a:spcAft>
              <a:buNone/>
            </a:pPr>
            <a:r>
              <a:rPr lang="en-GB">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p:nvPr/>
        </p:nvSpPr>
        <p:spPr>
          <a:xfrm>
            <a:off x="721900" y="463225"/>
            <a:ext cx="3038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Limitations &amp; Future developments</a:t>
            </a:r>
            <a:endParaRPr sz="2100">
              <a:latin typeface="Lato Black"/>
              <a:ea typeface="Lato Black"/>
              <a:cs typeface="Lato Black"/>
              <a:sym typeface="Lato Black"/>
            </a:endParaRPr>
          </a:p>
        </p:txBody>
      </p:sp>
      <p:sp>
        <p:nvSpPr>
          <p:cNvPr id="208" name="Google Shape;208;p26"/>
          <p:cNvSpPr txBox="1"/>
          <p:nvPr/>
        </p:nvSpPr>
        <p:spPr>
          <a:xfrm>
            <a:off x="477250" y="1261300"/>
            <a:ext cx="8366100" cy="3601800"/>
          </a:xfrm>
          <a:prstGeom prst="rect">
            <a:avLst/>
          </a:prstGeom>
          <a:noFill/>
          <a:ln>
            <a:noFill/>
          </a:ln>
        </p:spPr>
        <p:txBody>
          <a:bodyPr spcFirstLastPara="1" wrap="square" lIns="91425" tIns="91425" rIns="91425" bIns="91425" anchor="t" anchorCtr="0">
            <a:spAutoFit/>
          </a:bodyPr>
          <a:lstStyle/>
          <a:p>
            <a:pPr marL="457200" lvl="0" indent="-192449" algn="l" rtl="0">
              <a:lnSpc>
                <a:spcPct val="115000"/>
              </a:lnSpc>
              <a:spcBef>
                <a:spcPts val="0"/>
              </a:spcBef>
              <a:spcAft>
                <a:spcPts val="0"/>
              </a:spcAft>
              <a:buSzPts val="1500"/>
              <a:buFont typeface="Lato"/>
              <a:buChar char="●"/>
            </a:pPr>
            <a:r>
              <a:rPr lang="en-GB" sz="1500">
                <a:latin typeface="Lato"/>
                <a:ea typeface="Lato"/>
                <a:cs typeface="Lato"/>
                <a:sym typeface="Lato"/>
              </a:rPr>
              <a:t>Limitations:</a:t>
            </a:r>
            <a:endParaRPr sz="1500">
              <a:latin typeface="Lato"/>
              <a:ea typeface="Lato"/>
              <a:cs typeface="Lato"/>
              <a:sym typeface="Lato"/>
            </a:endParaRPr>
          </a:p>
          <a:p>
            <a:pPr marL="914400" lvl="1" indent="-323850" algn="l" rtl="0">
              <a:lnSpc>
                <a:spcPct val="115000"/>
              </a:lnSpc>
              <a:spcBef>
                <a:spcPts val="0"/>
              </a:spcBef>
              <a:spcAft>
                <a:spcPts val="0"/>
              </a:spcAft>
              <a:buSzPts val="1500"/>
              <a:buFont typeface="Lato"/>
              <a:buChar char="○"/>
            </a:pPr>
            <a:r>
              <a:rPr lang="en-GB" sz="1500">
                <a:latin typeface="Lato"/>
                <a:ea typeface="Lato"/>
                <a:cs typeface="Lato"/>
                <a:sym typeface="Lato"/>
              </a:rPr>
              <a:t>TF-IDF: purely statistics - occurrences of keywords.</a:t>
            </a:r>
            <a:endParaRPr sz="1500">
              <a:latin typeface="Lato"/>
              <a:ea typeface="Lato"/>
              <a:cs typeface="Lato"/>
              <a:sym typeface="Lato"/>
            </a:endParaRPr>
          </a:p>
          <a:p>
            <a:pPr marL="914400" lvl="0" indent="0" algn="l" rtl="0">
              <a:lnSpc>
                <a:spcPct val="115000"/>
              </a:lnSpc>
              <a:spcBef>
                <a:spcPts val="0"/>
              </a:spcBef>
              <a:spcAft>
                <a:spcPts val="0"/>
              </a:spcAft>
              <a:buNone/>
            </a:pPr>
            <a:r>
              <a:rPr lang="en-GB" sz="1500">
                <a:latin typeface="Lato"/>
                <a:ea typeface="Lato"/>
                <a:cs typeface="Lato"/>
                <a:sym typeface="Lato"/>
              </a:rPr>
              <a:t>→ Newspaper domain: low accuracy</a:t>
            </a:r>
            <a:endParaRPr sz="1500">
              <a:latin typeface="Lato"/>
              <a:ea typeface="Lato"/>
              <a:cs typeface="Lato"/>
              <a:sym typeface="Lato"/>
            </a:endParaRPr>
          </a:p>
          <a:p>
            <a:pPr marL="899999" lvl="0" indent="0" algn="l" rtl="0">
              <a:lnSpc>
                <a:spcPct val="115000"/>
              </a:lnSpc>
              <a:spcBef>
                <a:spcPts val="0"/>
              </a:spcBef>
              <a:spcAft>
                <a:spcPts val="0"/>
              </a:spcAft>
              <a:buNone/>
            </a:pPr>
            <a:r>
              <a:rPr lang="en-GB" sz="1500">
                <a:latin typeface="Lato"/>
                <a:ea typeface="Lato"/>
                <a:cs typeface="Lato"/>
                <a:sym typeface="Lato"/>
              </a:rPr>
              <a:t>→ Can’t make use of pos tag &amp; named entities </a:t>
            </a:r>
            <a:br>
              <a:rPr lang="en-GB" sz="1500">
                <a:latin typeface="Lato"/>
                <a:ea typeface="Lato"/>
                <a:cs typeface="Lato"/>
                <a:sym typeface="Lato"/>
              </a:rPr>
            </a:br>
            <a:r>
              <a:rPr lang="en-GB" sz="1500">
                <a:latin typeface="Lato"/>
                <a:ea typeface="Lato"/>
                <a:cs typeface="Lato"/>
                <a:sym typeface="Lato"/>
              </a:rPr>
              <a:t>(after stemming &amp; lemmatization the structure is lost)</a:t>
            </a:r>
            <a:endParaRPr sz="1500">
              <a:latin typeface="Lato"/>
              <a:ea typeface="Lato"/>
              <a:cs typeface="Lato"/>
              <a:sym typeface="Lato"/>
            </a:endParaRPr>
          </a:p>
          <a:p>
            <a:pPr marL="457200" lvl="0" indent="457200" algn="l" rtl="0">
              <a:lnSpc>
                <a:spcPct val="115000"/>
              </a:lnSpc>
              <a:spcBef>
                <a:spcPts val="0"/>
              </a:spcBef>
              <a:spcAft>
                <a:spcPts val="0"/>
              </a:spcAft>
              <a:buNone/>
            </a:pPr>
            <a:r>
              <a:rPr lang="en-GB" sz="1500">
                <a:latin typeface="Lato"/>
                <a:ea typeface="Lato"/>
                <a:cs typeface="Lato"/>
                <a:sym typeface="Lato"/>
              </a:rPr>
              <a:t>→ Some industries with relative fields may be confused</a:t>
            </a:r>
            <a:endParaRPr sz="1500">
              <a:latin typeface="Lato"/>
              <a:ea typeface="Lato"/>
              <a:cs typeface="Lato"/>
              <a:sym typeface="Lato"/>
            </a:endParaRPr>
          </a:p>
          <a:p>
            <a:pPr marL="914400" lvl="1" indent="-323850" algn="l" rtl="0">
              <a:lnSpc>
                <a:spcPct val="115000"/>
              </a:lnSpc>
              <a:spcBef>
                <a:spcPts val="0"/>
              </a:spcBef>
              <a:spcAft>
                <a:spcPts val="0"/>
              </a:spcAft>
              <a:buSzPts val="1500"/>
              <a:buFont typeface="Lato"/>
              <a:buChar char="○"/>
            </a:pPr>
            <a:r>
              <a:rPr lang="en-GB" sz="1500">
                <a:latin typeface="Lato"/>
                <a:ea typeface="Lato"/>
                <a:cs typeface="Lato"/>
                <a:sym typeface="Lato"/>
              </a:rPr>
              <a:t>The scope is limited in English domains.</a:t>
            </a:r>
            <a:endParaRPr sz="1500">
              <a:latin typeface="Lato"/>
              <a:ea typeface="Lato"/>
              <a:cs typeface="Lato"/>
              <a:sym typeface="Lato"/>
            </a:endParaRPr>
          </a:p>
          <a:p>
            <a:pPr marL="914400" lvl="1" indent="-323850" algn="l" rtl="0">
              <a:lnSpc>
                <a:spcPct val="115000"/>
              </a:lnSpc>
              <a:spcBef>
                <a:spcPts val="0"/>
              </a:spcBef>
              <a:spcAft>
                <a:spcPts val="0"/>
              </a:spcAft>
              <a:buSzPts val="1500"/>
              <a:buFont typeface="Lato"/>
              <a:buChar char="○"/>
            </a:pPr>
            <a:r>
              <a:rPr lang="en-GB" sz="1500">
                <a:latin typeface="Lato"/>
                <a:ea typeface="Lato"/>
                <a:cs typeface="Lato"/>
                <a:sym typeface="Lato"/>
              </a:rPr>
              <a:t>Output depends on the categories of industries </a:t>
            </a:r>
            <a:br>
              <a:rPr lang="en-GB" sz="1500">
                <a:latin typeface="Lato"/>
                <a:ea typeface="Lato"/>
                <a:cs typeface="Lato"/>
                <a:sym typeface="Lato"/>
              </a:rPr>
            </a:br>
            <a:r>
              <a:rPr lang="en-GB" sz="1500">
                <a:latin typeface="Lato"/>
                <a:ea typeface="Lato"/>
                <a:cs typeface="Lato"/>
                <a:sym typeface="Lato"/>
              </a:rPr>
              <a:t>(Each country has different way of industrial classification.)</a:t>
            </a:r>
            <a:endParaRPr sz="1500">
              <a:latin typeface="Lato"/>
              <a:ea typeface="Lato"/>
              <a:cs typeface="Lato"/>
              <a:sym typeface="Lato"/>
            </a:endParaRPr>
          </a:p>
          <a:p>
            <a:pPr marL="457200" lvl="0" indent="-192449" algn="l" rtl="0">
              <a:lnSpc>
                <a:spcPct val="115000"/>
              </a:lnSpc>
              <a:spcBef>
                <a:spcPts val="0"/>
              </a:spcBef>
              <a:spcAft>
                <a:spcPts val="0"/>
              </a:spcAft>
              <a:buSzPts val="1500"/>
              <a:buFont typeface="Lato"/>
              <a:buChar char="●"/>
            </a:pPr>
            <a:r>
              <a:rPr lang="en-GB" sz="1500">
                <a:latin typeface="Lato"/>
                <a:ea typeface="Lato"/>
                <a:cs typeface="Lato"/>
                <a:sym typeface="Lato"/>
              </a:rPr>
              <a:t>Future development:</a:t>
            </a:r>
            <a:endParaRPr sz="1500">
              <a:latin typeface="Lato"/>
              <a:ea typeface="Lato"/>
              <a:cs typeface="Lato"/>
              <a:sym typeface="Lato"/>
            </a:endParaRPr>
          </a:p>
          <a:p>
            <a:pPr marL="914400" lvl="1" indent="-323850" algn="l" rtl="0">
              <a:lnSpc>
                <a:spcPct val="115000"/>
              </a:lnSpc>
              <a:spcBef>
                <a:spcPts val="0"/>
              </a:spcBef>
              <a:spcAft>
                <a:spcPts val="0"/>
              </a:spcAft>
              <a:buSzPts val="1500"/>
              <a:buFont typeface="Lato"/>
              <a:buChar char="○"/>
            </a:pPr>
            <a:r>
              <a:rPr lang="en-GB" sz="1500">
                <a:latin typeface="Lato"/>
                <a:ea typeface="Lato"/>
                <a:cs typeface="Lato"/>
                <a:sym typeface="Lato"/>
              </a:rPr>
              <a:t>Combine with CVision.</a:t>
            </a:r>
            <a:endParaRPr sz="1500">
              <a:latin typeface="Lato"/>
              <a:ea typeface="Lato"/>
              <a:cs typeface="Lato"/>
              <a:sym typeface="Lato"/>
            </a:endParaRPr>
          </a:p>
          <a:p>
            <a:pPr marL="914400" lvl="1" indent="-323850" algn="l" rtl="0">
              <a:lnSpc>
                <a:spcPct val="115000"/>
              </a:lnSpc>
              <a:spcBef>
                <a:spcPts val="0"/>
              </a:spcBef>
              <a:spcAft>
                <a:spcPts val="0"/>
              </a:spcAft>
              <a:buSzPts val="1500"/>
              <a:buFont typeface="Lato"/>
              <a:buChar char="○"/>
            </a:pPr>
            <a:r>
              <a:rPr lang="en-GB" sz="1500">
                <a:latin typeface="Lato"/>
                <a:ea typeface="Lato"/>
                <a:cs typeface="Lato"/>
                <a:sym typeface="Lato"/>
              </a:rPr>
              <a:t>Replace TF-IDF with BERT from Google </a:t>
            </a:r>
            <a:br>
              <a:rPr lang="en-GB" sz="1500">
                <a:latin typeface="Lato"/>
                <a:ea typeface="Lato"/>
                <a:cs typeface="Lato"/>
                <a:sym typeface="Lato"/>
              </a:rPr>
            </a:br>
            <a:r>
              <a:rPr lang="en-GB" sz="1500">
                <a:latin typeface="Lato"/>
                <a:ea typeface="Lato"/>
                <a:cs typeface="Lato"/>
                <a:sym typeface="Lato"/>
              </a:rPr>
              <a:t>(pre-train model, highly accurate, applicable for many languages including Vietnamese)  </a:t>
            </a:r>
            <a:endParaRPr sz="15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7"/>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542073" y="774625"/>
            <a:ext cx="1747200" cy="5078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dirty="0" smtClean="0">
                <a:latin typeface="Lato Black"/>
                <a:ea typeface="Lato Black"/>
                <a:cs typeface="Lato Black"/>
                <a:sym typeface="Lato Black"/>
              </a:rPr>
              <a:t>About me</a:t>
            </a:r>
            <a:endParaRPr sz="2100" dirty="0">
              <a:latin typeface="Lato Black"/>
              <a:ea typeface="Lato Black"/>
              <a:cs typeface="Lato Black"/>
              <a:sym typeface="Lato Black"/>
            </a:endParaRPr>
          </a:p>
        </p:txBody>
      </p:sp>
      <p:sp>
        <p:nvSpPr>
          <p:cNvPr id="96" name="Google Shape;96;p14"/>
          <p:cNvSpPr txBox="1"/>
          <p:nvPr/>
        </p:nvSpPr>
        <p:spPr>
          <a:xfrm>
            <a:off x="4100775" y="882325"/>
            <a:ext cx="359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97" name="Google Shape;97;p14"/>
          <p:cNvSpPr txBox="1"/>
          <p:nvPr/>
        </p:nvSpPr>
        <p:spPr>
          <a:xfrm>
            <a:off x="3079423" y="1374521"/>
            <a:ext cx="5035200"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smtClean="0">
                <a:latin typeface="Lato"/>
                <a:ea typeface="Lato"/>
                <a:cs typeface="Lato"/>
                <a:sym typeface="Lato"/>
              </a:rPr>
              <a:t>“</a:t>
            </a:r>
            <a:r>
              <a:rPr lang="en-GB" dirty="0" smtClean="0">
                <a:latin typeface="Lato"/>
                <a:ea typeface="Lato"/>
                <a:cs typeface="Lato"/>
                <a:sym typeface="Lato"/>
              </a:rPr>
              <a:t>I am Huynh Truong TU, currently a senior student at </a:t>
            </a:r>
            <a:r>
              <a:rPr lang="en-GB" i="1" dirty="0" smtClean="0">
                <a:latin typeface="Lato"/>
                <a:ea typeface="Lato"/>
                <a:cs typeface="Lato"/>
                <a:sym typeface="Lato"/>
              </a:rPr>
              <a:t>HCM city university of Technology </a:t>
            </a:r>
            <a:r>
              <a:rPr lang="en-GB" dirty="0" smtClean="0">
                <a:latin typeface="Lato"/>
                <a:ea typeface="Lato"/>
                <a:cs typeface="Lato"/>
                <a:sym typeface="Lato"/>
              </a:rPr>
              <a:t>and on-going DIVE INTO CODE course.</a:t>
            </a:r>
          </a:p>
          <a:p>
            <a:pPr marL="0" lvl="0" indent="0" algn="l" rtl="0">
              <a:spcBef>
                <a:spcPts val="0"/>
              </a:spcBef>
              <a:spcAft>
                <a:spcPts val="0"/>
              </a:spcAft>
              <a:buNone/>
            </a:pPr>
            <a:r>
              <a:rPr lang="en-GB" dirty="0" smtClean="0">
                <a:latin typeface="Lato"/>
                <a:ea typeface="Lato"/>
                <a:cs typeface="Lato"/>
                <a:sym typeface="Lato"/>
              </a:rPr>
              <a:t>With the guidance from the instructors, I managed to finish all the sprint assignments and now this is my graduation project. Thank you very much!”</a:t>
            </a:r>
          </a:p>
          <a:p>
            <a:pPr marL="0" lvl="0" indent="0" algn="l" rtl="0">
              <a:spcBef>
                <a:spcPts val="0"/>
              </a:spcBef>
              <a:spcAft>
                <a:spcPts val="0"/>
              </a:spcAft>
              <a:buNone/>
            </a:pPr>
            <a:endParaRPr lang="en-GB" b="1" dirty="0" smtClean="0">
              <a:latin typeface="Lato"/>
              <a:ea typeface="Lato"/>
              <a:cs typeface="Lato"/>
              <a:sym typeface="Lato"/>
            </a:endParaRPr>
          </a:p>
          <a:p>
            <a:pPr marL="285750" lvl="0" indent="-285750" algn="just" rtl="0">
              <a:spcBef>
                <a:spcPts val="0"/>
              </a:spcBef>
              <a:spcAft>
                <a:spcPts val="0"/>
              </a:spcAft>
              <a:buFont typeface="Arial" panose="020B0604020202020204" pitchFamily="34" charset="0"/>
              <a:buChar char="•"/>
            </a:pPr>
            <a:r>
              <a:rPr lang="en-GB" dirty="0" smtClean="0">
                <a:latin typeface="Lato"/>
                <a:ea typeface="Lato"/>
                <a:cs typeface="Lato"/>
                <a:sym typeface="Lato"/>
              </a:rPr>
              <a:t>The overall of this assignment is that it is a NLP-related project where the models will process the text content from a website then predict </a:t>
            </a:r>
            <a:r>
              <a:rPr lang="en-GB" dirty="0" smtClean="0">
                <a:latin typeface="Lato"/>
                <a:ea typeface="Lato"/>
                <a:cs typeface="Lato"/>
                <a:sym typeface="Lato"/>
              </a:rPr>
              <a:t>which</a:t>
            </a:r>
            <a:r>
              <a:rPr lang="en-GB" dirty="0" smtClean="0">
                <a:latin typeface="Lato"/>
                <a:ea typeface="Lato"/>
                <a:cs typeface="Lato"/>
                <a:sym typeface="Lato"/>
              </a:rPr>
              <a:t> industry the website belongs to.</a:t>
            </a:r>
          </a:p>
          <a:p>
            <a:pPr marL="285750" lvl="0" indent="-285750" algn="just" rtl="0">
              <a:spcBef>
                <a:spcPts val="0"/>
              </a:spcBef>
              <a:spcAft>
                <a:spcPts val="0"/>
              </a:spcAft>
              <a:buFont typeface="Arial" panose="020B0604020202020204" pitchFamily="34" charset="0"/>
              <a:buChar char="•"/>
            </a:pPr>
            <a:r>
              <a:rPr lang="en-GB" dirty="0" smtClean="0">
                <a:latin typeface="Lato"/>
                <a:ea typeface="Lato"/>
                <a:cs typeface="Lato"/>
                <a:sym typeface="Lato"/>
              </a:rPr>
              <a:t>I use pure statistics of the “key words” of each industry field so that the models can “weight” the class of an sample base on the number of “key words” it holds.</a:t>
            </a:r>
            <a:endParaRPr lang="en-GB" dirty="0" smtClean="0">
              <a:latin typeface="Lato"/>
              <a:ea typeface="Lato"/>
              <a:cs typeface="Lato"/>
              <a:sym typeface="Lato"/>
            </a:endParaRPr>
          </a:p>
          <a:p>
            <a:pPr marL="285750" lvl="0" indent="-285750" algn="just" rtl="0">
              <a:spcBef>
                <a:spcPts val="0"/>
              </a:spcBef>
              <a:spcAft>
                <a:spcPts val="0"/>
              </a:spcAft>
              <a:buFont typeface="Arial" panose="020B0604020202020204" pitchFamily="34" charset="0"/>
              <a:buChar char="•"/>
            </a:pPr>
            <a:r>
              <a:rPr lang="en-GB" dirty="0" smtClean="0">
                <a:latin typeface="Lato"/>
                <a:ea typeface="Lato"/>
                <a:cs typeface="Lato"/>
                <a:sym typeface="Lato"/>
              </a:rPr>
              <a:t>The output of this project can be used as input for other fields such as marketing or data analytics.</a:t>
            </a:r>
            <a:endParaRPr dirty="0">
              <a:latin typeface="Lato"/>
              <a:ea typeface="Lato"/>
              <a:cs typeface="Lato"/>
              <a:sym typeface="La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73" y="1526193"/>
            <a:ext cx="2274430" cy="2276132"/>
          </a:xfrm>
          <a:prstGeom prst="ellipse">
            <a:avLst/>
          </a:prstGeom>
          <a:ln w="9525" cap="rnd">
            <a:solidFill>
              <a:schemeClr val="bg1"/>
            </a:solid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436825" y="774625"/>
            <a:ext cx="17472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Overview</a:t>
            </a:r>
            <a:endParaRPr sz="2100">
              <a:latin typeface="Lato Black"/>
              <a:ea typeface="Lato Black"/>
              <a:cs typeface="Lato Black"/>
              <a:sym typeface="Lato Black"/>
            </a:endParaRPr>
          </a:p>
        </p:txBody>
      </p:sp>
      <p:pic>
        <p:nvPicPr>
          <p:cNvPr id="95" name="Google Shape;95;p14"/>
          <p:cNvPicPr preferRelativeResize="0"/>
          <p:nvPr/>
        </p:nvPicPr>
        <p:blipFill>
          <a:blip r:embed="rId3">
            <a:alphaModFix/>
          </a:blip>
          <a:stretch>
            <a:fillRect/>
          </a:stretch>
        </p:blipFill>
        <p:spPr>
          <a:xfrm>
            <a:off x="1953350" y="679850"/>
            <a:ext cx="2273850" cy="4341300"/>
          </a:xfrm>
          <a:prstGeom prst="rect">
            <a:avLst/>
          </a:prstGeom>
          <a:noFill/>
          <a:ln>
            <a:noFill/>
          </a:ln>
        </p:spPr>
      </p:pic>
      <p:sp>
        <p:nvSpPr>
          <p:cNvPr id="96" name="Google Shape;96;p14"/>
          <p:cNvSpPr txBox="1"/>
          <p:nvPr/>
        </p:nvSpPr>
        <p:spPr>
          <a:xfrm>
            <a:off x="4100775" y="882325"/>
            <a:ext cx="359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97" name="Google Shape;97;p14"/>
          <p:cNvSpPr txBox="1"/>
          <p:nvPr/>
        </p:nvSpPr>
        <p:spPr>
          <a:xfrm>
            <a:off x="4217025" y="665750"/>
            <a:ext cx="50352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Lato"/>
                <a:ea typeface="Lato"/>
                <a:cs typeface="Lato"/>
                <a:sym typeface="Lato"/>
              </a:rPr>
              <a:t>Project Planning</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Goal: Classify website in predefined list of industry</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Input: Text of a webpage -&gt;  Output: Industry Field</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GB" b="1">
                <a:latin typeface="Lato"/>
                <a:ea typeface="Lato"/>
                <a:cs typeface="Lato"/>
                <a:sym typeface="Lato"/>
              </a:rPr>
              <a:t>Data mining &amp; Crawling</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Find dataset that have domain &amp; it’s text &amp; labeling</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Use crawling tools to fill the missing features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GB" b="1">
                <a:latin typeface="Lato"/>
                <a:ea typeface="Lato"/>
                <a:cs typeface="Lato"/>
                <a:sym typeface="Lato"/>
              </a:rPr>
              <a:t>EDA + Preprocess</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EDA: use statistic to collect insights of the data corpus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Using NLP tools to preprocess data from EDA result</a:t>
            </a:r>
            <a:br>
              <a:rPr lang="en-GB">
                <a:latin typeface="Lato"/>
                <a:ea typeface="Lato"/>
                <a:cs typeface="Lato"/>
                <a:sym typeface="Lato"/>
              </a:rPr>
            </a:br>
            <a:r>
              <a:rPr lang="en-GB">
                <a:latin typeface="Lato"/>
                <a:ea typeface="Lato"/>
                <a:cs typeface="Lato"/>
                <a:sym typeface="Lato"/>
              </a:rPr>
              <a:t>(remove html tags, stop words, symbol, lemma, …)</a:t>
            </a:r>
            <a:br>
              <a:rPr lang="en-GB">
                <a:latin typeface="Lato"/>
                <a:ea typeface="Lato"/>
                <a:cs typeface="Lato"/>
                <a:sym typeface="Lato"/>
              </a:rPr>
            </a:br>
            <a:endParaRPr>
              <a:latin typeface="Lato"/>
              <a:ea typeface="Lato"/>
              <a:cs typeface="Lato"/>
              <a:sym typeface="Lato"/>
            </a:endParaRPr>
          </a:p>
          <a:p>
            <a:pPr marL="0" lvl="0" indent="0" algn="l" rtl="0">
              <a:spcBef>
                <a:spcPts val="0"/>
              </a:spcBef>
              <a:spcAft>
                <a:spcPts val="0"/>
              </a:spcAft>
              <a:buNone/>
            </a:pPr>
            <a:r>
              <a:rPr lang="en-GB" b="1">
                <a:latin typeface="Lato"/>
                <a:ea typeface="Lato"/>
                <a:cs typeface="Lato"/>
                <a:sym typeface="Lato"/>
              </a:rPr>
              <a:t>Training models</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Use TF-IDF to find &amp; weight the “keywords” and use them for classification.</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GB" b="1">
                <a:latin typeface="Lato"/>
                <a:ea typeface="Lato"/>
                <a:cs typeface="Lato"/>
                <a:sym typeface="Lato"/>
              </a:rPr>
              <a:t>Reclean &amp; Retrain</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Base on the results, make adjustments and retrain. </a:t>
            </a:r>
            <a:endParaRPr>
              <a:latin typeface="Lato"/>
              <a:ea typeface="Lato"/>
              <a:cs typeface="Lato"/>
              <a:sym typeface="Lato"/>
            </a:endParaRPr>
          </a:p>
        </p:txBody>
      </p:sp>
    </p:spTree>
    <p:extLst>
      <p:ext uri="{BB962C8B-B14F-4D97-AF65-F5344CB8AC3E}">
        <p14:creationId xmlns:p14="http://schemas.microsoft.com/office/powerpoint/2010/main" val="407480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p:nvPr/>
        </p:nvSpPr>
        <p:spPr>
          <a:xfrm>
            <a:off x="541400" y="741950"/>
            <a:ext cx="300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Dataset</a:t>
            </a:r>
            <a:endParaRPr sz="2100">
              <a:latin typeface="Lato Black"/>
              <a:ea typeface="Lato Black"/>
              <a:cs typeface="Lato Black"/>
              <a:sym typeface="Lato Black"/>
            </a:endParaRPr>
          </a:p>
        </p:txBody>
      </p:sp>
      <p:pic>
        <p:nvPicPr>
          <p:cNvPr id="103" name="Google Shape;103;p15"/>
          <p:cNvPicPr preferRelativeResize="0"/>
          <p:nvPr/>
        </p:nvPicPr>
        <p:blipFill>
          <a:blip r:embed="rId3">
            <a:alphaModFix/>
          </a:blip>
          <a:stretch>
            <a:fillRect/>
          </a:stretch>
        </p:blipFill>
        <p:spPr>
          <a:xfrm>
            <a:off x="3711750" y="1043900"/>
            <a:ext cx="5305425" cy="3048000"/>
          </a:xfrm>
          <a:prstGeom prst="rect">
            <a:avLst/>
          </a:prstGeom>
          <a:noFill/>
          <a:ln>
            <a:noFill/>
          </a:ln>
        </p:spPr>
      </p:pic>
      <p:pic>
        <p:nvPicPr>
          <p:cNvPr id="104" name="Google Shape;104;p15"/>
          <p:cNvPicPr preferRelativeResize="0"/>
          <p:nvPr/>
        </p:nvPicPr>
        <p:blipFill>
          <a:blip r:embed="rId4">
            <a:alphaModFix/>
          </a:blip>
          <a:stretch>
            <a:fillRect/>
          </a:stretch>
        </p:blipFill>
        <p:spPr>
          <a:xfrm>
            <a:off x="511350" y="4212225"/>
            <a:ext cx="5400675" cy="723900"/>
          </a:xfrm>
          <a:prstGeom prst="rect">
            <a:avLst/>
          </a:prstGeom>
          <a:noFill/>
          <a:ln>
            <a:noFill/>
          </a:ln>
        </p:spPr>
      </p:pic>
      <p:sp>
        <p:nvSpPr>
          <p:cNvPr id="105" name="Google Shape;105;p15"/>
          <p:cNvSpPr txBox="1"/>
          <p:nvPr/>
        </p:nvSpPr>
        <p:spPr>
          <a:xfrm>
            <a:off x="418650" y="1642050"/>
            <a:ext cx="26559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GB">
                <a:latin typeface="Lato"/>
                <a:ea typeface="Lato"/>
                <a:cs typeface="Lato"/>
                <a:sym typeface="Lato"/>
              </a:rPr>
              <a:t>Bought from </a:t>
            </a:r>
            <a:r>
              <a:rPr lang="en-GB" b="1" u="sng">
                <a:solidFill>
                  <a:schemeClr val="hlink"/>
                </a:solidFill>
                <a:latin typeface="Lato"/>
                <a:ea typeface="Lato"/>
                <a:cs typeface="Lato"/>
                <a:sym typeface="Lato"/>
                <a:hlinkClick r:id="rId5"/>
              </a:rPr>
              <a:t>People Data Lab</a:t>
            </a:r>
            <a:r>
              <a:rPr lang="en-GB">
                <a:latin typeface="Lato"/>
                <a:ea typeface="Lato"/>
                <a:cs typeface="Lato"/>
                <a:sym typeface="Lato"/>
              </a:rPr>
              <a:t> (a Data company) which includes millions of records</a:t>
            </a:r>
            <a:endParaRPr>
              <a:latin typeface="Lato"/>
              <a:ea typeface="Lato"/>
              <a:cs typeface="Lato"/>
              <a:sym typeface="Lato"/>
            </a:endParaRPr>
          </a:p>
        </p:txBody>
      </p:sp>
      <p:sp>
        <p:nvSpPr>
          <p:cNvPr id="106" name="Google Shape;106;p15"/>
          <p:cNvSpPr txBox="1"/>
          <p:nvPr/>
        </p:nvSpPr>
        <p:spPr>
          <a:xfrm>
            <a:off x="421750" y="3074200"/>
            <a:ext cx="2576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GB">
                <a:latin typeface="Lato"/>
                <a:ea typeface="Lato"/>
                <a:cs typeface="Lato"/>
                <a:sym typeface="Lato"/>
              </a:rPr>
              <a:t>It doesn’t contain text of the domain so crawling text data from domain is required using tools.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541400" y="741950"/>
            <a:ext cx="300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Dataset</a:t>
            </a:r>
            <a:endParaRPr sz="2100">
              <a:latin typeface="Lato Black"/>
              <a:ea typeface="Lato Black"/>
              <a:cs typeface="Lato Black"/>
              <a:sym typeface="Lato Black"/>
            </a:endParaRPr>
          </a:p>
        </p:txBody>
      </p:sp>
      <p:pic>
        <p:nvPicPr>
          <p:cNvPr id="112" name="Google Shape;112;p16"/>
          <p:cNvPicPr preferRelativeResize="0"/>
          <p:nvPr/>
        </p:nvPicPr>
        <p:blipFill>
          <a:blip r:embed="rId3">
            <a:alphaModFix/>
          </a:blip>
          <a:stretch>
            <a:fillRect/>
          </a:stretch>
        </p:blipFill>
        <p:spPr>
          <a:xfrm>
            <a:off x="152400" y="1402250"/>
            <a:ext cx="8839200" cy="35530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7"/>
          <p:cNvPicPr preferRelativeResize="0"/>
          <p:nvPr/>
        </p:nvPicPr>
        <p:blipFill>
          <a:blip r:embed="rId3">
            <a:alphaModFix/>
          </a:blip>
          <a:stretch>
            <a:fillRect/>
          </a:stretch>
        </p:blipFill>
        <p:spPr>
          <a:xfrm>
            <a:off x="2727150" y="589550"/>
            <a:ext cx="6264449" cy="4453675"/>
          </a:xfrm>
          <a:prstGeom prst="rect">
            <a:avLst/>
          </a:prstGeom>
          <a:noFill/>
          <a:ln>
            <a:noFill/>
          </a:ln>
        </p:spPr>
      </p:pic>
      <p:sp>
        <p:nvSpPr>
          <p:cNvPr id="118" name="Google Shape;118;p17"/>
          <p:cNvSpPr txBox="1"/>
          <p:nvPr/>
        </p:nvSpPr>
        <p:spPr>
          <a:xfrm>
            <a:off x="0" y="3675775"/>
            <a:ext cx="170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19" name="Google Shape;119;p17"/>
          <p:cNvSpPr txBox="1"/>
          <p:nvPr/>
        </p:nvSpPr>
        <p:spPr>
          <a:xfrm>
            <a:off x="87875" y="1563425"/>
            <a:ext cx="2639400" cy="1046700"/>
          </a:xfrm>
          <a:prstGeom prst="rect">
            <a:avLst/>
          </a:prstGeom>
          <a:noFill/>
          <a:ln>
            <a:noFill/>
          </a:ln>
        </p:spPr>
        <p:txBody>
          <a:bodyPr spcFirstLastPara="1" wrap="square" lIns="91425" tIns="91425" rIns="91425" bIns="91425" anchor="t" anchorCtr="0">
            <a:spAutoFit/>
          </a:bodyPr>
          <a:lstStyle/>
          <a:p>
            <a:pPr marL="457200" lvl="0" indent="-186099" algn="l" rtl="0">
              <a:spcBef>
                <a:spcPts val="0"/>
              </a:spcBef>
              <a:spcAft>
                <a:spcPts val="0"/>
              </a:spcAft>
              <a:buSzPts val="1400"/>
              <a:buFont typeface="Lato"/>
              <a:buChar char="●"/>
            </a:pPr>
            <a:r>
              <a:rPr lang="en-GB">
                <a:latin typeface="Lato"/>
                <a:ea typeface="Lato"/>
                <a:cs typeface="Lato"/>
                <a:sym typeface="Lato"/>
              </a:rPr>
              <a:t>26 main industry</a:t>
            </a:r>
            <a:endParaRPr>
              <a:latin typeface="Lato"/>
              <a:ea typeface="Lato"/>
              <a:cs typeface="Lato"/>
              <a:sym typeface="Lato"/>
            </a:endParaRPr>
          </a:p>
          <a:p>
            <a:pPr marL="457200" lvl="0" indent="-186099" algn="l" rtl="0">
              <a:spcBef>
                <a:spcPts val="0"/>
              </a:spcBef>
              <a:spcAft>
                <a:spcPts val="0"/>
              </a:spcAft>
              <a:buSzPts val="1400"/>
              <a:buFont typeface="Lato"/>
              <a:buChar char="●"/>
            </a:pPr>
            <a:r>
              <a:rPr lang="en-GB">
                <a:latin typeface="Lato"/>
                <a:ea typeface="Lato"/>
                <a:cs typeface="Lato"/>
                <a:sym typeface="Lato"/>
              </a:rPr>
              <a:t>148 sub industry</a:t>
            </a:r>
            <a:endParaRPr>
              <a:latin typeface="Lato"/>
              <a:ea typeface="Lato"/>
              <a:cs typeface="Lato"/>
              <a:sym typeface="Lato"/>
            </a:endParaRPr>
          </a:p>
          <a:p>
            <a:pPr marL="457200" lvl="0" indent="-186099" algn="l" rtl="0">
              <a:spcBef>
                <a:spcPts val="0"/>
              </a:spcBef>
              <a:spcAft>
                <a:spcPts val="0"/>
              </a:spcAft>
              <a:buSzPts val="1400"/>
              <a:buFont typeface="Lato"/>
              <a:buChar char="●"/>
            </a:pPr>
            <a:r>
              <a:rPr lang="en-GB">
                <a:latin typeface="Lato"/>
                <a:ea typeface="Lato"/>
                <a:cs typeface="Lato"/>
                <a:sym typeface="Lato"/>
              </a:rPr>
              <a:t>For this mini-project</a:t>
            </a:r>
            <a:br>
              <a:rPr lang="en-GB">
                <a:latin typeface="Lato"/>
                <a:ea typeface="Lato"/>
                <a:cs typeface="Lato"/>
                <a:sym typeface="Lato"/>
              </a:rPr>
            </a:br>
            <a:r>
              <a:rPr lang="en-GB">
                <a:latin typeface="Lato"/>
                <a:ea typeface="Lato"/>
                <a:cs typeface="Lato"/>
                <a:sym typeface="Lato"/>
              </a:rPr>
              <a:t>→ Predict main industry</a:t>
            </a:r>
            <a:endParaRPr>
              <a:latin typeface="Lato"/>
              <a:ea typeface="Lato"/>
              <a:cs typeface="Lato"/>
              <a:sym typeface="Lato"/>
            </a:endParaRPr>
          </a:p>
        </p:txBody>
      </p:sp>
      <p:sp>
        <p:nvSpPr>
          <p:cNvPr id="120" name="Google Shape;120;p17"/>
          <p:cNvSpPr txBox="1"/>
          <p:nvPr/>
        </p:nvSpPr>
        <p:spPr>
          <a:xfrm>
            <a:off x="541400" y="741950"/>
            <a:ext cx="300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Dataset</a:t>
            </a:r>
            <a:endParaRPr sz="2100">
              <a:latin typeface="Lato Black"/>
              <a:ea typeface="Lato Black"/>
              <a:cs typeface="Lato Black"/>
              <a:sym typeface="La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p:nvPr/>
        </p:nvSpPr>
        <p:spPr>
          <a:xfrm>
            <a:off x="2527150" y="515350"/>
            <a:ext cx="3191100" cy="4628100"/>
          </a:xfrm>
          <a:prstGeom prst="roundRect">
            <a:avLst>
              <a:gd name="adj" fmla="val 16667"/>
            </a:avLst>
          </a:prstGeom>
          <a:no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p:nvPr/>
        </p:nvSpPr>
        <p:spPr>
          <a:xfrm>
            <a:off x="0" y="3675775"/>
            <a:ext cx="170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27" name="Google Shape;127;p18"/>
          <p:cNvSpPr txBox="1"/>
          <p:nvPr/>
        </p:nvSpPr>
        <p:spPr>
          <a:xfrm>
            <a:off x="465200" y="705392"/>
            <a:ext cx="1599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Preprocess</a:t>
            </a:r>
            <a:endParaRPr sz="2100">
              <a:latin typeface="Lato Black"/>
              <a:ea typeface="Lato Black"/>
              <a:cs typeface="Lato Black"/>
              <a:sym typeface="Lato Black"/>
            </a:endParaRPr>
          </a:p>
        </p:txBody>
      </p:sp>
      <p:sp>
        <p:nvSpPr>
          <p:cNvPr id="128" name="Google Shape;128;p18"/>
          <p:cNvSpPr/>
          <p:nvPr/>
        </p:nvSpPr>
        <p:spPr>
          <a:xfrm>
            <a:off x="6722075" y="1447800"/>
            <a:ext cx="1379700" cy="6180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Cleaning</a:t>
            </a:r>
            <a:endParaRPr/>
          </a:p>
        </p:txBody>
      </p:sp>
      <p:sp>
        <p:nvSpPr>
          <p:cNvPr id="129" name="Google Shape;129;p18"/>
          <p:cNvSpPr/>
          <p:nvPr/>
        </p:nvSpPr>
        <p:spPr>
          <a:xfrm>
            <a:off x="3192275" y="572100"/>
            <a:ext cx="1783800" cy="4557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Input</a:t>
            </a:r>
            <a:endParaRPr/>
          </a:p>
        </p:txBody>
      </p:sp>
      <p:sp>
        <p:nvSpPr>
          <p:cNvPr id="130" name="Google Shape;130;p18"/>
          <p:cNvSpPr/>
          <p:nvPr/>
        </p:nvSpPr>
        <p:spPr>
          <a:xfrm>
            <a:off x="2776025" y="1289500"/>
            <a:ext cx="2616300" cy="6597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List_sen =</a:t>
            </a:r>
            <a:endParaRPr/>
          </a:p>
          <a:p>
            <a:pPr marL="0" lvl="0" indent="0" algn="ctr" rtl="0">
              <a:spcBef>
                <a:spcPts val="0"/>
              </a:spcBef>
              <a:spcAft>
                <a:spcPts val="0"/>
              </a:spcAft>
              <a:buNone/>
            </a:pPr>
            <a:r>
              <a:rPr lang="en-GB"/>
              <a:t>Input split(['SPACE'])</a:t>
            </a:r>
            <a:endParaRPr/>
          </a:p>
        </p:txBody>
      </p:sp>
      <p:sp>
        <p:nvSpPr>
          <p:cNvPr id="131" name="Google Shape;131;p18"/>
          <p:cNvSpPr/>
          <p:nvPr/>
        </p:nvSpPr>
        <p:spPr>
          <a:xfrm>
            <a:off x="2776025" y="2210900"/>
            <a:ext cx="2616300" cy="34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Tokenizer</a:t>
            </a:r>
            <a:endParaRPr/>
          </a:p>
        </p:txBody>
      </p:sp>
      <p:sp>
        <p:nvSpPr>
          <p:cNvPr id="132" name="Google Shape;132;p18"/>
          <p:cNvSpPr/>
          <p:nvPr/>
        </p:nvSpPr>
        <p:spPr>
          <a:xfrm>
            <a:off x="2776025" y="2744300"/>
            <a:ext cx="2616300" cy="34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Remove short sentence</a:t>
            </a:r>
            <a:endParaRPr/>
          </a:p>
        </p:txBody>
      </p:sp>
      <p:sp>
        <p:nvSpPr>
          <p:cNvPr id="133" name="Google Shape;133;p18"/>
          <p:cNvSpPr/>
          <p:nvPr/>
        </p:nvSpPr>
        <p:spPr>
          <a:xfrm>
            <a:off x="2776025" y="3887300"/>
            <a:ext cx="2616300" cy="34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remove trivia words</a:t>
            </a:r>
            <a:endParaRPr/>
          </a:p>
        </p:txBody>
      </p:sp>
      <p:sp>
        <p:nvSpPr>
          <p:cNvPr id="134" name="Google Shape;134;p18"/>
          <p:cNvSpPr/>
          <p:nvPr/>
        </p:nvSpPr>
        <p:spPr>
          <a:xfrm>
            <a:off x="2776025" y="3353900"/>
            <a:ext cx="2616300" cy="34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sort list_sen by length</a:t>
            </a:r>
            <a:endParaRPr/>
          </a:p>
        </p:txBody>
      </p:sp>
      <p:sp>
        <p:nvSpPr>
          <p:cNvPr id="135" name="Google Shape;135;p18"/>
          <p:cNvSpPr/>
          <p:nvPr/>
        </p:nvSpPr>
        <p:spPr>
          <a:xfrm>
            <a:off x="2776025" y="4488200"/>
            <a:ext cx="2616300" cy="507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remove stopwords &amp; website stopwords</a:t>
            </a:r>
            <a:endParaRPr/>
          </a:p>
        </p:txBody>
      </p:sp>
      <p:sp>
        <p:nvSpPr>
          <p:cNvPr id="136" name="Google Shape;136;p18"/>
          <p:cNvSpPr/>
          <p:nvPr/>
        </p:nvSpPr>
        <p:spPr>
          <a:xfrm>
            <a:off x="6807425" y="915500"/>
            <a:ext cx="1209000" cy="34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Raw data</a:t>
            </a:r>
            <a:endParaRPr/>
          </a:p>
        </p:txBody>
      </p:sp>
      <p:sp>
        <p:nvSpPr>
          <p:cNvPr id="137" name="Google Shape;137;p18"/>
          <p:cNvSpPr/>
          <p:nvPr/>
        </p:nvSpPr>
        <p:spPr>
          <a:xfrm>
            <a:off x="6807425" y="2358950"/>
            <a:ext cx="1209000" cy="507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Stats Uni/bi gram</a:t>
            </a:r>
            <a:endParaRPr/>
          </a:p>
        </p:txBody>
      </p:sp>
      <p:sp>
        <p:nvSpPr>
          <p:cNvPr id="138" name="Google Shape;138;p18"/>
          <p:cNvSpPr/>
          <p:nvPr/>
        </p:nvSpPr>
        <p:spPr>
          <a:xfrm>
            <a:off x="6807425" y="3726000"/>
            <a:ext cx="1209000" cy="4557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Fit simple ML</a:t>
            </a:r>
            <a:endParaRPr/>
          </a:p>
        </p:txBody>
      </p:sp>
      <p:sp>
        <p:nvSpPr>
          <p:cNvPr id="139" name="Google Shape;139;p18"/>
          <p:cNvSpPr/>
          <p:nvPr/>
        </p:nvSpPr>
        <p:spPr>
          <a:xfrm>
            <a:off x="6807425" y="4420700"/>
            <a:ext cx="1209000" cy="34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TRAIN</a:t>
            </a:r>
            <a:endParaRPr/>
          </a:p>
        </p:txBody>
      </p:sp>
      <p:sp>
        <p:nvSpPr>
          <p:cNvPr id="140" name="Google Shape;140;p18"/>
          <p:cNvSpPr/>
          <p:nvPr/>
        </p:nvSpPr>
        <p:spPr>
          <a:xfrm>
            <a:off x="6807425" y="3140200"/>
            <a:ext cx="1209000" cy="34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Lemma</a:t>
            </a:r>
            <a:endParaRPr/>
          </a:p>
        </p:txBody>
      </p:sp>
      <p:cxnSp>
        <p:nvCxnSpPr>
          <p:cNvPr id="141" name="Google Shape;141;p18"/>
          <p:cNvCxnSpPr>
            <a:stCxn id="128" idx="1"/>
          </p:cNvCxnSpPr>
          <p:nvPr/>
        </p:nvCxnSpPr>
        <p:spPr>
          <a:xfrm rot="10800000">
            <a:off x="5767775" y="1756800"/>
            <a:ext cx="954300" cy="0"/>
          </a:xfrm>
          <a:prstGeom prst="straightConnector1">
            <a:avLst/>
          </a:prstGeom>
          <a:noFill/>
          <a:ln w="28575" cap="flat" cmpd="sng">
            <a:solidFill>
              <a:schemeClr val="dk2"/>
            </a:solidFill>
            <a:prstDash val="solid"/>
            <a:round/>
            <a:headEnd type="none" w="med" len="med"/>
            <a:tailEnd type="triangle" w="med" len="med"/>
          </a:ln>
        </p:spPr>
      </p:cxnSp>
      <p:cxnSp>
        <p:nvCxnSpPr>
          <p:cNvPr id="142" name="Google Shape;142;p18"/>
          <p:cNvCxnSpPr>
            <a:stCxn id="129" idx="2"/>
            <a:endCxn id="130" idx="0"/>
          </p:cNvCxnSpPr>
          <p:nvPr/>
        </p:nvCxnSpPr>
        <p:spPr>
          <a:xfrm>
            <a:off x="4084175" y="1027800"/>
            <a:ext cx="0" cy="261600"/>
          </a:xfrm>
          <a:prstGeom prst="straightConnector1">
            <a:avLst/>
          </a:prstGeom>
          <a:noFill/>
          <a:ln w="9525" cap="flat" cmpd="sng">
            <a:solidFill>
              <a:schemeClr val="dk2"/>
            </a:solidFill>
            <a:prstDash val="solid"/>
            <a:round/>
            <a:headEnd type="none" w="med" len="med"/>
            <a:tailEnd type="triangle" w="med" len="med"/>
          </a:ln>
        </p:spPr>
      </p:cxnSp>
      <p:cxnSp>
        <p:nvCxnSpPr>
          <p:cNvPr id="143" name="Google Shape;143;p18"/>
          <p:cNvCxnSpPr>
            <a:stCxn id="130" idx="2"/>
            <a:endCxn id="131" idx="0"/>
          </p:cNvCxnSpPr>
          <p:nvPr/>
        </p:nvCxnSpPr>
        <p:spPr>
          <a:xfrm>
            <a:off x="4084175" y="1949200"/>
            <a:ext cx="0" cy="261600"/>
          </a:xfrm>
          <a:prstGeom prst="straightConnector1">
            <a:avLst/>
          </a:prstGeom>
          <a:noFill/>
          <a:ln w="9525" cap="flat" cmpd="sng">
            <a:solidFill>
              <a:schemeClr val="dk2"/>
            </a:solidFill>
            <a:prstDash val="solid"/>
            <a:round/>
            <a:headEnd type="none" w="med" len="med"/>
            <a:tailEnd type="triangle" w="med" len="med"/>
          </a:ln>
        </p:spPr>
      </p:cxnSp>
      <p:cxnSp>
        <p:nvCxnSpPr>
          <p:cNvPr id="144" name="Google Shape;144;p18"/>
          <p:cNvCxnSpPr>
            <a:endCxn id="132" idx="0"/>
          </p:cNvCxnSpPr>
          <p:nvPr/>
        </p:nvCxnSpPr>
        <p:spPr>
          <a:xfrm>
            <a:off x="4084175" y="2557700"/>
            <a:ext cx="0" cy="186600"/>
          </a:xfrm>
          <a:prstGeom prst="straightConnector1">
            <a:avLst/>
          </a:prstGeom>
          <a:noFill/>
          <a:ln w="9525" cap="flat" cmpd="sng">
            <a:solidFill>
              <a:schemeClr val="dk2"/>
            </a:solidFill>
            <a:prstDash val="solid"/>
            <a:round/>
            <a:headEnd type="none" w="med" len="med"/>
            <a:tailEnd type="triangle" w="med" len="med"/>
          </a:ln>
        </p:spPr>
      </p:cxnSp>
      <p:cxnSp>
        <p:nvCxnSpPr>
          <p:cNvPr id="145" name="Google Shape;145;p18"/>
          <p:cNvCxnSpPr>
            <a:stCxn id="132" idx="2"/>
            <a:endCxn id="134" idx="0"/>
          </p:cNvCxnSpPr>
          <p:nvPr/>
        </p:nvCxnSpPr>
        <p:spPr>
          <a:xfrm>
            <a:off x="4084175" y="3091100"/>
            <a:ext cx="0" cy="262800"/>
          </a:xfrm>
          <a:prstGeom prst="straightConnector1">
            <a:avLst/>
          </a:prstGeom>
          <a:noFill/>
          <a:ln w="9525" cap="flat" cmpd="sng">
            <a:solidFill>
              <a:schemeClr val="dk2"/>
            </a:solidFill>
            <a:prstDash val="solid"/>
            <a:round/>
            <a:headEnd type="none" w="med" len="med"/>
            <a:tailEnd type="triangle" w="med" len="med"/>
          </a:ln>
        </p:spPr>
      </p:cxnSp>
      <p:cxnSp>
        <p:nvCxnSpPr>
          <p:cNvPr id="146" name="Google Shape;146;p18"/>
          <p:cNvCxnSpPr>
            <a:stCxn id="134" idx="2"/>
            <a:endCxn id="133" idx="0"/>
          </p:cNvCxnSpPr>
          <p:nvPr/>
        </p:nvCxnSpPr>
        <p:spPr>
          <a:xfrm>
            <a:off x="4084175" y="3700700"/>
            <a:ext cx="0" cy="186600"/>
          </a:xfrm>
          <a:prstGeom prst="straightConnector1">
            <a:avLst/>
          </a:prstGeom>
          <a:noFill/>
          <a:ln w="9525" cap="flat" cmpd="sng">
            <a:solidFill>
              <a:schemeClr val="dk2"/>
            </a:solidFill>
            <a:prstDash val="solid"/>
            <a:round/>
            <a:headEnd type="none" w="med" len="med"/>
            <a:tailEnd type="triangle" w="med" len="med"/>
          </a:ln>
        </p:spPr>
      </p:cxnSp>
      <p:cxnSp>
        <p:nvCxnSpPr>
          <p:cNvPr id="147" name="Google Shape;147;p18"/>
          <p:cNvCxnSpPr>
            <a:stCxn id="133" idx="2"/>
            <a:endCxn id="135" idx="0"/>
          </p:cNvCxnSpPr>
          <p:nvPr/>
        </p:nvCxnSpPr>
        <p:spPr>
          <a:xfrm>
            <a:off x="4084175" y="4234100"/>
            <a:ext cx="0" cy="254100"/>
          </a:xfrm>
          <a:prstGeom prst="straightConnector1">
            <a:avLst/>
          </a:prstGeom>
          <a:noFill/>
          <a:ln w="9525" cap="flat" cmpd="sng">
            <a:solidFill>
              <a:schemeClr val="dk2"/>
            </a:solidFill>
            <a:prstDash val="solid"/>
            <a:round/>
            <a:headEnd type="none" w="med" len="med"/>
            <a:tailEnd type="triangle" w="med" len="med"/>
          </a:ln>
        </p:spPr>
      </p:cxnSp>
      <p:cxnSp>
        <p:nvCxnSpPr>
          <p:cNvPr id="148" name="Google Shape;148;p18"/>
          <p:cNvCxnSpPr>
            <a:stCxn id="136" idx="2"/>
            <a:endCxn id="128" idx="0"/>
          </p:cNvCxnSpPr>
          <p:nvPr/>
        </p:nvCxnSpPr>
        <p:spPr>
          <a:xfrm>
            <a:off x="7411925" y="1262300"/>
            <a:ext cx="0" cy="18540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p18"/>
          <p:cNvCxnSpPr>
            <a:stCxn id="128" idx="2"/>
            <a:endCxn id="137" idx="0"/>
          </p:cNvCxnSpPr>
          <p:nvPr/>
        </p:nvCxnSpPr>
        <p:spPr>
          <a:xfrm>
            <a:off x="7411925" y="2065800"/>
            <a:ext cx="0" cy="293100"/>
          </a:xfrm>
          <a:prstGeom prst="straightConnector1">
            <a:avLst/>
          </a:prstGeom>
          <a:noFill/>
          <a:ln w="9525" cap="flat" cmpd="sng">
            <a:solidFill>
              <a:schemeClr val="dk2"/>
            </a:solidFill>
            <a:prstDash val="solid"/>
            <a:round/>
            <a:headEnd type="none" w="med" len="med"/>
            <a:tailEnd type="triangle" w="med" len="med"/>
          </a:ln>
        </p:spPr>
      </p:cxnSp>
      <p:cxnSp>
        <p:nvCxnSpPr>
          <p:cNvPr id="150" name="Google Shape;150;p18"/>
          <p:cNvCxnSpPr>
            <a:stCxn id="137" idx="2"/>
            <a:endCxn id="140" idx="0"/>
          </p:cNvCxnSpPr>
          <p:nvPr/>
        </p:nvCxnSpPr>
        <p:spPr>
          <a:xfrm>
            <a:off x="7411925" y="2866850"/>
            <a:ext cx="0" cy="273300"/>
          </a:xfrm>
          <a:prstGeom prst="straightConnector1">
            <a:avLst/>
          </a:prstGeom>
          <a:noFill/>
          <a:ln w="9525" cap="flat" cmpd="sng">
            <a:solidFill>
              <a:schemeClr val="dk2"/>
            </a:solidFill>
            <a:prstDash val="solid"/>
            <a:round/>
            <a:headEnd type="none" w="med" len="med"/>
            <a:tailEnd type="triangle" w="med" len="med"/>
          </a:ln>
        </p:spPr>
      </p:cxnSp>
      <p:cxnSp>
        <p:nvCxnSpPr>
          <p:cNvPr id="151" name="Google Shape;151;p18"/>
          <p:cNvCxnSpPr>
            <a:stCxn id="140" idx="2"/>
            <a:endCxn id="138" idx="0"/>
          </p:cNvCxnSpPr>
          <p:nvPr/>
        </p:nvCxnSpPr>
        <p:spPr>
          <a:xfrm>
            <a:off x="7411925" y="3487000"/>
            <a:ext cx="0" cy="239100"/>
          </a:xfrm>
          <a:prstGeom prst="straightConnector1">
            <a:avLst/>
          </a:prstGeom>
          <a:noFill/>
          <a:ln w="9525" cap="flat" cmpd="sng">
            <a:solidFill>
              <a:schemeClr val="dk2"/>
            </a:solidFill>
            <a:prstDash val="solid"/>
            <a:round/>
            <a:headEnd type="none" w="med" len="med"/>
            <a:tailEnd type="triangle" w="med" len="med"/>
          </a:ln>
        </p:spPr>
      </p:cxnSp>
      <p:cxnSp>
        <p:nvCxnSpPr>
          <p:cNvPr id="152" name="Google Shape;152;p18"/>
          <p:cNvCxnSpPr>
            <a:stCxn id="138" idx="2"/>
            <a:endCxn id="139" idx="0"/>
          </p:cNvCxnSpPr>
          <p:nvPr/>
        </p:nvCxnSpPr>
        <p:spPr>
          <a:xfrm>
            <a:off x="7411925" y="4181700"/>
            <a:ext cx="0" cy="239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p:nvPr/>
        </p:nvSpPr>
        <p:spPr>
          <a:xfrm>
            <a:off x="0" y="3675775"/>
            <a:ext cx="170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58" name="Google Shape;158;p19"/>
          <p:cNvSpPr txBox="1"/>
          <p:nvPr/>
        </p:nvSpPr>
        <p:spPr>
          <a:xfrm>
            <a:off x="465200" y="705392"/>
            <a:ext cx="1599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Preprocess</a:t>
            </a:r>
            <a:endParaRPr sz="2100">
              <a:latin typeface="Lato Black"/>
              <a:ea typeface="Lato Black"/>
              <a:cs typeface="Lato Black"/>
              <a:sym typeface="Lato Black"/>
            </a:endParaRPr>
          </a:p>
        </p:txBody>
      </p:sp>
      <p:pic>
        <p:nvPicPr>
          <p:cNvPr id="159" name="Google Shape;159;p19"/>
          <p:cNvPicPr preferRelativeResize="0"/>
          <p:nvPr/>
        </p:nvPicPr>
        <p:blipFill>
          <a:blip r:embed="rId3">
            <a:alphaModFix/>
          </a:blip>
          <a:stretch>
            <a:fillRect/>
          </a:stretch>
        </p:blipFill>
        <p:spPr>
          <a:xfrm>
            <a:off x="390275" y="1286425"/>
            <a:ext cx="8561174" cy="365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p:nvPr/>
        </p:nvSpPr>
        <p:spPr>
          <a:xfrm>
            <a:off x="888440" y="705850"/>
            <a:ext cx="869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latin typeface="Lato Black"/>
                <a:ea typeface="Lato Black"/>
                <a:cs typeface="Lato Black"/>
                <a:sym typeface="Lato Black"/>
              </a:rPr>
              <a:t>EDA </a:t>
            </a:r>
            <a:endParaRPr sz="2100">
              <a:latin typeface="Lato Black"/>
              <a:ea typeface="Lato Black"/>
              <a:cs typeface="Lato Black"/>
              <a:sym typeface="Lato Black"/>
            </a:endParaRPr>
          </a:p>
        </p:txBody>
      </p:sp>
      <p:pic>
        <p:nvPicPr>
          <p:cNvPr id="165" name="Google Shape;165;p20"/>
          <p:cNvPicPr preferRelativeResize="0"/>
          <p:nvPr/>
        </p:nvPicPr>
        <p:blipFill>
          <a:blip r:embed="rId3">
            <a:alphaModFix/>
          </a:blip>
          <a:stretch>
            <a:fillRect/>
          </a:stretch>
        </p:blipFill>
        <p:spPr>
          <a:xfrm>
            <a:off x="2616875" y="966525"/>
            <a:ext cx="4012524" cy="43815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461</Words>
  <Application>Microsoft Office PowerPoint</Application>
  <PresentationFormat>On-screen Show (16:9)</PresentationFormat>
  <Paragraphs>90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Montserrat</vt:lpstr>
      <vt:lpstr>Lato Black</vt:lpstr>
      <vt:lpstr>Lato</vt:lpstr>
      <vt:lpstr>Raleway</vt:lpstr>
      <vt:lpstr>Streamline</vt:lpstr>
      <vt:lpstr>Graduation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dc:title>
  <cp:lastModifiedBy>ADMIN</cp:lastModifiedBy>
  <cp:revision>4</cp:revision>
  <dcterms:modified xsi:type="dcterms:W3CDTF">2021-12-15T03:16:58Z</dcterms:modified>
</cp:coreProperties>
</file>