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w1xy ." initials="T." lastIdx="1" clrIdx="0">
    <p:extLst>
      <p:ext uri="{19B8F6BF-5375-455C-9EA6-DF929625EA0E}">
        <p15:presenceInfo xmlns:p15="http://schemas.microsoft.com/office/powerpoint/2012/main" userId="b12a1e0990c72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22"/>
    <a:srgbClr val="2C65A0"/>
    <a:srgbClr val="160925"/>
    <a:srgbClr val="581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1F110-66FF-4054-B955-F2ED4C44C2BE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21EF-BEDD-4854-8DA5-0F3FEA894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0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5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7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2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8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8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1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3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1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4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821EF-BEDD-4854-8DA5-0F3FEA894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F0D-53E1-413F-9829-BFF98C64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1353A-2AF0-4192-81E9-60171F9D4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8C82-F56D-429B-AA6D-D5648E6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076C-6E54-44DD-81AD-59931CD8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124F-5F17-4B79-9625-C90B4C03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1BAB-8FA8-4295-9088-4A6816B8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BD8F-2285-49BD-8E31-8FB0E930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450-52E1-477E-9B32-FDE4046C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0A42-1757-4025-829C-101A430E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309C-539C-4423-BB28-69F6AF33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28C92-D087-4741-ACA3-97F0DEEB0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1FAC5-F8E3-4186-A626-3DAF0CCA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85E4-5425-4DF5-8033-9ED41EE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5F26-1E05-461F-81DA-1724E26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B161-1EC7-460B-B8D1-741940D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D771-F530-4BF6-9339-28FFBF2B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BCE8-CEB9-407B-8761-B238EE20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05D4-C7CB-4AE7-ADAB-55559E46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5F84-AE5C-4800-984A-149A0804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6D9F-F423-4B9F-B37B-16E3175F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B8C-BA68-4E39-87C9-A4554E44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6AB1-546F-442B-9180-BB2E8226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AF5F-5A7C-4A5B-BB88-3DA5AD2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C87-0AAD-484D-B061-19FA7134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70CD-A25F-471C-B12B-4DE5F6E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F798-51BB-4A7A-B339-52F7BF7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D38B-29AC-4946-907D-6A259E8DD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9C2F-4DC6-4EF6-BC2E-34871399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4FDA-0920-443B-B5CB-FC74249E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E0FD-ECE9-4E75-8ECF-26B0CA5C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87FAE-4698-4927-AD10-FBD52F42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96E2-44E0-466E-B581-B8696199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4D76-E86C-4873-A83E-DD574AE3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0F99-B057-491F-9426-AB4F71EC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896B8-7CE5-49B0-8CF7-1A0C6A425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2C777-466C-437E-BC2E-9435E4AA3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3ED1-3ECC-42CE-ADF0-0FA0BAB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CA027-7A29-4B71-92AF-4D713463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DB7F9-4691-4A18-920F-68E6CBF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4FD-88E8-4EC9-A773-A6D546D0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DB1DF-0F7B-4450-9D15-E2294278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7CA0-8E23-48F4-BA4B-31D2155E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F6569-B3CA-43D4-AB21-E6E5453B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FF012-E1AE-4CB1-BE16-5B1CB972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ACC2F-8323-482A-B211-25181022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2737-0C85-40A7-B637-33197C05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3FC2-F5C8-4912-8F32-E4DFEB76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C988-BE67-483B-8848-5A70B2B3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53C41-61C8-4FCB-A696-86448499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D491-A946-4FA9-BF16-A049FF8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AD39D-3141-451C-8F5E-871FF79C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F3306-DF51-4A41-9C1A-68765BA6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89AA-6453-4211-BB38-281FBBE1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C8E68-46EC-4B81-86E2-0649ECFAC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7009-70FF-41A7-A07E-C0313965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259-9202-46CF-A241-5257811E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5C79-8800-4A46-849A-DE1990D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8ADC-1BFF-4F9B-A12E-7851EE3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267DA-0989-4483-A72E-A6F2E84D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865-2CBE-4F9A-8582-EAD6128A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034D-B6AD-49D7-AD74-EB4740B6E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EE1C-E71E-460C-8D12-48E8FE94A94F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BE86-1A41-4B1F-8363-A7464E743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0B0F-772E-4BB9-B660-54D18F16E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C9D1-0A78-4E30-A996-18E6AA79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7D9AE-4F39-4132-9A93-98BED380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5D9F7-C533-4F85-8666-11FF4E204E31}"/>
              </a:ext>
            </a:extLst>
          </p:cNvPr>
          <p:cNvSpPr txBox="1"/>
          <p:nvPr/>
        </p:nvSpPr>
        <p:spPr>
          <a:xfrm>
            <a:off x="1239931" y="1186216"/>
            <a:ext cx="9712138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Web Testing - thinking-tester-contact-list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School Project – Automation using Java and Selenium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10919"/>
            <a:ext cx="1963371" cy="1960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85F0A4-06D5-477F-B3C6-E3B5CB5C06E0}"/>
              </a:ext>
            </a:extLst>
          </p:cNvPr>
          <p:cNvSpPr txBox="1"/>
          <p:nvPr/>
        </p:nvSpPr>
        <p:spPr>
          <a:xfrm>
            <a:off x="6490448" y="-1312387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Salutare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910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600074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8293033" y="-539147"/>
            <a:ext cx="293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3741-DC74-4B25-A3EA-71501F327626}"/>
              </a:ext>
            </a:extLst>
          </p:cNvPr>
          <p:cNvSpPr txBox="1"/>
          <p:nvPr/>
        </p:nvSpPr>
        <p:spPr>
          <a:xfrm>
            <a:off x="600074" y="3026935"/>
            <a:ext cx="404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Studio Code Run</a:t>
            </a:r>
          </a:p>
        </p:txBody>
      </p:sp>
    </p:spTree>
    <p:extLst>
      <p:ext uri="{BB962C8B-B14F-4D97-AF65-F5344CB8AC3E}">
        <p14:creationId xmlns:p14="http://schemas.microsoft.com/office/powerpoint/2010/main" val="1796524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600074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40547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3741-DC74-4B25-A3EA-71501F327626}"/>
              </a:ext>
            </a:extLst>
          </p:cNvPr>
          <p:cNvSpPr txBox="1"/>
          <p:nvPr/>
        </p:nvSpPr>
        <p:spPr>
          <a:xfrm>
            <a:off x="600074" y="3026935"/>
            <a:ext cx="404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Studio Code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58E9E-4C1D-4CD4-A37F-D365D0225399}"/>
              </a:ext>
            </a:extLst>
          </p:cNvPr>
          <p:cNvSpPr txBox="1"/>
          <p:nvPr/>
        </p:nvSpPr>
        <p:spPr>
          <a:xfrm>
            <a:off x="12569692" y="405472"/>
            <a:ext cx="35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 </a:t>
            </a:r>
            <a:r>
              <a:rPr lang="en-US" sz="1400" dirty="0" err="1">
                <a:solidFill>
                  <a:schemeClr val="bg1"/>
                </a:solidFill>
              </a:rPr>
              <a:t>incepem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zic</a:t>
            </a:r>
            <a:r>
              <a:rPr lang="en-US" sz="1400" dirty="0">
                <a:solidFill>
                  <a:schemeClr val="bg1"/>
                </a:solidFill>
              </a:rPr>
              <a:t>, nu?</a:t>
            </a:r>
          </a:p>
        </p:txBody>
      </p:sp>
    </p:spTree>
    <p:extLst>
      <p:ext uri="{BB962C8B-B14F-4D97-AF65-F5344CB8AC3E}">
        <p14:creationId xmlns:p14="http://schemas.microsoft.com/office/powerpoint/2010/main" val="3988466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600074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-60070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3741-DC74-4B25-A3EA-71501F327626}"/>
              </a:ext>
            </a:extLst>
          </p:cNvPr>
          <p:cNvSpPr txBox="1"/>
          <p:nvPr/>
        </p:nvSpPr>
        <p:spPr>
          <a:xfrm>
            <a:off x="600074" y="3026935"/>
            <a:ext cx="404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Studio Code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58E9E-4C1D-4CD4-A37F-D365D0225399}"/>
              </a:ext>
            </a:extLst>
          </p:cNvPr>
          <p:cNvSpPr txBox="1"/>
          <p:nvPr/>
        </p:nvSpPr>
        <p:spPr>
          <a:xfrm>
            <a:off x="9420092" y="517633"/>
            <a:ext cx="353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 </a:t>
            </a:r>
            <a:r>
              <a:rPr lang="en-US" sz="1400" dirty="0" err="1">
                <a:solidFill>
                  <a:schemeClr val="bg1"/>
                </a:solidFill>
              </a:rPr>
              <a:t>incepem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zic</a:t>
            </a:r>
            <a:r>
              <a:rPr lang="en-US" sz="1400" dirty="0">
                <a:solidFill>
                  <a:schemeClr val="bg1"/>
                </a:solidFill>
              </a:rPr>
              <a:t>, nu?</a:t>
            </a:r>
          </a:p>
        </p:txBody>
      </p:sp>
    </p:spTree>
    <p:extLst>
      <p:ext uri="{BB962C8B-B14F-4D97-AF65-F5344CB8AC3E}">
        <p14:creationId xmlns:p14="http://schemas.microsoft.com/office/powerpoint/2010/main" val="2313558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-923868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-8956880" y="2061614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-6503537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-60070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3741-DC74-4B25-A3EA-71501F327626}"/>
              </a:ext>
            </a:extLst>
          </p:cNvPr>
          <p:cNvSpPr txBox="1"/>
          <p:nvPr/>
        </p:nvSpPr>
        <p:spPr>
          <a:xfrm>
            <a:off x="-4552498" y="3026935"/>
            <a:ext cx="404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Studio Code Run</a:t>
            </a:r>
          </a:p>
        </p:txBody>
      </p:sp>
    </p:spTree>
    <p:extLst>
      <p:ext uri="{BB962C8B-B14F-4D97-AF65-F5344CB8AC3E}">
        <p14:creationId xmlns:p14="http://schemas.microsoft.com/office/powerpoint/2010/main" val="238599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851209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-60070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EE16F-34BF-4C22-BE2B-747037BA8779}"/>
              </a:ext>
            </a:extLst>
          </p:cNvPr>
          <p:cNvSpPr txBox="1"/>
          <p:nvPr/>
        </p:nvSpPr>
        <p:spPr>
          <a:xfrm>
            <a:off x="-8203740" y="2093358"/>
            <a:ext cx="7274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Codul </a:t>
            </a:r>
            <a:r>
              <a:rPr lang="en-US" sz="2000" dirty="0" err="1">
                <a:solidFill>
                  <a:schemeClr val="bg1"/>
                </a:solidFill>
              </a:rPr>
              <a:t>acesta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fost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creat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folosind</a:t>
            </a:r>
            <a:r>
              <a:rPr lang="en-US" sz="2000" dirty="0">
                <a:solidFill>
                  <a:schemeClr val="bg1"/>
                </a:solidFill>
              </a:rPr>
              <a:t> Java </a:t>
            </a:r>
            <a:r>
              <a:rPr lang="en-US" sz="2000" dirty="0" err="1">
                <a:solidFill>
                  <a:schemeClr val="bg1"/>
                </a:solidFill>
              </a:rPr>
              <a:t>împreună</a:t>
            </a:r>
            <a:r>
              <a:rPr lang="en-US" sz="2000" dirty="0">
                <a:solidFill>
                  <a:schemeClr val="bg1"/>
                </a:solidFill>
              </a:rPr>
              <a:t> cu framework-ul Selenium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facilita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testarea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automată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fiind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atât</a:t>
            </a:r>
            <a:r>
              <a:rPr lang="en-US" sz="2000" dirty="0">
                <a:solidFill>
                  <a:schemeClr val="bg1"/>
                </a:solidFill>
              </a:rPr>
              <a:t> robust, </a:t>
            </a:r>
            <a:r>
              <a:rPr lang="en-US" sz="2000" dirty="0" err="1">
                <a:solidFill>
                  <a:schemeClr val="bg1"/>
                </a:solidFill>
              </a:rPr>
              <a:t>cât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eficient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Profitând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capabilitățile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puternice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automatizare</a:t>
            </a:r>
            <a:r>
              <a:rPr lang="en-US" sz="2000" dirty="0">
                <a:solidFill>
                  <a:schemeClr val="bg1"/>
                </a:solidFill>
              </a:rPr>
              <a:t> web ale Selenium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flexibilitatea</a:t>
            </a:r>
            <a:r>
              <a:rPr lang="en-US" sz="2000" dirty="0">
                <a:solidFill>
                  <a:schemeClr val="bg1"/>
                </a:solidFill>
              </a:rPr>
              <a:t> Java, </a:t>
            </a:r>
            <a:r>
              <a:rPr lang="en-US" sz="2000" dirty="0" err="1">
                <a:solidFill>
                  <a:schemeClr val="bg1"/>
                </a:solidFill>
              </a:rPr>
              <a:t>asigură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execuție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fiabilă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testelor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rezultate</a:t>
            </a:r>
            <a:r>
              <a:rPr lang="en-US" sz="2000" dirty="0">
                <a:solidFill>
                  <a:schemeClr val="bg1"/>
                </a:solidFill>
              </a:rPr>
              <a:t> precise.</a:t>
            </a:r>
          </a:p>
        </p:txBody>
      </p:sp>
    </p:spTree>
    <p:extLst>
      <p:ext uri="{BB962C8B-B14F-4D97-AF65-F5344CB8AC3E}">
        <p14:creationId xmlns:p14="http://schemas.microsoft.com/office/powerpoint/2010/main" val="2871339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851209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-60070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EE16F-34BF-4C22-BE2B-747037BA8779}"/>
              </a:ext>
            </a:extLst>
          </p:cNvPr>
          <p:cNvSpPr txBox="1"/>
          <p:nvPr/>
        </p:nvSpPr>
        <p:spPr>
          <a:xfrm>
            <a:off x="2495551" y="1797784"/>
            <a:ext cx="7274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Codul </a:t>
            </a:r>
            <a:r>
              <a:rPr lang="en-US" sz="2000" dirty="0" err="1">
                <a:solidFill>
                  <a:schemeClr val="bg1"/>
                </a:solidFill>
              </a:rPr>
              <a:t>acesta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fost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creat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folosind</a:t>
            </a:r>
            <a:r>
              <a:rPr lang="en-US" sz="2000" dirty="0">
                <a:solidFill>
                  <a:schemeClr val="bg1"/>
                </a:solidFill>
              </a:rPr>
              <a:t> Java </a:t>
            </a:r>
            <a:r>
              <a:rPr lang="en-US" sz="2000" dirty="0" err="1">
                <a:solidFill>
                  <a:schemeClr val="bg1"/>
                </a:solidFill>
              </a:rPr>
              <a:t>împreună</a:t>
            </a:r>
            <a:r>
              <a:rPr lang="en-US" sz="2000" dirty="0">
                <a:solidFill>
                  <a:schemeClr val="bg1"/>
                </a:solidFill>
              </a:rPr>
              <a:t> cu framework-ul Selenium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facilita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testarea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automată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fiind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atât</a:t>
            </a:r>
            <a:r>
              <a:rPr lang="en-US" sz="2000" dirty="0">
                <a:solidFill>
                  <a:schemeClr val="bg1"/>
                </a:solidFill>
              </a:rPr>
              <a:t> robust, </a:t>
            </a:r>
            <a:r>
              <a:rPr lang="en-US" sz="2000" dirty="0" err="1">
                <a:solidFill>
                  <a:schemeClr val="bg1"/>
                </a:solidFill>
              </a:rPr>
              <a:t>cât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eficient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Profitând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capabilitățile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puternice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automatizare</a:t>
            </a:r>
            <a:r>
              <a:rPr lang="en-US" sz="2000" dirty="0">
                <a:solidFill>
                  <a:schemeClr val="bg1"/>
                </a:solidFill>
              </a:rPr>
              <a:t> web ale Selenium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flexibilitatea</a:t>
            </a:r>
            <a:r>
              <a:rPr lang="en-US" sz="2000" dirty="0">
                <a:solidFill>
                  <a:schemeClr val="bg1"/>
                </a:solidFill>
              </a:rPr>
              <a:t> Java, </a:t>
            </a:r>
            <a:r>
              <a:rPr lang="en-US" sz="2000" dirty="0" err="1">
                <a:solidFill>
                  <a:schemeClr val="bg1"/>
                </a:solidFill>
              </a:rPr>
              <a:t>asigură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execuție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fiabilă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testelor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rezultate</a:t>
            </a:r>
            <a:r>
              <a:rPr lang="en-US" sz="2000" dirty="0">
                <a:solidFill>
                  <a:schemeClr val="bg1"/>
                </a:solidFill>
              </a:rPr>
              <a:t> precise.</a:t>
            </a:r>
          </a:p>
        </p:txBody>
      </p:sp>
    </p:spTree>
    <p:extLst>
      <p:ext uri="{BB962C8B-B14F-4D97-AF65-F5344CB8AC3E}">
        <p14:creationId xmlns:p14="http://schemas.microsoft.com/office/powerpoint/2010/main" val="202575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8DA8AD-3833-4C79-9A99-7A4E01C35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2782669"/>
            <a:ext cx="521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7910286" y="-600702"/>
            <a:ext cx="353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vedem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ne-am </a:t>
            </a:r>
            <a:r>
              <a:rPr lang="en-US" sz="1400" dirty="0" err="1">
                <a:solidFill>
                  <a:schemeClr val="bg1"/>
                </a:solidFill>
              </a:rPr>
              <a:t>chinuit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degeaba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nu</a:t>
            </a:r>
          </a:p>
        </p:txBody>
      </p:sp>
    </p:spTree>
    <p:extLst>
      <p:ext uri="{BB962C8B-B14F-4D97-AF65-F5344CB8AC3E}">
        <p14:creationId xmlns:p14="http://schemas.microsoft.com/office/powerpoint/2010/main" val="166981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4EEF7-F64F-47FB-95EA-29E781CBC063}"/>
              </a:ext>
            </a:extLst>
          </p:cNvPr>
          <p:cNvSpPr txBox="1"/>
          <p:nvPr/>
        </p:nvSpPr>
        <p:spPr>
          <a:xfrm>
            <a:off x="3238500" y="-1595316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C28A8-5FE6-4994-ABCC-98E83C054134}"/>
              </a:ext>
            </a:extLst>
          </p:cNvPr>
          <p:cNvSpPr txBox="1"/>
          <p:nvPr/>
        </p:nvSpPr>
        <p:spPr>
          <a:xfrm>
            <a:off x="-5061644" y="1513848"/>
            <a:ext cx="513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4EF90-3F20-4325-8980-B7989238A891}"/>
              </a:ext>
            </a:extLst>
          </p:cNvPr>
          <p:cNvSpPr txBox="1"/>
          <p:nvPr/>
        </p:nvSpPr>
        <p:spPr>
          <a:xfrm>
            <a:off x="9769623" y="-566826"/>
            <a:ext cx="127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892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9769623" y="789654"/>
            <a:ext cx="127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-4944988" y="1579309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39CB6-7BEB-401F-BDA3-CB690F0FB673}"/>
              </a:ext>
            </a:extLst>
          </p:cNvPr>
          <p:cNvSpPr txBox="1"/>
          <p:nvPr/>
        </p:nvSpPr>
        <p:spPr>
          <a:xfrm>
            <a:off x="-4944989" y="2195938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9F8DF-0EAD-43EB-A469-A2D7F4E6D9F4}"/>
              </a:ext>
            </a:extLst>
          </p:cNvPr>
          <p:cNvSpPr txBox="1"/>
          <p:nvPr/>
        </p:nvSpPr>
        <p:spPr>
          <a:xfrm>
            <a:off x="-4944990" y="2519103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46A12-174B-4F86-955C-B6E230E2C616}"/>
              </a:ext>
            </a:extLst>
          </p:cNvPr>
          <p:cNvSpPr txBox="1"/>
          <p:nvPr/>
        </p:nvSpPr>
        <p:spPr>
          <a:xfrm>
            <a:off x="8820281" y="-907065"/>
            <a:ext cx="189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 </a:t>
            </a:r>
            <a:r>
              <a:rPr lang="en-US" sz="1400" dirty="0" err="1">
                <a:solidFill>
                  <a:schemeClr val="bg1"/>
                </a:solidFill>
              </a:rPr>
              <a:t>conditii</a:t>
            </a:r>
            <a:r>
              <a:rPr lang="en-US" sz="1400" dirty="0">
                <a:solidFill>
                  <a:schemeClr val="bg1"/>
                </a:solidFill>
              </a:rPr>
              <a:t> ne </a:t>
            </a:r>
            <a:r>
              <a:rPr lang="en-US" sz="1400" dirty="0" err="1">
                <a:solidFill>
                  <a:schemeClr val="bg1"/>
                </a:solidFill>
              </a:rPr>
              <a:t>trebuie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722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9202056" y="-451203"/>
            <a:ext cx="189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2" y="142542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Obiectiv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-4944989" y="2195938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-4944990" y="2519103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8820281" y="789654"/>
            <a:ext cx="189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 </a:t>
            </a:r>
            <a:r>
              <a:rPr lang="en-US" sz="1400" dirty="0" err="1">
                <a:solidFill>
                  <a:schemeClr val="bg1"/>
                </a:solidFill>
              </a:rPr>
              <a:t>conditii</a:t>
            </a:r>
            <a:r>
              <a:rPr lang="en-US" sz="1400" dirty="0">
                <a:solidFill>
                  <a:schemeClr val="bg1"/>
                </a:solidFill>
              </a:rPr>
              <a:t> ne </a:t>
            </a:r>
            <a:r>
              <a:rPr lang="en-US" sz="1400" dirty="0" err="1">
                <a:solidFill>
                  <a:schemeClr val="bg1"/>
                </a:solidFill>
              </a:rPr>
              <a:t>trebuie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8518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7D9AE-4F39-4132-9A93-98BED380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5D9F7-C533-4F85-8666-11FF4E204E31}"/>
              </a:ext>
            </a:extLst>
          </p:cNvPr>
          <p:cNvSpPr txBox="1"/>
          <p:nvPr/>
        </p:nvSpPr>
        <p:spPr>
          <a:xfrm>
            <a:off x="1239931" y="1186216"/>
            <a:ext cx="9712138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Web Testing - thinking-tester-contact-list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School Project – Automation using Java and Selenium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5" y="1845286"/>
            <a:ext cx="1963371" cy="1960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85F0A4-06D5-477F-B3C6-E3B5CB5C06E0}"/>
              </a:ext>
            </a:extLst>
          </p:cNvPr>
          <p:cNvSpPr txBox="1"/>
          <p:nvPr/>
        </p:nvSpPr>
        <p:spPr>
          <a:xfrm>
            <a:off x="6104915" y="25223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Salutare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499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1" y="1425420"/>
            <a:ext cx="45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211327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-4944990" y="2519103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8820281" y="789654"/>
            <a:ext cx="189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 </a:t>
            </a:r>
            <a:r>
              <a:rPr lang="en-US" sz="1400" dirty="0" err="1">
                <a:solidFill>
                  <a:schemeClr val="bg1"/>
                </a:solidFill>
              </a:rPr>
              <a:t>conditii</a:t>
            </a:r>
            <a:r>
              <a:rPr lang="en-US" sz="1400" dirty="0">
                <a:solidFill>
                  <a:schemeClr val="bg1"/>
                </a:solidFill>
              </a:rPr>
              <a:t> ne </a:t>
            </a:r>
            <a:r>
              <a:rPr lang="en-US" sz="1400" dirty="0" err="1">
                <a:solidFill>
                  <a:schemeClr val="bg1"/>
                </a:solidFill>
              </a:rPr>
              <a:t>trebuie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02370-B2F9-4883-9932-31FEDCA935F4}"/>
              </a:ext>
            </a:extLst>
          </p:cNvPr>
          <p:cNvSpPr txBox="1"/>
          <p:nvPr/>
        </p:nvSpPr>
        <p:spPr>
          <a:xfrm>
            <a:off x="9114971" y="-6621942"/>
            <a:ext cx="160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 cam </a:t>
            </a:r>
            <a:r>
              <a:rPr lang="en-US" sz="1400" dirty="0" err="1">
                <a:solidFill>
                  <a:schemeClr val="bg1"/>
                </a:solidFill>
              </a:rPr>
              <a:t>atat</a:t>
            </a:r>
            <a:r>
              <a:rPr lang="en-US" sz="1400" dirty="0">
                <a:solidFill>
                  <a:schemeClr val="bg1"/>
                </a:solidFill>
              </a:rPr>
              <a:t> nu?</a:t>
            </a:r>
          </a:p>
        </p:txBody>
      </p:sp>
    </p:spTree>
    <p:extLst>
      <p:ext uri="{BB962C8B-B14F-4D97-AF65-F5344CB8AC3E}">
        <p14:creationId xmlns:p14="http://schemas.microsoft.com/office/powerpoint/2010/main" val="263156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1" y="1425420"/>
            <a:ext cx="45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8967626" y="789654"/>
            <a:ext cx="1603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 cam </a:t>
            </a:r>
            <a:r>
              <a:rPr lang="en-US" sz="1400" dirty="0" err="1">
                <a:solidFill>
                  <a:schemeClr val="bg1"/>
                </a:solidFill>
              </a:rPr>
              <a:t>atat</a:t>
            </a:r>
            <a:r>
              <a:rPr lang="en-US" sz="1400" dirty="0">
                <a:solidFill>
                  <a:schemeClr val="bg1"/>
                </a:solidFill>
              </a:rPr>
              <a:t> nu?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-3865644" y="3266321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-7370844" y="3558708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Click pe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de “Sign up” de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Introduce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avem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prestabilite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 “Submit”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asteapta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contului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6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1" y="1425420"/>
            <a:ext cx="45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136612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428999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Click pe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de “Sign up” de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Introduce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avem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prestabilite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 “Submit”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asteapta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contului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-2694898" y="4982114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-6185054" y="5473780"/>
            <a:ext cx="38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redirectionat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adauga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contacte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73866-8506-49FD-B585-30FAB1D4BE13}"/>
              </a:ext>
            </a:extLst>
          </p:cNvPr>
          <p:cNvSpPr txBox="1"/>
          <p:nvPr/>
        </p:nvSpPr>
        <p:spPr>
          <a:xfrm>
            <a:off x="8953500" y="-880651"/>
            <a:ext cx="183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 </a:t>
            </a:r>
            <a:r>
              <a:rPr lang="en-US" sz="1400" dirty="0" err="1">
                <a:solidFill>
                  <a:schemeClr val="bg1"/>
                </a:solidFill>
              </a:rPr>
              <a:t>acesta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doar</a:t>
            </a:r>
            <a:r>
              <a:rPr lang="en-US" sz="1400" dirty="0">
                <a:solidFill>
                  <a:schemeClr val="bg1"/>
                </a:solidFill>
              </a:rPr>
              <a:t> 1 din 5….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51EB27-8135-4157-B0DA-EF8505DD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2043662"/>
            <a:ext cx="3553305" cy="984295"/>
          </a:xfrm>
          <a:prstGeom prst="rect">
            <a:avLst/>
          </a:prstGeom>
          <a:effectLst>
            <a:glow rad="127000">
              <a:srgbClr val="2C65A0"/>
            </a:glow>
          </a:effectLst>
        </p:spPr>
      </p:pic>
    </p:spTree>
    <p:extLst>
      <p:ext uri="{BB962C8B-B14F-4D97-AF65-F5344CB8AC3E}">
        <p14:creationId xmlns:p14="http://schemas.microsoft.com/office/powerpoint/2010/main" val="4022679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1" y="1425420"/>
            <a:ext cx="45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8953500" y="651155"/>
            <a:ext cx="183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 </a:t>
            </a:r>
            <a:r>
              <a:rPr lang="en-US" sz="1400" dirty="0" err="1">
                <a:solidFill>
                  <a:schemeClr val="bg1"/>
                </a:solidFill>
              </a:rPr>
              <a:t>acesta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doar</a:t>
            </a:r>
            <a:r>
              <a:rPr lang="en-US" sz="1400" dirty="0">
                <a:solidFill>
                  <a:schemeClr val="bg1"/>
                </a:solidFill>
              </a:rPr>
              <a:t> 1 din 5….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136612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428999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Click pe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de “Sign up” de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Introduce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avem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prestabilite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 “Submit”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asteapta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contului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4840366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0" y="5143737"/>
            <a:ext cx="38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redirectionat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adauga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contacte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8032B-DF28-4C31-A2F7-B52BEDDFF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470" y="2154159"/>
            <a:ext cx="3553305" cy="984295"/>
          </a:xfrm>
          <a:prstGeom prst="rect">
            <a:avLst/>
          </a:prstGeom>
          <a:effectLst>
            <a:glow rad="127000">
              <a:srgbClr val="2C65A0"/>
            </a:glow>
          </a:effectLst>
        </p:spPr>
      </p:pic>
    </p:spTree>
    <p:extLst>
      <p:ext uri="{BB962C8B-B14F-4D97-AF65-F5344CB8AC3E}">
        <p14:creationId xmlns:p14="http://schemas.microsoft.com/office/powerpoint/2010/main" val="2874419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11" y="861078"/>
            <a:ext cx="3841904" cy="3836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217561" y="1425420"/>
            <a:ext cx="45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cont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5141640" y="1969492"/>
            <a:ext cx="349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Prin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urmatoarele</a:t>
            </a:r>
            <a:r>
              <a:rPr lang="en-US" sz="1400" dirty="0">
                <a:solidFill>
                  <a:schemeClr val="bg1"/>
                </a:solidFill>
              </a:rPr>
              <a:t> teste o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trecem</a:t>
            </a:r>
            <a:r>
              <a:rPr lang="en-US" sz="1400" dirty="0">
                <a:solidFill>
                  <a:schemeClr val="bg1"/>
                </a:solidFill>
              </a:rPr>
              <a:t> un pic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rapid </a:t>
            </a:r>
            <a:r>
              <a:rPr lang="en-US" sz="1400" dirty="0" err="1">
                <a:solidFill>
                  <a:schemeClr val="bg1"/>
                </a:solidFill>
              </a:rPr>
              <a:t>deoarece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suntem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graba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nu ma </a:t>
            </a:r>
            <a:r>
              <a:rPr lang="en-US" sz="1400" dirty="0" err="1">
                <a:solidFill>
                  <a:schemeClr val="bg1"/>
                </a:solidFill>
              </a:rPr>
              <a:t>incadrez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prezint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proiect</a:t>
            </a:r>
            <a:r>
              <a:rPr lang="en-US" sz="1400" dirty="0">
                <a:solidFill>
                  <a:schemeClr val="bg1"/>
                </a:solidFill>
              </a:rPr>
              <a:t> in 15 minute nu se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ia</a:t>
            </a:r>
            <a:r>
              <a:rPr lang="en-US" sz="1400" dirty="0">
                <a:solidFill>
                  <a:schemeClr val="bg1"/>
                </a:solidFill>
              </a:rPr>
              <a:t> nota </a:t>
            </a:r>
            <a:r>
              <a:rPr lang="en-US" sz="1400" dirty="0" err="1">
                <a:solidFill>
                  <a:schemeClr val="bg1"/>
                </a:solidFill>
              </a:rPr>
              <a:t>buna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136612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428999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Click pe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de “Sign up” de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Introduce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le </a:t>
            </a:r>
            <a:r>
              <a:rPr lang="en-US" sz="1400" dirty="0" err="1">
                <a:solidFill>
                  <a:schemeClr val="bg1"/>
                </a:solidFill>
              </a:rPr>
              <a:t>avem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prestabilite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 “Submit”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asteapta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contului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4840366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0" y="5143737"/>
            <a:ext cx="384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redirectionat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adauga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contacte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2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167820" y="1425542"/>
            <a:ext cx="52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Verifica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user-ul se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loga</a:t>
            </a:r>
            <a:r>
              <a:rPr lang="en-US" sz="1400" dirty="0">
                <a:solidFill>
                  <a:schemeClr val="bg1"/>
                </a:solidFill>
              </a:rPr>
              <a:t> cu </a:t>
            </a:r>
            <a:r>
              <a:rPr lang="en-US" sz="1400" dirty="0" err="1">
                <a:solidFill>
                  <a:schemeClr val="bg1"/>
                </a:solidFill>
              </a:rPr>
              <a:t>contul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9769623" y="635765"/>
            <a:ext cx="5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136612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428999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Introduce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de login (</a:t>
            </a:r>
            <a:r>
              <a:rPr lang="en-US" sz="1400" dirty="0" err="1">
                <a:solidFill>
                  <a:schemeClr val="bg1"/>
                </a:solidFill>
              </a:rPr>
              <a:t>chiar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abia</a:t>
            </a:r>
            <a:r>
              <a:rPr lang="en-US" sz="1400" dirty="0">
                <a:solidFill>
                  <a:schemeClr val="bg1"/>
                </a:solidFill>
              </a:rPr>
              <a:t> le-am </a:t>
            </a:r>
            <a:r>
              <a:rPr lang="en-US" sz="1400" dirty="0" err="1">
                <a:solidFill>
                  <a:schemeClr val="bg1"/>
                </a:solidFill>
              </a:rPr>
              <a:t>folosit</a:t>
            </a:r>
            <a:r>
              <a:rPr lang="en-US" sz="1400" dirty="0">
                <a:solidFill>
                  <a:schemeClr val="bg1"/>
                </a:solidFill>
              </a:rPr>
              <a:t> la signup)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</a:t>
            </a:r>
            <a:r>
              <a:rPr lang="en-US" sz="1400" dirty="0">
                <a:solidFill>
                  <a:schemeClr val="bg1"/>
                </a:solidFill>
              </a:rPr>
              <a:t>  “Submit”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4840366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0" y="5143737"/>
            <a:ext cx="384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se </a:t>
            </a:r>
            <a:r>
              <a:rPr lang="en-US" sz="1400" dirty="0" err="1">
                <a:solidFill>
                  <a:schemeClr val="bg1"/>
                </a:solidFill>
              </a:rPr>
              <a:t>logheaza</a:t>
            </a:r>
            <a:r>
              <a:rPr lang="en-US" sz="1400" dirty="0">
                <a:solidFill>
                  <a:schemeClr val="bg1"/>
                </a:solidFill>
              </a:rPr>
              <a:t> cu </a:t>
            </a:r>
            <a:r>
              <a:rPr lang="en-US" sz="1400" dirty="0" err="1">
                <a:solidFill>
                  <a:schemeClr val="bg1"/>
                </a:solidFill>
              </a:rPr>
              <a:t>contul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creat</a:t>
            </a:r>
            <a:r>
              <a:rPr lang="en-US" sz="1400" dirty="0">
                <a:solidFill>
                  <a:schemeClr val="bg1"/>
                </a:solidFill>
              </a:rPr>
              <a:t> anterior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5DA1C-467F-4FBA-8BDD-019277CFD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410" y="2302107"/>
            <a:ext cx="3676152" cy="87365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01421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tc_auto_03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167820" y="1425542"/>
            <a:ext cx="52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Browser-ul </a:t>
            </a:r>
            <a:r>
              <a:rPr lang="en-US" sz="1400" dirty="0" err="1">
                <a:solidFill>
                  <a:schemeClr val="bg1"/>
                </a:solidFill>
              </a:rPr>
              <a:t>este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deschis</a:t>
            </a:r>
            <a:r>
              <a:rPr lang="en-US" sz="1400" dirty="0">
                <a:solidFill>
                  <a:schemeClr val="bg1"/>
                </a:solidFill>
              </a:rPr>
              <a:t> pe </a:t>
            </a:r>
            <a:r>
              <a:rPr lang="en-US" sz="1400" dirty="0" err="1">
                <a:solidFill>
                  <a:schemeClr val="bg1"/>
                </a:solidFill>
              </a:rPr>
              <a:t>pagina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thinking-tester-contact-list.herokuapp.com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9769623" y="635765"/>
            <a:ext cx="5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136612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428999"/>
            <a:ext cx="3841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Login cu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folosite</a:t>
            </a:r>
            <a:r>
              <a:rPr lang="en-US" sz="1400" dirty="0">
                <a:solidFill>
                  <a:schemeClr val="bg1"/>
                </a:solidFill>
              </a:rPr>
              <a:t> anterior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butonului</a:t>
            </a:r>
            <a:r>
              <a:rPr lang="en-US" sz="1400" dirty="0">
                <a:solidFill>
                  <a:schemeClr val="bg1"/>
                </a:solidFill>
              </a:rPr>
              <a:t> de “Add a New Contact”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Completarea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campurilor</a:t>
            </a:r>
            <a:r>
              <a:rPr lang="en-US" sz="1400" dirty="0">
                <a:solidFill>
                  <a:schemeClr val="bg1"/>
                </a:solidFill>
              </a:rPr>
              <a:t> cu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Apasarea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butonului</a:t>
            </a:r>
            <a:r>
              <a:rPr lang="en-US" sz="1400" dirty="0">
                <a:solidFill>
                  <a:schemeClr val="bg1"/>
                </a:solidFill>
              </a:rPr>
              <a:t> de “Submit”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4840366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0" y="5143737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</a:t>
            </a:r>
            <a:r>
              <a:rPr lang="en-US" sz="1400" dirty="0" err="1">
                <a:solidFill>
                  <a:schemeClr val="bg1"/>
                </a:solidFill>
              </a:rPr>
              <a:t>dupa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loghare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creea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r>
              <a:rPr lang="en-US" sz="1400" dirty="0">
                <a:solidFill>
                  <a:schemeClr val="bg1"/>
                </a:solidFill>
              </a:rPr>
              <a:t>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</a:t>
            </a:r>
            <a:r>
              <a:rPr lang="en-US" sz="1400" dirty="0" err="1">
                <a:solidFill>
                  <a:schemeClr val="bg1"/>
                </a:solidFill>
              </a:rPr>
              <a:t>creeaza</a:t>
            </a:r>
            <a:r>
              <a:rPr lang="en-US" sz="1400" dirty="0">
                <a:solidFill>
                  <a:schemeClr val="bg1"/>
                </a:solidFill>
              </a:rPr>
              <a:t> cu success un now 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7458F-34F2-4C3F-A1B4-05C982D9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92" y="2485892"/>
            <a:ext cx="4258269" cy="94310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075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tc_api_01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167820" y="1425542"/>
            <a:ext cx="52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cereri</a:t>
            </a:r>
            <a:r>
              <a:rPr lang="en-US" sz="1400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endpoint: https://thinking-tester-contact-list.herokuapp.com/contacts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are </a:t>
            </a:r>
            <a:r>
              <a:rPr lang="en-US" sz="1400" dirty="0" err="1">
                <a:solidFill>
                  <a:schemeClr val="bg1"/>
                </a:solidFill>
              </a:rPr>
              <a:t>credidentiale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valide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cand</a:t>
            </a:r>
            <a:r>
              <a:rPr lang="en-US" sz="1400" dirty="0">
                <a:solidFill>
                  <a:schemeClr val="bg1"/>
                </a:solidFill>
              </a:rPr>
              <a:t>  se </a:t>
            </a:r>
            <a:r>
              <a:rPr lang="en-US" sz="1400" dirty="0" err="1">
                <a:solidFill>
                  <a:schemeClr val="bg1"/>
                </a:solidFill>
              </a:rPr>
              <a:t>autentifica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9769623" y="635765"/>
            <a:ext cx="57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217561" y="347110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217561" y="3717263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autentificarea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reusit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Definim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datele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contactului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Trimitem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cererea</a:t>
            </a:r>
            <a:r>
              <a:rPr lang="en-US" sz="1400" dirty="0">
                <a:solidFill>
                  <a:schemeClr val="bg1"/>
                </a:solidFill>
              </a:rPr>
              <a:t> “POST” </a:t>
            </a:r>
            <a:r>
              <a:rPr lang="en-US" sz="1400" dirty="0" err="1">
                <a:solidFill>
                  <a:schemeClr val="bg1"/>
                </a:solidFill>
              </a:rPr>
              <a:t>catre</a:t>
            </a:r>
            <a:r>
              <a:rPr lang="en-US" sz="1400" dirty="0">
                <a:solidFill>
                  <a:schemeClr val="bg1"/>
                </a:solidFill>
              </a:rPr>
              <a:t> API endpoint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4840366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167820" y="5170529"/>
            <a:ext cx="3841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r>
              <a:rPr lang="en-US" sz="1400" dirty="0">
                <a:solidFill>
                  <a:schemeClr val="bg1"/>
                </a:solidFill>
              </a:rPr>
              <a:t>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raspunsului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dupa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folosirea</a:t>
            </a:r>
            <a:r>
              <a:rPr lang="en-US" sz="1400" dirty="0">
                <a:solidFill>
                  <a:schemeClr val="bg1"/>
                </a:solidFill>
              </a:rPr>
              <a:t> “POST”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fie  201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Dupa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autentificare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primim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bearer token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5DE44-6C1F-4CAE-91EF-3F76BDC6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04" y="2908649"/>
            <a:ext cx="8248120" cy="1350113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99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tc_api_02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167820" y="1425542"/>
            <a:ext cx="52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cereri</a:t>
            </a:r>
            <a:r>
              <a:rPr lang="en-US" sz="1400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217561" y="2154159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217561" y="2524028"/>
            <a:ext cx="3841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endpoint: https://thinking-tester-contact-list.herokuapp.com/contacts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are </a:t>
            </a:r>
            <a:r>
              <a:rPr lang="en-US" sz="1400" dirty="0" err="1">
                <a:solidFill>
                  <a:schemeClr val="bg1"/>
                </a:solidFill>
              </a:rPr>
              <a:t>credidentiale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valide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cand</a:t>
            </a:r>
            <a:r>
              <a:rPr lang="en-US" sz="1400" dirty="0">
                <a:solidFill>
                  <a:schemeClr val="bg1"/>
                </a:solidFill>
              </a:rPr>
              <a:t>  se </a:t>
            </a:r>
            <a:r>
              <a:rPr lang="en-US" sz="1400" dirty="0" err="1">
                <a:solidFill>
                  <a:schemeClr val="bg1"/>
                </a:solidFill>
              </a:rPr>
              <a:t>autentifica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Exista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putin</a:t>
            </a:r>
            <a:r>
              <a:rPr lang="en-US" sz="1400" dirty="0">
                <a:solidFill>
                  <a:schemeClr val="bg1"/>
                </a:solidFill>
              </a:rPr>
              <a:t> un contact </a:t>
            </a:r>
            <a:r>
              <a:rPr lang="en-US" sz="1400" dirty="0" err="1">
                <a:solidFill>
                  <a:schemeClr val="bg1"/>
                </a:solidFill>
              </a:rPr>
              <a:t>creeat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8953500" y="635765"/>
            <a:ext cx="16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5/5 </a:t>
            </a:r>
            <a:r>
              <a:rPr lang="en-US" sz="1400" dirty="0" err="1">
                <a:solidFill>
                  <a:schemeClr val="bg1"/>
                </a:solidFill>
              </a:rPr>
              <a:t>ding,ding,ding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167820" y="3644903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167820" y="3957105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autentificarea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reusit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Trimitem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cererea</a:t>
            </a:r>
            <a:r>
              <a:rPr lang="en-US" sz="1400" dirty="0">
                <a:solidFill>
                  <a:schemeClr val="bg1"/>
                </a:solidFill>
              </a:rPr>
              <a:t> “GET”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obtine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contacte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Trimitem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cererea</a:t>
            </a:r>
            <a:r>
              <a:rPr lang="en-US" sz="1400" dirty="0">
                <a:solidFill>
                  <a:schemeClr val="bg1"/>
                </a:solidFill>
              </a:rPr>
              <a:t> “DELETE”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sterge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primul</a:t>
            </a:r>
            <a:r>
              <a:rPr lang="en-US" sz="1400" dirty="0">
                <a:solidFill>
                  <a:schemeClr val="bg1"/>
                </a:solidFill>
              </a:rPr>
              <a:t> contact din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167820" y="5062632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167820" y="5482556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Stergerea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ultimului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creat</a:t>
            </a:r>
            <a:r>
              <a:rPr lang="en-US" sz="1400" dirty="0">
                <a:solidFill>
                  <a:schemeClr val="bg1"/>
                </a:solidFill>
              </a:rPr>
              <a:t> din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raspunsului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dupa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folosirea</a:t>
            </a:r>
            <a:r>
              <a:rPr lang="en-US" sz="1400" dirty="0">
                <a:solidFill>
                  <a:schemeClr val="bg1"/>
                </a:solidFill>
              </a:rPr>
              <a:t> “DELETE”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fie  200 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A1D4A-18B8-48D0-918B-FA64A22E2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89" y="3285253"/>
            <a:ext cx="7527050" cy="77063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8416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28484-3F9F-4296-A9F2-C29E89DF8E85}"/>
              </a:ext>
            </a:extLst>
          </p:cNvPr>
          <p:cNvSpPr txBox="1"/>
          <p:nvPr/>
        </p:nvSpPr>
        <p:spPr>
          <a:xfrm>
            <a:off x="-21244380" y="1569289"/>
            <a:ext cx="527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Obiectiv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Creearea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nou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cereri</a:t>
            </a:r>
            <a:r>
              <a:rPr lang="en-US" sz="1400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CD4D-8197-49B3-9FA5-5F32A1B47579}"/>
              </a:ext>
            </a:extLst>
          </p:cNvPr>
          <p:cNvSpPr txBox="1"/>
          <p:nvPr/>
        </p:nvSpPr>
        <p:spPr>
          <a:xfrm>
            <a:off x="-21194639" y="2297906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Preconditii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78DB-2CE8-4D57-88F8-F51502BAA711}"/>
              </a:ext>
            </a:extLst>
          </p:cNvPr>
          <p:cNvSpPr txBox="1"/>
          <p:nvPr/>
        </p:nvSpPr>
        <p:spPr>
          <a:xfrm>
            <a:off x="-21194639" y="2667775"/>
            <a:ext cx="3841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API endpoint: https://thinking-tester-contact-list.herokuapp.com/contacts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User-ul are </a:t>
            </a:r>
            <a:r>
              <a:rPr lang="en-US" sz="1400" dirty="0" err="1">
                <a:solidFill>
                  <a:schemeClr val="bg1"/>
                </a:solidFill>
              </a:rPr>
              <a:t>credidentiale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valide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cand</a:t>
            </a:r>
            <a:r>
              <a:rPr lang="en-US" sz="1400" dirty="0">
                <a:solidFill>
                  <a:schemeClr val="bg1"/>
                </a:solidFill>
              </a:rPr>
              <a:t>  se </a:t>
            </a:r>
            <a:r>
              <a:rPr lang="en-US" sz="1400" dirty="0" err="1">
                <a:solidFill>
                  <a:schemeClr val="bg1"/>
                </a:solidFill>
              </a:rPr>
              <a:t>autentifica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Exista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putin</a:t>
            </a:r>
            <a:r>
              <a:rPr lang="en-US" sz="1400" dirty="0">
                <a:solidFill>
                  <a:schemeClr val="bg1"/>
                </a:solidFill>
              </a:rPr>
              <a:t> un contact </a:t>
            </a:r>
            <a:r>
              <a:rPr lang="en-US" sz="1400" dirty="0" err="1">
                <a:solidFill>
                  <a:schemeClr val="bg1"/>
                </a:solidFill>
              </a:rPr>
              <a:t>creeat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deja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7A4F8-967D-4BAB-9A22-27163A73A860}"/>
              </a:ext>
            </a:extLst>
          </p:cNvPr>
          <p:cNvSpPr txBox="1"/>
          <p:nvPr/>
        </p:nvSpPr>
        <p:spPr>
          <a:xfrm>
            <a:off x="-12334875" y="-241512"/>
            <a:ext cx="16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5/5 </a:t>
            </a:r>
            <a:r>
              <a:rPr lang="en-US" sz="1400" dirty="0" err="1">
                <a:solidFill>
                  <a:schemeClr val="bg1"/>
                </a:solidFill>
              </a:rPr>
              <a:t>ding,ding,ding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3C4B6-8010-4EC2-BD8B-45E30512FDC3}"/>
              </a:ext>
            </a:extLst>
          </p:cNvPr>
          <p:cNvSpPr txBox="1"/>
          <p:nvPr/>
        </p:nvSpPr>
        <p:spPr>
          <a:xfrm>
            <a:off x="-21244380" y="3788650"/>
            <a:ext cx="135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Steps: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3690A-E431-4E97-B863-1FAB26971ACE}"/>
              </a:ext>
            </a:extLst>
          </p:cNvPr>
          <p:cNvSpPr txBox="1"/>
          <p:nvPr/>
        </p:nvSpPr>
        <p:spPr>
          <a:xfrm>
            <a:off x="-21244380" y="4100852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autentificarea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reusit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Trimitem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cererea</a:t>
            </a:r>
            <a:r>
              <a:rPr lang="en-US" sz="1400" dirty="0">
                <a:solidFill>
                  <a:schemeClr val="bg1"/>
                </a:solidFill>
              </a:rPr>
              <a:t> “GET”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obtine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contacte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Trimitem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cererea</a:t>
            </a:r>
            <a:r>
              <a:rPr lang="en-US" sz="1400" dirty="0">
                <a:solidFill>
                  <a:schemeClr val="bg1"/>
                </a:solidFill>
              </a:rPr>
              <a:t> “DELETE”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sterge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primul</a:t>
            </a:r>
            <a:r>
              <a:rPr lang="en-US" sz="1400" dirty="0">
                <a:solidFill>
                  <a:schemeClr val="bg1"/>
                </a:solidFill>
              </a:rPr>
              <a:t> contact din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A7DF5-4B96-427A-8225-87B732F88CDE}"/>
              </a:ext>
            </a:extLst>
          </p:cNvPr>
          <p:cNvSpPr txBox="1"/>
          <p:nvPr/>
        </p:nvSpPr>
        <p:spPr>
          <a:xfrm>
            <a:off x="-21244380" y="5206379"/>
            <a:ext cx="281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trebuii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intample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ACBC4-C441-4319-A811-7CD4079D583E}"/>
              </a:ext>
            </a:extLst>
          </p:cNvPr>
          <p:cNvSpPr txBox="1"/>
          <p:nvPr/>
        </p:nvSpPr>
        <p:spPr>
          <a:xfrm>
            <a:off x="-21244380" y="5626303"/>
            <a:ext cx="384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Stergerea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ultimului</a:t>
            </a:r>
            <a:r>
              <a:rPr lang="en-US" sz="1400" dirty="0">
                <a:solidFill>
                  <a:schemeClr val="bg1"/>
                </a:solidFill>
              </a:rPr>
              <a:t> contact </a:t>
            </a:r>
            <a:r>
              <a:rPr lang="en-US" sz="1400" dirty="0" err="1">
                <a:solidFill>
                  <a:schemeClr val="bg1"/>
                </a:solidFill>
              </a:rPr>
              <a:t>creat</a:t>
            </a:r>
            <a:r>
              <a:rPr lang="en-US" sz="1400" dirty="0">
                <a:solidFill>
                  <a:schemeClr val="bg1"/>
                </a:solidFill>
              </a:rPr>
              <a:t> din </a:t>
            </a:r>
            <a:r>
              <a:rPr lang="en-US" sz="1400" dirty="0" err="1">
                <a:solidFill>
                  <a:schemeClr val="bg1"/>
                </a:solidFill>
              </a:rPr>
              <a:t>lista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Verificarea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raspunsului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dupa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folosirea</a:t>
            </a:r>
            <a:r>
              <a:rPr lang="en-US" sz="1400" dirty="0">
                <a:solidFill>
                  <a:schemeClr val="bg1"/>
                </a:solidFill>
              </a:rPr>
              <a:t> “DELETE”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fie  200 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A1D4A-18B8-48D0-918B-FA64A22E2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964811" y="3429000"/>
            <a:ext cx="7527050" cy="770631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9899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7D9AE-4F39-4132-9A93-98BED380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5D9F7-C533-4F85-8666-11FF4E204E31}"/>
              </a:ext>
            </a:extLst>
          </p:cNvPr>
          <p:cNvSpPr txBox="1"/>
          <p:nvPr/>
        </p:nvSpPr>
        <p:spPr>
          <a:xfrm>
            <a:off x="1239931" y="1186216"/>
            <a:ext cx="9712138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Web Testing - thinking-tester-contact-list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School Project – Automation using Java and Selenium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5" y="1845286"/>
            <a:ext cx="1963371" cy="1960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85F0A4-06D5-477F-B3C6-E3B5CB5C06E0}"/>
              </a:ext>
            </a:extLst>
          </p:cNvPr>
          <p:cNvSpPr txBox="1"/>
          <p:nvPr/>
        </p:nvSpPr>
        <p:spPr>
          <a:xfrm>
            <a:off x="4314926" y="2420470"/>
            <a:ext cx="3490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Eu sunt Tw1xy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voi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prezenta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proiectul</a:t>
            </a:r>
            <a:r>
              <a:rPr lang="en-US" sz="1400" dirty="0">
                <a:solidFill>
                  <a:schemeClr val="bg1"/>
                </a:solidFill>
              </a:rPr>
              <a:t> care mi-a </a:t>
            </a:r>
            <a:r>
              <a:rPr lang="en-US" sz="1400" dirty="0" err="1">
                <a:solidFill>
                  <a:schemeClr val="bg1"/>
                </a:solidFill>
              </a:rPr>
              <a:t>consumat</a:t>
            </a:r>
            <a:r>
              <a:rPr lang="en-US" sz="1400" dirty="0">
                <a:solidFill>
                  <a:schemeClr val="bg1"/>
                </a:solidFill>
              </a:rPr>
              <a:t> minim o </a:t>
            </a:r>
            <a:r>
              <a:rPr lang="en-US" sz="1400" dirty="0" err="1">
                <a:solidFill>
                  <a:schemeClr val="bg1"/>
                </a:solidFill>
              </a:rPr>
              <a:t>luna</a:t>
            </a:r>
            <a:r>
              <a:rPr lang="en-US" sz="1400" dirty="0">
                <a:solidFill>
                  <a:schemeClr val="bg1"/>
                </a:solidFill>
              </a:rPr>
              <a:t> din </a:t>
            </a:r>
            <a:r>
              <a:rPr lang="en-US" sz="1400" dirty="0" err="1">
                <a:solidFill>
                  <a:schemeClr val="bg1"/>
                </a:solidFill>
              </a:rPr>
              <a:t>viata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mea</a:t>
            </a:r>
            <a:r>
              <a:rPr lang="en-US" sz="1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379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tc.baza.01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635765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04013D-6E90-49C5-85D7-39CC66BD7C60}"/>
              </a:ext>
            </a:extLst>
          </p:cNvPr>
          <p:cNvSpPr txBox="1"/>
          <p:nvPr/>
        </p:nvSpPr>
        <p:spPr>
          <a:xfrm>
            <a:off x="-3678306" y="1354059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FC2-926F-4135-8270-2BAAB98E5C1F}"/>
              </a:ext>
            </a:extLst>
          </p:cNvPr>
          <p:cNvSpPr txBox="1"/>
          <p:nvPr/>
        </p:nvSpPr>
        <p:spPr>
          <a:xfrm>
            <a:off x="-4081761" y="1722317"/>
            <a:ext cx="384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cod </a:t>
            </a:r>
            <a:r>
              <a:rPr lang="en-US" sz="1400" dirty="0" err="1">
                <a:solidFill>
                  <a:schemeClr val="bg1"/>
                </a:solidFill>
              </a:rPr>
              <a:t>prezentat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bazează</a:t>
            </a:r>
            <a:r>
              <a:rPr lang="en-US" sz="1400" dirty="0">
                <a:solidFill>
                  <a:schemeClr val="bg1"/>
                </a:solidFill>
              </a:rPr>
              <a:t> pe un cod de </a:t>
            </a:r>
            <a:r>
              <a:rPr lang="en-US" sz="1400" dirty="0" err="1">
                <a:solidFill>
                  <a:schemeClr val="bg1"/>
                </a:solidFill>
              </a:rPr>
              <a:t>bază</a:t>
            </a:r>
            <a:r>
              <a:rPr lang="en-US" sz="1400" dirty="0">
                <a:solidFill>
                  <a:schemeClr val="bg1"/>
                </a:solidFill>
              </a:rPr>
              <a:t> care </a:t>
            </a:r>
            <a:r>
              <a:rPr lang="en-US" sz="1400" dirty="0" err="1">
                <a:solidFill>
                  <a:schemeClr val="bg1"/>
                </a:solidFill>
              </a:rPr>
              <a:t>extinde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test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totul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ordonat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4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tc.baza.01?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-539147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F01-3E38-4B32-97A4-C50707EDA7C1}"/>
              </a:ext>
            </a:extLst>
          </p:cNvPr>
          <p:cNvSpPr txBox="1"/>
          <p:nvPr/>
        </p:nvSpPr>
        <p:spPr>
          <a:xfrm>
            <a:off x="547761" y="1442959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126-E38F-481F-A9C1-542E2D7193DE}"/>
              </a:ext>
            </a:extLst>
          </p:cNvPr>
          <p:cNvSpPr txBox="1"/>
          <p:nvPr/>
        </p:nvSpPr>
        <p:spPr>
          <a:xfrm>
            <a:off x="144306" y="1811217"/>
            <a:ext cx="3841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cod </a:t>
            </a:r>
            <a:r>
              <a:rPr lang="en-US" sz="1400" dirty="0" err="1">
                <a:solidFill>
                  <a:schemeClr val="bg1"/>
                </a:solidFill>
              </a:rPr>
              <a:t>prezentat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bazează</a:t>
            </a:r>
            <a:r>
              <a:rPr lang="en-US" sz="1400" dirty="0">
                <a:solidFill>
                  <a:schemeClr val="bg1"/>
                </a:solidFill>
              </a:rPr>
              <a:t> pe un cod de </a:t>
            </a:r>
            <a:r>
              <a:rPr lang="en-US" sz="1400" dirty="0" err="1">
                <a:solidFill>
                  <a:schemeClr val="bg1"/>
                </a:solidFill>
              </a:rPr>
              <a:t>bază</a:t>
            </a:r>
            <a:r>
              <a:rPr lang="en-US" sz="1400" dirty="0">
                <a:solidFill>
                  <a:schemeClr val="bg1"/>
                </a:solidFill>
              </a:rPr>
              <a:t> care </a:t>
            </a:r>
            <a:r>
              <a:rPr lang="en-US" sz="1400" dirty="0" err="1">
                <a:solidFill>
                  <a:schemeClr val="bg1"/>
                </a:solidFill>
              </a:rPr>
              <a:t>extinde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test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totul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ordonat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 </a:t>
            </a:r>
            <a:r>
              <a:rPr lang="en-US" sz="1400" dirty="0" err="1">
                <a:solidFill>
                  <a:schemeClr val="bg1"/>
                </a:solidFill>
              </a:rPr>
              <a:t>exemplu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simplu</a:t>
            </a:r>
            <a:r>
              <a:rPr lang="en-US" sz="1400" dirty="0">
                <a:solidFill>
                  <a:schemeClr val="bg1"/>
                </a:solidFill>
              </a:rPr>
              <a:t> am </a:t>
            </a:r>
            <a:r>
              <a:rPr lang="en-US" sz="1400" dirty="0" err="1">
                <a:solidFill>
                  <a:schemeClr val="bg1"/>
                </a:solidFill>
              </a:rPr>
              <a:t>folosit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initializa</a:t>
            </a:r>
            <a:r>
              <a:rPr lang="en-US" sz="1400" dirty="0">
                <a:solidFill>
                  <a:schemeClr val="bg1"/>
                </a:solidFill>
              </a:rPr>
              <a:t> in alt </a:t>
            </a:r>
            <a:r>
              <a:rPr lang="en-US" sz="1400" dirty="0" err="1">
                <a:solidFill>
                  <a:schemeClr val="bg1"/>
                </a:solidFill>
              </a:rPr>
              <a:t>fisier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-ul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nu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incarc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propriuzis</a:t>
            </a:r>
            <a:r>
              <a:rPr lang="en-US" sz="1400" dirty="0">
                <a:solidFill>
                  <a:schemeClr val="bg1"/>
                </a:solidFill>
              </a:rPr>
              <a:t> cu </a:t>
            </a:r>
            <a:r>
              <a:rPr lang="en-US" sz="1400" dirty="0" err="1">
                <a:solidFill>
                  <a:schemeClr val="bg1"/>
                </a:solidFill>
              </a:rPr>
              <a:t>atatea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linii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55118-C35B-4E31-9B30-82DE0C0F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665" y="1695865"/>
            <a:ext cx="7237650" cy="213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79DDD-72E6-40A2-88DD-F5E85E14D320}"/>
              </a:ext>
            </a:extLst>
          </p:cNvPr>
          <p:cNvSpPr txBox="1"/>
          <p:nvPr/>
        </p:nvSpPr>
        <p:spPr>
          <a:xfrm>
            <a:off x="-3438450" y="4301296"/>
            <a:ext cx="343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cod la </a:t>
            </a:r>
            <a:r>
              <a:rPr lang="en-US" dirty="0" err="1">
                <a:solidFill>
                  <a:schemeClr val="bg1"/>
                </a:solidFill>
              </a:rPr>
              <a:t>inceput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asa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B4A63-E0D6-4DEA-A9F5-4CF7B6410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349">
            <a:off x="3986210" y="7822727"/>
            <a:ext cx="2876951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00391-DCBD-4037-8B3F-86B5FEBC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9127">
            <a:off x="5326922" y="8396680"/>
            <a:ext cx="2867425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8B73B-A1CB-4F6F-8BDD-999E82371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7974221"/>
            <a:ext cx="260068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2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404934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tc.baza.01?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-539147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F01-3E38-4B32-97A4-C50707EDA7C1}"/>
              </a:ext>
            </a:extLst>
          </p:cNvPr>
          <p:cNvSpPr txBox="1"/>
          <p:nvPr/>
        </p:nvSpPr>
        <p:spPr>
          <a:xfrm>
            <a:off x="547761" y="1442959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126-E38F-481F-A9C1-542E2D7193DE}"/>
              </a:ext>
            </a:extLst>
          </p:cNvPr>
          <p:cNvSpPr txBox="1"/>
          <p:nvPr/>
        </p:nvSpPr>
        <p:spPr>
          <a:xfrm>
            <a:off x="144306" y="1811217"/>
            <a:ext cx="3841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cod </a:t>
            </a:r>
            <a:r>
              <a:rPr lang="en-US" sz="1400" dirty="0" err="1">
                <a:solidFill>
                  <a:schemeClr val="bg1"/>
                </a:solidFill>
              </a:rPr>
              <a:t>prezentat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bazează</a:t>
            </a:r>
            <a:r>
              <a:rPr lang="en-US" sz="1400" dirty="0">
                <a:solidFill>
                  <a:schemeClr val="bg1"/>
                </a:solidFill>
              </a:rPr>
              <a:t> pe un cod de </a:t>
            </a:r>
            <a:r>
              <a:rPr lang="en-US" sz="1400" dirty="0" err="1">
                <a:solidFill>
                  <a:schemeClr val="bg1"/>
                </a:solidFill>
              </a:rPr>
              <a:t>bază</a:t>
            </a:r>
            <a:r>
              <a:rPr lang="en-US" sz="1400" dirty="0">
                <a:solidFill>
                  <a:schemeClr val="bg1"/>
                </a:solidFill>
              </a:rPr>
              <a:t> care </a:t>
            </a:r>
            <a:r>
              <a:rPr lang="en-US" sz="1400" dirty="0" err="1">
                <a:solidFill>
                  <a:schemeClr val="bg1"/>
                </a:solidFill>
              </a:rPr>
              <a:t>extinde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test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totul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ordonat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 </a:t>
            </a:r>
            <a:r>
              <a:rPr lang="en-US" sz="1400" dirty="0" err="1">
                <a:solidFill>
                  <a:schemeClr val="bg1"/>
                </a:solidFill>
              </a:rPr>
              <a:t>exemplu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simplu</a:t>
            </a:r>
            <a:r>
              <a:rPr lang="en-US" sz="1400" dirty="0">
                <a:solidFill>
                  <a:schemeClr val="bg1"/>
                </a:solidFill>
              </a:rPr>
              <a:t> am </a:t>
            </a:r>
            <a:r>
              <a:rPr lang="en-US" sz="1400" dirty="0" err="1">
                <a:solidFill>
                  <a:schemeClr val="bg1"/>
                </a:solidFill>
              </a:rPr>
              <a:t>folosit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initializa</a:t>
            </a:r>
            <a:r>
              <a:rPr lang="en-US" sz="1400" dirty="0">
                <a:solidFill>
                  <a:schemeClr val="bg1"/>
                </a:solidFill>
              </a:rPr>
              <a:t> in alt </a:t>
            </a:r>
            <a:r>
              <a:rPr lang="en-US" sz="1400" dirty="0" err="1">
                <a:solidFill>
                  <a:schemeClr val="bg1"/>
                </a:solidFill>
              </a:rPr>
              <a:t>fisier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-ul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nu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incarc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propriuzis</a:t>
            </a:r>
            <a:r>
              <a:rPr lang="en-US" sz="1400" dirty="0">
                <a:solidFill>
                  <a:schemeClr val="bg1"/>
                </a:solidFill>
              </a:rPr>
              <a:t> cu </a:t>
            </a:r>
            <a:r>
              <a:rPr lang="en-US" sz="1400" dirty="0" err="1">
                <a:solidFill>
                  <a:schemeClr val="bg1"/>
                </a:solidFill>
              </a:rPr>
              <a:t>atatea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linii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55118-C35B-4E31-9B30-82DE0C0F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665" y="1695865"/>
            <a:ext cx="7237650" cy="213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79DDD-72E6-40A2-88DD-F5E85E14D320}"/>
              </a:ext>
            </a:extLst>
          </p:cNvPr>
          <p:cNvSpPr txBox="1"/>
          <p:nvPr/>
        </p:nvSpPr>
        <p:spPr>
          <a:xfrm>
            <a:off x="325475" y="4401123"/>
            <a:ext cx="343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cod la </a:t>
            </a:r>
            <a:r>
              <a:rPr lang="en-US" dirty="0" err="1">
                <a:solidFill>
                  <a:schemeClr val="bg1"/>
                </a:solidFill>
              </a:rPr>
              <a:t>inceput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asa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B4A63-E0D6-4DEA-A9F5-4CF7B6410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349">
            <a:off x="5250184" y="4834404"/>
            <a:ext cx="2876951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00391-DCBD-4037-8B3F-86B5FEBC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9127">
            <a:off x="6590896" y="5408357"/>
            <a:ext cx="2867425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8B73B-A1CB-4F6F-8BDD-999E82371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974" y="4985898"/>
            <a:ext cx="260068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4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2438400" y="404934"/>
            <a:ext cx="651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tc.bazaapi.01?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-539147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F01-3E38-4B32-97A4-C50707EDA7C1}"/>
              </a:ext>
            </a:extLst>
          </p:cNvPr>
          <p:cNvSpPr txBox="1"/>
          <p:nvPr/>
        </p:nvSpPr>
        <p:spPr>
          <a:xfrm>
            <a:off x="768125" y="-4179835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126-E38F-481F-A9C1-542E2D7193DE}"/>
              </a:ext>
            </a:extLst>
          </p:cNvPr>
          <p:cNvSpPr txBox="1"/>
          <p:nvPr/>
        </p:nvSpPr>
        <p:spPr>
          <a:xfrm>
            <a:off x="364670" y="-3811577"/>
            <a:ext cx="3841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cod </a:t>
            </a:r>
            <a:r>
              <a:rPr lang="en-US" sz="1400" dirty="0" err="1">
                <a:solidFill>
                  <a:schemeClr val="bg1"/>
                </a:solidFill>
              </a:rPr>
              <a:t>prezentat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aici</a:t>
            </a:r>
            <a:r>
              <a:rPr lang="en-US" sz="1400" dirty="0">
                <a:solidFill>
                  <a:schemeClr val="bg1"/>
                </a:solidFill>
              </a:rPr>
              <a:t> se </a:t>
            </a:r>
            <a:r>
              <a:rPr lang="en-US" sz="1400" dirty="0" err="1">
                <a:solidFill>
                  <a:schemeClr val="bg1"/>
                </a:solidFill>
              </a:rPr>
              <a:t>bazează</a:t>
            </a:r>
            <a:r>
              <a:rPr lang="en-US" sz="1400" dirty="0">
                <a:solidFill>
                  <a:schemeClr val="bg1"/>
                </a:solidFill>
              </a:rPr>
              <a:t> pe un cod de </a:t>
            </a:r>
            <a:r>
              <a:rPr lang="en-US" sz="1400" dirty="0" err="1">
                <a:solidFill>
                  <a:schemeClr val="bg1"/>
                </a:solidFill>
              </a:rPr>
              <a:t>bază</a:t>
            </a:r>
            <a:r>
              <a:rPr lang="en-US" sz="1400" dirty="0">
                <a:solidFill>
                  <a:schemeClr val="bg1"/>
                </a:solidFill>
              </a:rPr>
              <a:t> care </a:t>
            </a:r>
            <a:r>
              <a:rPr lang="en-US" sz="1400" dirty="0" err="1">
                <a:solidFill>
                  <a:schemeClr val="bg1"/>
                </a:solidFill>
              </a:rPr>
              <a:t>extinde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fiecare</a:t>
            </a:r>
            <a:r>
              <a:rPr lang="en-US" sz="1400" dirty="0">
                <a:solidFill>
                  <a:schemeClr val="bg1"/>
                </a:solidFill>
              </a:rPr>
              <a:t> test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totul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ordonat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și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organizat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 </a:t>
            </a:r>
            <a:r>
              <a:rPr lang="en-US" sz="1400" dirty="0" err="1">
                <a:solidFill>
                  <a:schemeClr val="bg1"/>
                </a:solidFill>
              </a:rPr>
              <a:t>exemplu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automatizare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simplu</a:t>
            </a:r>
            <a:r>
              <a:rPr lang="en-US" sz="1400" dirty="0">
                <a:solidFill>
                  <a:schemeClr val="bg1"/>
                </a:solidFill>
              </a:rPr>
              <a:t> am </a:t>
            </a:r>
            <a:r>
              <a:rPr lang="en-US" sz="1400" dirty="0" err="1">
                <a:solidFill>
                  <a:schemeClr val="bg1"/>
                </a:solidFill>
              </a:rPr>
              <a:t>folosit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initializa</a:t>
            </a:r>
            <a:r>
              <a:rPr lang="en-US" sz="1400" dirty="0">
                <a:solidFill>
                  <a:schemeClr val="bg1"/>
                </a:solidFill>
              </a:rPr>
              <a:t> in alt </a:t>
            </a:r>
            <a:r>
              <a:rPr lang="en-US" sz="1400" dirty="0" err="1">
                <a:solidFill>
                  <a:schemeClr val="bg1"/>
                </a:solidFill>
              </a:rPr>
              <a:t>fisier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webdriver</a:t>
            </a:r>
            <a:r>
              <a:rPr lang="en-US" sz="1400" dirty="0">
                <a:solidFill>
                  <a:schemeClr val="bg1"/>
                </a:solidFill>
              </a:rPr>
              <a:t>-ul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nu </a:t>
            </a:r>
            <a:r>
              <a:rPr lang="en-US" sz="1400" dirty="0" err="1">
                <a:solidFill>
                  <a:schemeClr val="bg1"/>
                </a:solidFill>
              </a:rPr>
              <a:t>mai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incarc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testul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propriuzis</a:t>
            </a:r>
            <a:r>
              <a:rPr lang="en-US" sz="1400" dirty="0">
                <a:solidFill>
                  <a:schemeClr val="bg1"/>
                </a:solidFill>
              </a:rPr>
              <a:t> cu </a:t>
            </a:r>
            <a:r>
              <a:rPr lang="en-US" sz="1400" dirty="0" err="1">
                <a:solidFill>
                  <a:schemeClr val="bg1"/>
                </a:solidFill>
              </a:rPr>
              <a:t>atatea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linii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55118-C35B-4E31-9B30-82DE0C0F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29" y="-3926929"/>
            <a:ext cx="7237650" cy="213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79DDD-72E6-40A2-88DD-F5E85E14D320}"/>
              </a:ext>
            </a:extLst>
          </p:cNvPr>
          <p:cNvSpPr txBox="1"/>
          <p:nvPr/>
        </p:nvSpPr>
        <p:spPr>
          <a:xfrm>
            <a:off x="547761" y="7347943"/>
            <a:ext cx="343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cod la </a:t>
            </a:r>
            <a:r>
              <a:rPr lang="en-US" dirty="0" err="1">
                <a:solidFill>
                  <a:schemeClr val="bg1"/>
                </a:solidFill>
              </a:rPr>
              <a:t>inceput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asa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B4A63-E0D6-4DEA-A9F5-4CF7B6410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8349">
            <a:off x="5472470" y="7781224"/>
            <a:ext cx="2876951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00391-DCBD-4037-8B3F-86B5FEBCF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99127">
            <a:off x="6813182" y="8355177"/>
            <a:ext cx="2867425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8B73B-A1CB-4F6F-8BDD-999E82371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2260" y="7932718"/>
            <a:ext cx="260068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2592463" y="404934"/>
            <a:ext cx="6361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TestCase</a:t>
            </a:r>
            <a:r>
              <a:rPr lang="en-US" sz="4400" dirty="0">
                <a:solidFill>
                  <a:schemeClr val="bg1"/>
                </a:solidFill>
              </a:rPr>
              <a:t> ID: tc.bazaapi.01?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-539147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F01-3E38-4B32-97A4-C50707EDA7C1}"/>
              </a:ext>
            </a:extLst>
          </p:cNvPr>
          <p:cNvSpPr txBox="1"/>
          <p:nvPr/>
        </p:nvSpPr>
        <p:spPr>
          <a:xfrm>
            <a:off x="547762" y="1664318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126-E38F-481F-A9C1-542E2D7193DE}"/>
              </a:ext>
            </a:extLst>
          </p:cNvPr>
          <p:cNvSpPr txBox="1"/>
          <p:nvPr/>
        </p:nvSpPr>
        <p:spPr>
          <a:xfrm>
            <a:off x="144307" y="2032576"/>
            <a:ext cx="3841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Iar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api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aceasta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fost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rost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authorizationToken</a:t>
            </a:r>
            <a:r>
              <a:rPr lang="en-US" sz="1400" dirty="0">
                <a:solidFill>
                  <a:schemeClr val="bg1"/>
                </a:solidFill>
              </a:rPr>
              <a:t>(Bearer Token)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de a face login ul pe site </a:t>
            </a:r>
            <a:r>
              <a:rPr lang="en-US" sz="1400" dirty="0" err="1">
                <a:solidFill>
                  <a:schemeClr val="bg1"/>
                </a:solidFill>
              </a:rPr>
              <a:t>unde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aceasta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api</a:t>
            </a:r>
            <a:r>
              <a:rPr lang="en-US" sz="1400" dirty="0">
                <a:solidFill>
                  <a:schemeClr val="bg1"/>
                </a:solidFill>
              </a:rPr>
              <a:t> nu </a:t>
            </a:r>
            <a:r>
              <a:rPr lang="en-US" sz="1400" dirty="0" err="1">
                <a:solidFill>
                  <a:schemeClr val="bg1"/>
                </a:solidFill>
              </a:rPr>
              <a:t>ar</a:t>
            </a:r>
            <a:r>
              <a:rPr lang="en-US" sz="1400" dirty="0">
                <a:solidFill>
                  <a:schemeClr val="bg1"/>
                </a:solidFill>
              </a:rPr>
              <a:t> fi </a:t>
            </a:r>
            <a:r>
              <a:rPr lang="en-US" sz="1400" dirty="0" err="1">
                <a:solidFill>
                  <a:schemeClr val="bg1"/>
                </a:solidFill>
              </a:rPr>
              <a:t>functiona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eroare</a:t>
            </a:r>
            <a:r>
              <a:rPr lang="en-US" sz="1400" dirty="0">
                <a:solidFill>
                  <a:schemeClr val="bg1"/>
                </a:solidFill>
              </a:rPr>
              <a:t> ca missing token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not logged in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D6BE13-FF2E-44D0-B6D6-4A5A3AE07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334" y="1693163"/>
            <a:ext cx="6168756" cy="39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520212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Test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6BF83-B3CB-4A83-BBDA-3A953EC171FD}"/>
              </a:ext>
            </a:extLst>
          </p:cNvPr>
          <p:cNvSpPr txBox="1"/>
          <p:nvPr/>
        </p:nvSpPr>
        <p:spPr>
          <a:xfrm>
            <a:off x="9073428" y="-539147"/>
            <a:ext cx="139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F01-3E38-4B32-97A4-C50707EDA7C1}"/>
              </a:ext>
            </a:extLst>
          </p:cNvPr>
          <p:cNvSpPr txBox="1"/>
          <p:nvPr/>
        </p:nvSpPr>
        <p:spPr>
          <a:xfrm>
            <a:off x="-4111324" y="1714935"/>
            <a:ext cx="1496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codului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3A126-E38F-481F-A9C1-542E2D7193DE}"/>
              </a:ext>
            </a:extLst>
          </p:cNvPr>
          <p:cNvSpPr txBox="1"/>
          <p:nvPr/>
        </p:nvSpPr>
        <p:spPr>
          <a:xfrm>
            <a:off x="-4514779" y="2083193"/>
            <a:ext cx="3841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Iar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api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aceasta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baza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fost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folosita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pentru</a:t>
            </a:r>
            <a:r>
              <a:rPr lang="en-US" sz="1400" dirty="0">
                <a:solidFill>
                  <a:schemeClr val="bg1"/>
                </a:solidFill>
              </a:rPr>
              <a:t> a face </a:t>
            </a:r>
            <a:r>
              <a:rPr lang="en-US" sz="1400" dirty="0" err="1">
                <a:solidFill>
                  <a:schemeClr val="bg1"/>
                </a:solidFill>
              </a:rPr>
              <a:t>rost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authorizationToken</a:t>
            </a:r>
            <a:r>
              <a:rPr lang="en-US" sz="1400" dirty="0">
                <a:solidFill>
                  <a:schemeClr val="bg1"/>
                </a:solidFill>
              </a:rPr>
              <a:t>(Bearer Token) </a:t>
            </a:r>
            <a:r>
              <a:rPr lang="en-US" sz="1400" dirty="0" err="1">
                <a:solidFill>
                  <a:schemeClr val="bg1"/>
                </a:solidFill>
              </a:rPr>
              <a:t>si</a:t>
            </a:r>
            <a:r>
              <a:rPr lang="en-US" sz="1400" dirty="0">
                <a:solidFill>
                  <a:schemeClr val="bg1"/>
                </a:solidFill>
              </a:rPr>
              <a:t> de a face login ul pe site </a:t>
            </a:r>
            <a:r>
              <a:rPr lang="en-US" sz="1400" dirty="0" err="1">
                <a:solidFill>
                  <a:schemeClr val="bg1"/>
                </a:solidFill>
              </a:rPr>
              <a:t>unde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aceasta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api</a:t>
            </a:r>
            <a:r>
              <a:rPr lang="en-US" sz="1400" dirty="0">
                <a:solidFill>
                  <a:schemeClr val="bg1"/>
                </a:solidFill>
              </a:rPr>
              <a:t> nu </a:t>
            </a:r>
            <a:r>
              <a:rPr lang="en-US" sz="1400" dirty="0" err="1">
                <a:solidFill>
                  <a:schemeClr val="bg1"/>
                </a:solidFill>
              </a:rPr>
              <a:t>ar</a:t>
            </a:r>
            <a:r>
              <a:rPr lang="en-US" sz="1400" dirty="0">
                <a:solidFill>
                  <a:schemeClr val="bg1"/>
                </a:solidFill>
              </a:rPr>
              <a:t> fi </a:t>
            </a:r>
            <a:r>
              <a:rPr lang="en-US" sz="1400" dirty="0" err="1">
                <a:solidFill>
                  <a:schemeClr val="bg1"/>
                </a:solidFill>
              </a:rPr>
              <a:t>functiona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dand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eroare</a:t>
            </a:r>
            <a:r>
              <a:rPr lang="en-US" sz="1400" dirty="0">
                <a:solidFill>
                  <a:schemeClr val="bg1"/>
                </a:solidFill>
              </a:rPr>
              <a:t> ca missing token </a:t>
            </a:r>
            <a:r>
              <a:rPr lang="en-US" sz="1400" dirty="0" err="1">
                <a:solidFill>
                  <a:schemeClr val="bg1"/>
                </a:solidFill>
              </a:rPr>
              <a:t>sau</a:t>
            </a:r>
            <a:r>
              <a:rPr lang="en-US" sz="1400" dirty="0">
                <a:solidFill>
                  <a:schemeClr val="bg1"/>
                </a:solidFill>
              </a:rPr>
              <a:t> not logged in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D6BE13-FF2E-44D0-B6D6-4A5A3AE07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8963" y="2159393"/>
            <a:ext cx="6168756" cy="39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1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4F738-1ADE-41B3-9D0E-546D4327E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23" y="-154964"/>
            <a:ext cx="2662234" cy="2658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238500" y="520212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Test 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3AD44AE-1BB2-4A62-9A69-94AD29A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96287"/>
              </p:ext>
            </p:extLst>
          </p:nvPr>
        </p:nvGraphicFramePr>
        <p:xfrm>
          <a:off x="1553029" y="1809865"/>
          <a:ext cx="8548913" cy="32749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1041244999"/>
                    </a:ext>
                  </a:extLst>
                </a:gridCol>
                <a:gridCol w="5805713">
                  <a:extLst>
                    <a:ext uri="{9D8B030D-6E8A-4147-A177-3AD203B41FA5}">
                      <a16:colId xmlns:a16="http://schemas.microsoft.com/office/drawing/2014/main" val="1824212459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3293382297"/>
                    </a:ext>
                  </a:extLst>
                </a:gridCol>
                <a:gridCol w="595085">
                  <a:extLst>
                    <a:ext uri="{9D8B030D-6E8A-4147-A177-3AD203B41FA5}">
                      <a16:colId xmlns:a16="http://schemas.microsoft.com/office/drawing/2014/main" val="178729866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>
                    <a:solidFill>
                      <a:srgbClr val="150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150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>
                    <a:solidFill>
                      <a:srgbClr val="1508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>
                    <a:solidFill>
                      <a:srgbClr val="150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3675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tc_auto_01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Verifică dacă utilizatorul poate crea un cont.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4094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tc_auto_02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Verifică dacă utilizatorul se poate loga cu credențialele folosite la înregistrare.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331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tc_auto_03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daca</a:t>
                      </a:r>
                      <a:r>
                        <a:rPr lang="en-US" dirty="0"/>
                        <a:t> user-ul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creea</a:t>
                      </a:r>
                      <a:r>
                        <a:rPr lang="en-US" dirty="0"/>
                        <a:t> un contact </a:t>
                      </a:r>
                      <a:r>
                        <a:rPr lang="en-US" dirty="0" err="1"/>
                        <a:t>nou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83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tc_api_01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daca</a:t>
                      </a:r>
                      <a:r>
                        <a:rPr lang="en-US" dirty="0"/>
                        <a:t> user-ul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creea</a:t>
                      </a:r>
                      <a:r>
                        <a:rPr lang="en-US" dirty="0"/>
                        <a:t> un contact </a:t>
                      </a:r>
                      <a:r>
                        <a:rPr lang="en-US" dirty="0" err="1"/>
                        <a:t>nou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201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tc_api_02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daca</a:t>
                      </a:r>
                      <a:r>
                        <a:rPr lang="en-US" dirty="0"/>
                        <a:t> user-ul </a:t>
                      </a:r>
                      <a:r>
                        <a:rPr lang="en-US" dirty="0" err="1"/>
                        <a:t>poate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sterge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primul</a:t>
                      </a:r>
                      <a:r>
                        <a:rPr lang="en-US" dirty="0"/>
                        <a:t> contact din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folosind</a:t>
                      </a:r>
                      <a:r>
                        <a:rPr lang="en-US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2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98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07D9AE-4F39-4132-9A93-98BED380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5D9F7-C533-4F85-8666-11FF4E204E31}"/>
              </a:ext>
            </a:extLst>
          </p:cNvPr>
          <p:cNvSpPr txBox="1"/>
          <p:nvPr/>
        </p:nvSpPr>
        <p:spPr>
          <a:xfrm>
            <a:off x="1239931" y="1186216"/>
            <a:ext cx="9712138" cy="10464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Web Testing - thinking-tester-contact-list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IT School Project – Automation using Java and Selenium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85" y="1845286"/>
            <a:ext cx="1963371" cy="1960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85F0A4-06D5-477F-B3C6-E3B5CB5C06E0}"/>
              </a:ext>
            </a:extLst>
          </p:cNvPr>
          <p:cNvSpPr txBox="1"/>
          <p:nvPr/>
        </p:nvSpPr>
        <p:spPr>
          <a:xfrm>
            <a:off x="5842186" y="2420470"/>
            <a:ext cx="19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 </a:t>
            </a:r>
            <a:r>
              <a:rPr lang="en-US" sz="1400" dirty="0" err="1">
                <a:solidFill>
                  <a:schemeClr val="bg1"/>
                </a:solidFill>
              </a:rPr>
              <a:t>incepem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zic</a:t>
            </a:r>
            <a:r>
              <a:rPr lang="en-US" sz="1400" dirty="0">
                <a:solidFill>
                  <a:schemeClr val="bg1"/>
                </a:solidFill>
              </a:rPr>
              <a:t>, nu?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05261-624A-4690-A27B-01B8A4DB0712}"/>
              </a:ext>
            </a:extLst>
          </p:cNvPr>
          <p:cNvSpPr txBox="1"/>
          <p:nvPr/>
        </p:nvSpPr>
        <p:spPr>
          <a:xfrm>
            <a:off x="3486150" y="-1046978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-2419350" y="198102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27953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122431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59D3D-F590-4A70-BA41-3D6AF6E93164}"/>
              </a:ext>
            </a:extLst>
          </p:cNvPr>
          <p:cNvSpPr txBox="1"/>
          <p:nvPr/>
        </p:nvSpPr>
        <p:spPr>
          <a:xfrm>
            <a:off x="8491322" y="405472"/>
            <a:ext cx="254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Framework? </a:t>
            </a:r>
            <a:r>
              <a:rPr lang="en-US" sz="1400" dirty="0" err="1">
                <a:solidFill>
                  <a:schemeClr val="bg1"/>
                </a:solidFill>
              </a:rPr>
              <a:t>Adica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ce</a:t>
            </a:r>
            <a:r>
              <a:rPr lang="en-US" sz="1400" dirty="0">
                <a:solidFill>
                  <a:schemeClr val="bg1"/>
                </a:solidFill>
              </a:rPr>
              <a:t> am </a:t>
            </a:r>
            <a:r>
              <a:rPr lang="en-US" sz="1400" dirty="0" err="1">
                <a:solidFill>
                  <a:schemeClr val="bg1"/>
                </a:solidFill>
              </a:rPr>
              <a:t>folosit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realizam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proiectul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-2525858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90651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600074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8117457" y="-385259"/>
            <a:ext cx="293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Cases –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in sine, </a:t>
            </a:r>
            <a:r>
              <a:rPr lang="en-US" sz="1400" dirty="0" err="1">
                <a:solidFill>
                  <a:schemeClr val="bg1"/>
                </a:solidFill>
              </a:rPr>
              <a:t>detaliate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90B9B-AFAF-44CD-8CB8-FFA2F8B2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82246-EAD4-4E8F-9654-9AD9CF461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485" y="-154964"/>
            <a:ext cx="1963371" cy="1960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DECBC-BAC5-4809-8524-901E8A0879FE}"/>
              </a:ext>
            </a:extLst>
          </p:cNvPr>
          <p:cNvSpPr txBox="1"/>
          <p:nvPr/>
        </p:nvSpPr>
        <p:spPr>
          <a:xfrm>
            <a:off x="3486150" y="928692"/>
            <a:ext cx="521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Cuprins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44D31-B07E-4A49-98AF-4FBD64F9E2B1}"/>
              </a:ext>
            </a:extLst>
          </p:cNvPr>
          <p:cNvSpPr txBox="1"/>
          <p:nvPr/>
        </p:nvSpPr>
        <p:spPr>
          <a:xfrm>
            <a:off x="600074" y="198049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35649-30F2-4072-BEA4-1B47064A20C4}"/>
              </a:ext>
            </a:extLst>
          </p:cNvPr>
          <p:cNvSpPr txBox="1"/>
          <p:nvPr/>
        </p:nvSpPr>
        <p:spPr>
          <a:xfrm>
            <a:off x="600074" y="2503715"/>
            <a:ext cx="288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240AF-D799-4326-8AC7-81C35C135451}"/>
              </a:ext>
            </a:extLst>
          </p:cNvPr>
          <p:cNvSpPr txBox="1"/>
          <p:nvPr/>
        </p:nvSpPr>
        <p:spPr>
          <a:xfrm>
            <a:off x="8220462" y="504047"/>
            <a:ext cx="293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Test Cases – </a:t>
            </a:r>
            <a:r>
              <a:rPr lang="en-US" sz="1400" dirty="0" err="1">
                <a:solidFill>
                  <a:schemeClr val="bg1"/>
                </a:solidFill>
              </a:rPr>
              <a:t>Testele</a:t>
            </a:r>
            <a:r>
              <a:rPr lang="en-US" sz="1400" dirty="0">
                <a:solidFill>
                  <a:schemeClr val="bg1"/>
                </a:solidFill>
              </a:rPr>
              <a:t> in sine, </a:t>
            </a:r>
            <a:r>
              <a:rPr lang="en-US" sz="1400" dirty="0" err="1">
                <a:solidFill>
                  <a:schemeClr val="bg1"/>
                </a:solidFill>
              </a:rPr>
              <a:t>detaliate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23741-DC74-4B25-A3EA-71501F327626}"/>
              </a:ext>
            </a:extLst>
          </p:cNvPr>
          <p:cNvSpPr txBox="1"/>
          <p:nvPr/>
        </p:nvSpPr>
        <p:spPr>
          <a:xfrm>
            <a:off x="-4044497" y="3026935"/>
            <a:ext cx="404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 Studio Code Run</a:t>
            </a:r>
          </a:p>
        </p:txBody>
      </p:sp>
    </p:spTree>
    <p:extLst>
      <p:ext uri="{BB962C8B-B14F-4D97-AF65-F5344CB8AC3E}">
        <p14:creationId xmlns:p14="http://schemas.microsoft.com/office/powerpoint/2010/main" val="25844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1775</Words>
  <Application>Microsoft Office PowerPoint</Application>
  <PresentationFormat>Widescreen</PresentationFormat>
  <Paragraphs>274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Tw1xy .</dc:creator>
  <cp:lastModifiedBy>Tw1xy .</cp:lastModifiedBy>
  <cp:revision>25</cp:revision>
  <dcterms:created xsi:type="dcterms:W3CDTF">2025-03-10T08:29:38Z</dcterms:created>
  <dcterms:modified xsi:type="dcterms:W3CDTF">2025-03-10T13:00:59Z</dcterms:modified>
</cp:coreProperties>
</file>