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79" r:id="rId9"/>
    <p:sldId id="278"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3" d="100"/>
          <a:sy n="123" d="100"/>
        </p:scale>
        <p:origin x="-12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3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7"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9"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0"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0"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4"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9"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70"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71"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72"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7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5913000"/>
            <a:ext cx="9143280" cy="1020240"/>
          </a:xfrm>
          <a:prstGeom prst="rect">
            <a:avLst/>
          </a:prstGeom>
          <a:solidFill>
            <a:srgbClr val="003478"/>
          </a:solidFill>
        </p:spPr>
      </p:sp>
      <p:sp>
        <p:nvSpPr>
          <p:cNvPr id="7" name="CustomShape 2"/>
          <p:cNvSpPr/>
          <p:nvPr/>
        </p:nvSpPr>
        <p:spPr>
          <a:xfrm>
            <a:off x="0" y="5867280"/>
            <a:ext cx="9143280" cy="45000"/>
          </a:xfrm>
          <a:prstGeom prst="rect">
            <a:avLst/>
          </a:prstGeom>
          <a:solidFill>
            <a:srgbClr val="FFC600"/>
          </a:solidFill>
        </p:spPr>
      </p:sp>
      <p:pic>
        <p:nvPicPr>
          <p:cNvPr id="2" name="Picture 1"/>
          <p:cNvPicPr/>
          <p:nvPr/>
        </p:nvPicPr>
        <p:blipFill>
          <a:blip r:embed="rId14"/>
          <a:stretch>
            <a:fillRect/>
          </a:stretch>
        </p:blipFill>
        <p:spPr>
          <a:xfrm>
            <a:off x="228600" y="6172200"/>
            <a:ext cx="3793320" cy="586080"/>
          </a:xfrm>
          <a:prstGeom prst="rect">
            <a:avLst/>
          </a:prstGeom>
        </p:spPr>
      </p:pic>
      <p:sp>
        <p:nvSpPr>
          <p:cNvPr id="3" name="CustomShape 3"/>
          <p:cNvSpPr/>
          <p:nvPr/>
        </p:nvSpPr>
        <p:spPr>
          <a:xfrm>
            <a:off x="0" y="0"/>
            <a:ext cx="9143280" cy="5866560"/>
          </a:xfrm>
          <a:prstGeom prst="rect">
            <a:avLst/>
          </a:prstGeom>
          <a:solidFill>
            <a:srgbClr val="003478"/>
          </a:solidFill>
        </p:spPr>
      </p:sp>
      <p:sp>
        <p:nvSpPr>
          <p:cNvPr id="4" name="PlaceHolder 4"/>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5" name="PlaceHolder 5"/>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5913000"/>
            <a:ext cx="9143280" cy="1020240"/>
          </a:xfrm>
          <a:prstGeom prst="rect">
            <a:avLst/>
          </a:prstGeom>
          <a:solidFill>
            <a:srgbClr val="003478"/>
          </a:solidFill>
        </p:spPr>
      </p:sp>
      <p:sp>
        <p:nvSpPr>
          <p:cNvPr id="39" name="CustomShape 2"/>
          <p:cNvSpPr/>
          <p:nvPr/>
        </p:nvSpPr>
        <p:spPr>
          <a:xfrm>
            <a:off x="0" y="5867280"/>
            <a:ext cx="9143280" cy="45000"/>
          </a:xfrm>
          <a:prstGeom prst="rect">
            <a:avLst/>
          </a:prstGeom>
          <a:solidFill>
            <a:srgbClr val="FFC600"/>
          </a:solidFill>
        </p:spPr>
      </p:sp>
      <p:pic>
        <p:nvPicPr>
          <p:cNvPr id="40" name="Picture 1"/>
          <p:cNvPicPr/>
          <p:nvPr/>
        </p:nvPicPr>
        <p:blipFill>
          <a:blip r:embed="rId14"/>
          <a:stretch>
            <a:fillRect/>
          </a:stretch>
        </p:blipFill>
        <p:spPr>
          <a:xfrm>
            <a:off x="228600" y="6172200"/>
            <a:ext cx="3793320" cy="586080"/>
          </a:xfrm>
          <a:prstGeom prst="rect">
            <a:avLst/>
          </a:prstGeom>
        </p:spPr>
      </p:pic>
      <p:sp>
        <p:nvSpPr>
          <p:cNvPr id="41" name="Line 3"/>
          <p:cNvSpPr/>
          <p:nvPr/>
        </p:nvSpPr>
        <p:spPr>
          <a:xfrm>
            <a:off x="304560" y="990360"/>
            <a:ext cx="8534520" cy="0"/>
          </a:xfrm>
          <a:prstGeom prst="line">
            <a:avLst/>
          </a:prstGeom>
          <a:ln w="25560">
            <a:solidFill>
              <a:srgbClr val="003478"/>
            </a:solidFill>
            <a:round/>
          </a:ln>
        </p:spPr>
      </p:sp>
      <p:sp>
        <p:nvSpPr>
          <p:cNvPr id="42" name="PlaceHolder 4"/>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43" name="PlaceHolder 5"/>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0" y="1992960"/>
            <a:ext cx="9143280" cy="685080"/>
          </a:xfrm>
          <a:prstGeom prst="rect">
            <a:avLst/>
          </a:prstGeom>
        </p:spPr>
        <p:txBody>
          <a:bodyPr lIns="90000" tIns="45000" rIns="90000" bIns="45000"/>
          <a:lstStyle/>
          <a:p>
            <a:r>
              <a:rPr lang="en-US" sz="3600" b="1">
                <a:solidFill>
                  <a:srgbClr val="FFFFFF"/>
                </a:solidFill>
                <a:latin typeface="Arial"/>
              </a:rPr>
              <a:t>Lecture 4:</a:t>
            </a:r>
            <a:endParaRPr/>
          </a:p>
          <a:p>
            <a:pPr algn="ctr">
              <a:lnSpc>
                <a:spcPct val="100000"/>
              </a:lnSpc>
            </a:pPr>
            <a:r>
              <a:rPr lang="en-US" sz="3600" b="1">
                <a:solidFill>
                  <a:srgbClr val="FFFFFF"/>
                </a:solidFill>
                <a:latin typeface="Arial"/>
              </a:rPr>
              <a:t>Computing and Informatics Design 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dirty="0">
                <a:solidFill>
                  <a:srgbClr val="3F3F3F"/>
                </a:solidFill>
                <a:latin typeface="times new roman"/>
              </a:rPr>
              <a:t>A few words about project scope</a:t>
            </a:r>
            <a:endParaRPr dirty="0"/>
          </a:p>
          <a:p>
            <a:pPr lvl="1">
              <a:lnSpc>
                <a:spcPct val="100000"/>
              </a:lnSpc>
              <a:buFont typeface="Times New Roman"/>
              <a:buChar char="•"/>
            </a:pPr>
            <a:r>
              <a:rPr lang="en-US" sz="2600" dirty="0">
                <a:solidFill>
                  <a:srgbClr val="3F3F3F"/>
                </a:solidFill>
                <a:latin typeface="times new roman"/>
              </a:rPr>
              <a:t>The project management triangle </a:t>
            </a:r>
            <a:r>
              <a:rPr lang="en-US" sz="2600" dirty="0" smtClean="0">
                <a:solidFill>
                  <a:srgbClr val="3F3F3F"/>
                </a:solidFill>
                <a:latin typeface="times new roman"/>
              </a:rPr>
              <a:t>model</a:t>
            </a:r>
          </a:p>
          <a:p>
            <a:pPr lvl="1">
              <a:lnSpc>
                <a:spcPct val="100000"/>
              </a:lnSpc>
            </a:pPr>
            <a:endParaRPr dirty="0"/>
          </a:p>
          <a:p>
            <a:pPr lvl="2">
              <a:buFont typeface="Times New Roman"/>
              <a:buChar char="•"/>
            </a:pPr>
            <a:r>
              <a:rPr lang="en-US" sz="2200" dirty="0">
                <a:solidFill>
                  <a:srgbClr val="3F3F3F"/>
                </a:solidFill>
                <a:latin typeface="times new roman"/>
              </a:rPr>
              <a:t>In order to construct a viable project plan, the management team must be given flexibility to define at least one of these constraints:</a:t>
            </a:r>
            <a:endParaRPr dirty="0"/>
          </a:p>
          <a:p>
            <a:pPr lvl="2">
              <a:buFont typeface="Times New Roman"/>
              <a:buChar char="•"/>
            </a:pPr>
            <a:r>
              <a:rPr lang="en-US" sz="2000" dirty="0">
                <a:solidFill>
                  <a:srgbClr val="3F3F3F"/>
                </a:solidFill>
                <a:latin typeface="times new roman"/>
              </a:rPr>
              <a:t>Mandated scope + time frame </a:t>
            </a:r>
            <a:r>
              <a:rPr lang="en-US" sz="2000" dirty="0">
                <a:solidFill>
                  <a:srgbClr val="3F3F3F"/>
                </a:solidFill>
                <a:latin typeface="Wingdings"/>
              </a:rPr>
              <a:t></a:t>
            </a:r>
            <a:r>
              <a:rPr lang="en-US" sz="2000" dirty="0">
                <a:solidFill>
                  <a:srgbClr val="3F3F3F"/>
                </a:solidFill>
                <a:latin typeface="times new roman"/>
              </a:rPr>
              <a:t> team defines necessary resources</a:t>
            </a:r>
            <a:endParaRPr dirty="0"/>
          </a:p>
          <a:p>
            <a:pPr lvl="2">
              <a:buFont typeface="Times New Roman"/>
              <a:buChar char="•"/>
            </a:pPr>
            <a:r>
              <a:rPr lang="en-US" sz="2000" dirty="0">
                <a:solidFill>
                  <a:srgbClr val="3F3F3F"/>
                </a:solidFill>
                <a:latin typeface="times new roman"/>
              </a:rPr>
              <a:t>***** warning this is the one scenario which may not be possible (see the Mythical Man Month)</a:t>
            </a:r>
            <a:endParaRPr dirty="0"/>
          </a:p>
          <a:p>
            <a:pPr lvl="2">
              <a:buFont typeface="Times New Roman"/>
              <a:buChar char="•"/>
            </a:pPr>
            <a:r>
              <a:rPr lang="en-US" sz="2000" dirty="0">
                <a:solidFill>
                  <a:srgbClr val="3F3F3F"/>
                </a:solidFill>
                <a:latin typeface="times new roman"/>
              </a:rPr>
              <a:t>Mandated scope + resources </a:t>
            </a:r>
            <a:r>
              <a:rPr lang="en-US" sz="2000" dirty="0">
                <a:solidFill>
                  <a:srgbClr val="3F3F3F"/>
                </a:solidFill>
                <a:latin typeface="Wingdings"/>
              </a:rPr>
              <a:t></a:t>
            </a:r>
            <a:r>
              <a:rPr lang="en-US" sz="2000" dirty="0">
                <a:solidFill>
                  <a:srgbClr val="3F3F3F"/>
                </a:solidFill>
                <a:latin typeface="times new roman"/>
              </a:rPr>
              <a:t> team determines time frame for project completion</a:t>
            </a:r>
            <a:endParaRPr dirty="0"/>
          </a:p>
          <a:p>
            <a:pPr lvl="2">
              <a:buFont typeface="Times New Roman"/>
              <a:buChar char="•"/>
            </a:pPr>
            <a:r>
              <a:rPr lang="en-US" sz="2000" dirty="0">
                <a:solidFill>
                  <a:srgbClr val="3F3F3F"/>
                </a:solidFill>
                <a:latin typeface="times new roman"/>
              </a:rPr>
              <a:t>Mandated time frame + resources </a:t>
            </a:r>
            <a:r>
              <a:rPr lang="en-US" sz="2000" dirty="0">
                <a:solidFill>
                  <a:srgbClr val="3F3F3F"/>
                </a:solidFill>
                <a:latin typeface="Wingdings"/>
              </a:rPr>
              <a:t></a:t>
            </a:r>
            <a:r>
              <a:rPr lang="en-US" sz="2000" dirty="0">
                <a:solidFill>
                  <a:srgbClr val="3F3F3F"/>
                </a:solidFill>
                <a:latin typeface="times new roman"/>
              </a:rPr>
              <a:t>team determines feasible scope</a:t>
            </a:r>
            <a:endParaRPr dirty="0"/>
          </a:p>
          <a:p>
            <a:pPr>
              <a:lnSpc>
                <a:spcPct val="100000"/>
              </a:lnSpc>
            </a:pPr>
            <a:endParaRPr dirty="0"/>
          </a:p>
        </p:txBody>
      </p:sp>
      <p:sp>
        <p:nvSpPr>
          <p:cNvPr id="100"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dirty="0">
                <a:solidFill>
                  <a:srgbClr val="000000"/>
                </a:solidFill>
                <a:latin typeface="times new roman"/>
              </a:rPr>
              <a:t> A few words about project scope</a:t>
            </a:r>
            <a:endParaRPr dirty="0"/>
          </a:p>
          <a:p>
            <a:pPr lvl="1">
              <a:lnSpc>
                <a:spcPct val="100000"/>
              </a:lnSpc>
              <a:buFont typeface="Times New Roman"/>
              <a:buChar char="•"/>
            </a:pPr>
            <a:r>
              <a:rPr lang="en-US" sz="2600" dirty="0">
                <a:solidFill>
                  <a:srgbClr val="000000"/>
                </a:solidFill>
                <a:latin typeface="times new roman"/>
              </a:rPr>
              <a:t>The project management triangle </a:t>
            </a:r>
            <a:r>
              <a:rPr lang="en-US" sz="2600" dirty="0" smtClean="0">
                <a:solidFill>
                  <a:srgbClr val="000000"/>
                </a:solidFill>
                <a:latin typeface="times new roman"/>
              </a:rPr>
              <a:t>model</a:t>
            </a:r>
          </a:p>
          <a:p>
            <a:pPr lvl="1">
              <a:lnSpc>
                <a:spcPct val="100000"/>
              </a:lnSpc>
            </a:pPr>
            <a:endParaRPr dirty="0"/>
          </a:p>
          <a:p>
            <a:pPr lvl="1">
              <a:lnSpc>
                <a:spcPct val="100000"/>
              </a:lnSpc>
              <a:buFont typeface="Times New Roman"/>
              <a:buChar char="•"/>
            </a:pPr>
            <a:r>
              <a:rPr lang="en-US" sz="2200" dirty="0">
                <a:solidFill>
                  <a:srgbClr val="000000"/>
                </a:solidFill>
                <a:latin typeface="times new roman"/>
              </a:rPr>
              <a:t>Which of the 3 constraints apply to CI 102 and CI 103 projects?</a:t>
            </a:r>
            <a:endParaRPr dirty="0"/>
          </a:p>
          <a:p>
            <a:pPr lvl="2">
              <a:buFont typeface="Times New Roman"/>
              <a:buChar char="•"/>
            </a:pPr>
            <a:r>
              <a:rPr lang="en-US" sz="2000" dirty="0">
                <a:solidFill>
                  <a:srgbClr val="000000"/>
                </a:solidFill>
                <a:latin typeface="times new roman"/>
              </a:rPr>
              <a:t>Is the time frame mandated? – yes</a:t>
            </a:r>
            <a:endParaRPr dirty="0"/>
          </a:p>
          <a:p>
            <a:pPr lvl="2">
              <a:buFont typeface="Times New Roman"/>
              <a:buChar char="•"/>
            </a:pPr>
            <a:r>
              <a:rPr lang="en-US" sz="2000" dirty="0">
                <a:solidFill>
                  <a:srgbClr val="000000"/>
                </a:solidFill>
                <a:latin typeface="times new roman"/>
              </a:rPr>
              <a:t>Are the project resources set? – yes</a:t>
            </a:r>
            <a:endParaRPr dirty="0"/>
          </a:p>
          <a:p>
            <a:pPr lvl="2">
              <a:buFont typeface="Times New Roman"/>
              <a:buChar char="•"/>
            </a:pPr>
            <a:r>
              <a:rPr lang="en-US" sz="2000" dirty="0">
                <a:solidFill>
                  <a:srgbClr val="000000"/>
                </a:solidFill>
                <a:latin typeface="times new roman"/>
              </a:rPr>
              <a:t>Is the project scope established? – not yet!</a:t>
            </a:r>
            <a:endParaRPr dirty="0"/>
          </a:p>
          <a:p>
            <a:pPr lvl="1">
              <a:lnSpc>
                <a:spcPct val="100000"/>
              </a:lnSpc>
              <a:buFont typeface="Times New Roman"/>
              <a:buChar char="•"/>
            </a:pPr>
            <a:r>
              <a:rPr lang="en-US" sz="2200" dirty="0">
                <a:solidFill>
                  <a:srgbClr val="000000"/>
                </a:solidFill>
                <a:latin typeface="times new roman"/>
              </a:rPr>
              <a:t>Project scope is your “degree of freedom”</a:t>
            </a:r>
            <a:endParaRPr dirty="0"/>
          </a:p>
          <a:p>
            <a:pPr lvl="1">
              <a:lnSpc>
                <a:spcPct val="100000"/>
              </a:lnSpc>
              <a:buFont typeface="Times New Roman"/>
              <a:buChar char="•"/>
            </a:pPr>
            <a:r>
              <a:rPr lang="en-US" sz="2000" dirty="0">
                <a:solidFill>
                  <a:srgbClr val="000000"/>
                </a:solidFill>
                <a:latin typeface="times new roman"/>
              </a:rPr>
              <a:t>Initially define scope now (in Project Proposal)</a:t>
            </a:r>
            <a:endParaRPr dirty="0"/>
          </a:p>
          <a:p>
            <a:pPr lvl="1">
              <a:lnSpc>
                <a:spcPct val="100000"/>
              </a:lnSpc>
              <a:buFont typeface="Times New Roman"/>
              <a:buChar char="•"/>
            </a:pPr>
            <a:r>
              <a:rPr lang="en-US" sz="2000" dirty="0">
                <a:solidFill>
                  <a:srgbClr val="000000"/>
                </a:solidFill>
                <a:latin typeface="times new roman"/>
              </a:rPr>
              <a:t>Opportunity, based on Prototype activity, to finalize at start of CI 103</a:t>
            </a:r>
            <a:endParaRPr dirty="0"/>
          </a:p>
          <a:p>
            <a:pPr>
              <a:lnSpc>
                <a:spcPct val="100000"/>
              </a:lnSpc>
            </a:pPr>
            <a:endParaRPr dirty="0"/>
          </a:p>
        </p:txBody>
      </p:sp>
      <p:sp>
        <p:nvSpPr>
          <p:cNvPr id="102"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1219320"/>
            <a:ext cx="8228880" cy="4571280"/>
          </a:xfrm>
          <a:prstGeom prst="rect">
            <a:avLst/>
          </a:prstGeom>
        </p:spPr>
        <p:txBody>
          <a:bodyPr lIns="90000" tIns="45000" rIns="90000" bIns="45000"/>
          <a:lstStyle/>
          <a:p>
            <a:pPr lvl="1">
              <a:lnSpc>
                <a:spcPct val="100000"/>
              </a:lnSpc>
              <a:buFont typeface="Wingdings" charset="2"/>
              <a:buChar char=""/>
            </a:pPr>
            <a:r>
              <a:rPr lang="en-US" sz="2800" dirty="0">
                <a:solidFill>
                  <a:srgbClr val="000000"/>
                </a:solidFill>
                <a:latin typeface="times new roman"/>
              </a:rPr>
              <a:t>CI 102 and CI 103 scope expectations</a:t>
            </a:r>
            <a:endParaRPr dirty="0"/>
          </a:p>
          <a:p>
            <a:pPr lvl="1">
              <a:lnSpc>
                <a:spcPct val="100000"/>
              </a:lnSpc>
              <a:buFont typeface="Wingdings" charset="2"/>
              <a:buChar char=""/>
            </a:pPr>
            <a:r>
              <a:rPr lang="en-US" sz="2000" dirty="0">
                <a:solidFill>
                  <a:srgbClr val="000000"/>
                </a:solidFill>
                <a:latin typeface="times new roman"/>
              </a:rPr>
              <a:t>Project scope should always be defined in terms of 3 categories:</a:t>
            </a:r>
            <a:endParaRPr dirty="0"/>
          </a:p>
          <a:p>
            <a:pPr lvl="2">
              <a:buFont typeface="Wingdings" charset="2"/>
              <a:buChar char=""/>
            </a:pPr>
            <a:r>
              <a:rPr lang="en-US" sz="2200" dirty="0">
                <a:solidFill>
                  <a:srgbClr val="000000"/>
                </a:solidFill>
                <a:latin typeface="times new roman"/>
              </a:rPr>
              <a:t>Essential – must deliver for a viable project</a:t>
            </a:r>
            <a:endParaRPr dirty="0"/>
          </a:p>
          <a:p>
            <a:pPr lvl="2">
              <a:buFont typeface="Wingdings" charset="2"/>
              <a:buChar char=""/>
            </a:pPr>
            <a:r>
              <a:rPr lang="en-US" sz="2200" dirty="0">
                <a:solidFill>
                  <a:srgbClr val="000000"/>
                </a:solidFill>
                <a:latin typeface="times new roman"/>
              </a:rPr>
              <a:t>Deliver if time permits – should have a chance to complete within the original deadline in order to include here</a:t>
            </a:r>
            <a:endParaRPr dirty="0"/>
          </a:p>
          <a:p>
            <a:pPr lvl="2">
              <a:buFont typeface="Wingdings" charset="2"/>
              <a:buChar char=""/>
            </a:pPr>
            <a:r>
              <a:rPr lang="en-US" sz="2200" dirty="0">
                <a:solidFill>
                  <a:srgbClr val="000000"/>
                </a:solidFill>
                <a:latin typeface="times new roman"/>
              </a:rPr>
              <a:t>Out of scope for this time frame – however, considered a valuable future enhancement</a:t>
            </a:r>
            <a:endParaRPr dirty="0"/>
          </a:p>
          <a:p>
            <a:pPr lvl="1">
              <a:lnSpc>
                <a:spcPct val="100000"/>
              </a:lnSpc>
              <a:buFont typeface="Wingdings" charset="2"/>
              <a:buChar char=""/>
            </a:pPr>
            <a:r>
              <a:rPr lang="en-US" sz="2800" dirty="0">
                <a:solidFill>
                  <a:srgbClr val="000000"/>
                </a:solidFill>
                <a:latin typeface="times new roman"/>
              </a:rPr>
              <a:t>Teams who complete their promised deliverables ahead of schedule are expected to continue to work on items from the next scope categories!</a:t>
            </a:r>
            <a:endParaRPr dirty="0"/>
          </a:p>
          <a:p>
            <a:pPr>
              <a:lnSpc>
                <a:spcPct val="100000"/>
              </a:lnSpc>
            </a:pPr>
            <a:endParaRPr dirty="0"/>
          </a:p>
        </p:txBody>
      </p:sp>
      <p:sp>
        <p:nvSpPr>
          <p:cNvPr id="104"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1066680"/>
            <a:ext cx="8228880" cy="4571280"/>
          </a:xfrm>
          <a:prstGeom prst="rect">
            <a:avLst/>
          </a:prstGeom>
        </p:spPr>
        <p:txBody>
          <a:bodyPr lIns="90000" tIns="45000" rIns="90000" bIns="45000"/>
          <a:lstStyle/>
          <a:p>
            <a:pPr>
              <a:lnSpc>
                <a:spcPct val="100000"/>
              </a:lnSpc>
              <a:buFont typeface="Arial"/>
              <a:buChar char="•"/>
            </a:pPr>
            <a:r>
              <a:rPr lang="en-US" sz="2000" dirty="0">
                <a:solidFill>
                  <a:srgbClr val="3F3F3F"/>
                </a:solidFill>
                <a:latin typeface="times new roman"/>
              </a:rPr>
              <a:t>A brief </a:t>
            </a:r>
            <a:r>
              <a:rPr lang="en-US" sz="2200" dirty="0">
                <a:solidFill>
                  <a:srgbClr val="3F3F3F"/>
                </a:solidFill>
                <a:latin typeface="times new roman"/>
              </a:rPr>
              <a:t>introduction</a:t>
            </a:r>
            <a:r>
              <a:rPr lang="en-US" sz="2000" dirty="0">
                <a:solidFill>
                  <a:srgbClr val="3F3F3F"/>
                </a:solidFill>
                <a:latin typeface="times new roman"/>
              </a:rPr>
              <a:t> to Gantt Charts</a:t>
            </a:r>
            <a:endParaRPr dirty="0"/>
          </a:p>
          <a:p>
            <a:pPr lvl="1">
              <a:lnSpc>
                <a:spcPct val="100000"/>
              </a:lnSpc>
              <a:buFont typeface="Arial"/>
              <a:buChar char="•"/>
            </a:pPr>
            <a:r>
              <a:rPr lang="en-US" sz="1600" dirty="0">
                <a:solidFill>
                  <a:srgbClr val="3F3F3F"/>
                </a:solidFill>
                <a:latin typeface="times new roman"/>
              </a:rPr>
              <a:t>A </a:t>
            </a:r>
            <a:r>
              <a:rPr lang="en-US" sz="2000" dirty="0">
                <a:solidFill>
                  <a:srgbClr val="3F3F3F"/>
                </a:solidFill>
                <a:latin typeface="times new roman"/>
              </a:rPr>
              <a:t>Gantt Chart is a bar chart depicting a project's plan and schedule</a:t>
            </a:r>
            <a:endParaRPr dirty="0"/>
          </a:p>
          <a:p>
            <a:pPr lvl="1">
              <a:lnSpc>
                <a:spcPct val="100000"/>
              </a:lnSpc>
              <a:buFont typeface="Arial"/>
              <a:buChar char="•"/>
            </a:pPr>
            <a:r>
              <a:rPr lang="en-US" sz="2000" dirty="0">
                <a:solidFill>
                  <a:srgbClr val="3F3F3F"/>
                </a:solidFill>
                <a:latin typeface="times new roman"/>
              </a:rPr>
              <a:t>Rows = tasks, columns = calendar time line</a:t>
            </a:r>
            <a:endParaRPr dirty="0"/>
          </a:p>
          <a:p>
            <a:pPr lvl="1">
              <a:lnSpc>
                <a:spcPct val="100000"/>
              </a:lnSpc>
              <a:buFont typeface="Arial"/>
              <a:buChar char="•"/>
            </a:pPr>
            <a:r>
              <a:rPr lang="en-US" sz="2000" dirty="0">
                <a:solidFill>
                  <a:srgbClr val="3F3F3F"/>
                </a:solidFill>
                <a:latin typeface="times new roman"/>
              </a:rPr>
              <a:t>They serve 2 major purposes</a:t>
            </a:r>
            <a:endParaRPr dirty="0"/>
          </a:p>
          <a:p>
            <a:pPr lvl="1">
              <a:lnSpc>
                <a:spcPct val="100000"/>
              </a:lnSpc>
              <a:buFont typeface="Arial"/>
              <a:buChar char="•"/>
            </a:pPr>
            <a:r>
              <a:rPr lang="en-US" sz="2000" dirty="0">
                <a:solidFill>
                  <a:srgbClr val="3F3F3F"/>
                </a:solidFill>
                <a:latin typeface="times new roman"/>
              </a:rPr>
              <a:t>Visual representation of work plan and schedule for purpose of project communication activities</a:t>
            </a:r>
            <a:endParaRPr dirty="0"/>
          </a:p>
          <a:p>
            <a:pPr lvl="2">
              <a:buFont typeface="Arial"/>
              <a:buChar char="•"/>
            </a:pPr>
            <a:r>
              <a:rPr lang="en-US" sz="1600" dirty="0">
                <a:solidFill>
                  <a:srgbClr val="3F3F3F"/>
                </a:solidFill>
                <a:latin typeface="times new roman"/>
              </a:rPr>
              <a:t>We will use for this objective</a:t>
            </a:r>
            <a:endParaRPr dirty="0"/>
          </a:p>
          <a:p>
            <a:pPr lvl="2">
              <a:buFont typeface="Arial"/>
              <a:buChar char="•"/>
            </a:pPr>
            <a:r>
              <a:rPr lang="en-US" sz="1600" dirty="0">
                <a:solidFill>
                  <a:srgbClr val="3F3F3F"/>
                </a:solidFill>
                <a:latin typeface="times new roman"/>
              </a:rPr>
              <a:t>Management tool to monitor / maintain the plan and schedule</a:t>
            </a:r>
            <a:endParaRPr dirty="0"/>
          </a:p>
          <a:p>
            <a:pPr lvl="1">
              <a:lnSpc>
                <a:spcPct val="100000"/>
              </a:lnSpc>
              <a:buFont typeface="Arial"/>
              <a:buChar char="•"/>
            </a:pPr>
            <a:r>
              <a:rPr lang="en-US" sz="2000" dirty="0">
                <a:solidFill>
                  <a:srgbClr val="3F3F3F"/>
                </a:solidFill>
                <a:latin typeface="times new roman"/>
              </a:rPr>
              <a:t>Gantt Charts contain information on:</a:t>
            </a:r>
            <a:endParaRPr dirty="0"/>
          </a:p>
          <a:p>
            <a:pPr lvl="2">
              <a:buFont typeface="Arial"/>
              <a:buChar char="•"/>
            </a:pPr>
            <a:r>
              <a:rPr lang="en-US" sz="2000" dirty="0">
                <a:solidFill>
                  <a:srgbClr val="3F3F3F"/>
                </a:solidFill>
                <a:latin typeface="times new roman"/>
              </a:rPr>
              <a:t>Breakdown of tasks and time lines for completion</a:t>
            </a:r>
            <a:endParaRPr dirty="0"/>
          </a:p>
          <a:p>
            <a:pPr lvl="2">
              <a:buFont typeface="Arial"/>
              <a:buChar char="•"/>
            </a:pPr>
            <a:r>
              <a:rPr lang="en-US" sz="2000" dirty="0">
                <a:solidFill>
                  <a:srgbClr val="3F3F3F"/>
                </a:solidFill>
                <a:latin typeface="times new roman"/>
              </a:rPr>
              <a:t>Depiction of dependencies amongst tasks</a:t>
            </a:r>
            <a:endParaRPr dirty="0"/>
          </a:p>
          <a:p>
            <a:pPr lvl="2">
              <a:buFont typeface="Arial"/>
              <a:buChar char="•"/>
            </a:pPr>
            <a:r>
              <a:rPr lang="en-US" sz="2000" dirty="0">
                <a:solidFill>
                  <a:srgbClr val="3F3F3F"/>
                </a:solidFill>
                <a:latin typeface="times new roman"/>
              </a:rPr>
              <a:t>Progress to date (% complete at task level)</a:t>
            </a:r>
            <a:endParaRPr dirty="0"/>
          </a:p>
          <a:p>
            <a:pPr lvl="2">
              <a:buFont typeface="Arial"/>
              <a:buChar char="•"/>
            </a:pPr>
            <a:r>
              <a:rPr lang="en-US" sz="2000" dirty="0">
                <a:solidFill>
                  <a:srgbClr val="3F3F3F"/>
                </a:solidFill>
                <a:latin typeface="times new roman"/>
              </a:rPr>
              <a:t>Resources allocated to specific tasks</a:t>
            </a:r>
            <a:endParaRPr dirty="0"/>
          </a:p>
          <a:p>
            <a:pPr lvl="1">
              <a:lnSpc>
                <a:spcPct val="100000"/>
              </a:lnSpc>
              <a:buFont typeface="Arial"/>
              <a:buChar char="•"/>
            </a:pPr>
            <a:r>
              <a:rPr lang="en-US" sz="2000" dirty="0">
                <a:solidFill>
                  <a:srgbClr val="3F3F3F"/>
                </a:solidFill>
                <a:latin typeface="times new roman"/>
              </a:rPr>
              <a:t>The next slide illustrates the arc of a </a:t>
            </a:r>
            <a:r>
              <a:rPr lang="en-US" sz="2000" dirty="0" smtClean="0">
                <a:solidFill>
                  <a:srgbClr val="3F3F3F"/>
                </a:solidFill>
                <a:latin typeface="times new roman"/>
              </a:rPr>
              <a:t>portion of a typical </a:t>
            </a:r>
            <a:r>
              <a:rPr lang="en-US" sz="2000" dirty="0">
                <a:solidFill>
                  <a:srgbClr val="3F3F3F"/>
                </a:solidFill>
                <a:latin typeface="times new roman"/>
              </a:rPr>
              <a:t>application development project expressed as a Gantt Chart</a:t>
            </a:r>
            <a:endParaRPr dirty="0"/>
          </a:p>
          <a:p>
            <a:pPr>
              <a:lnSpc>
                <a:spcPct val="100000"/>
              </a:lnSpc>
            </a:pPr>
            <a:endParaRPr dirty="0"/>
          </a:p>
        </p:txBody>
      </p:sp>
      <p:sp>
        <p:nvSpPr>
          <p:cNvPr id="106"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endParaRPr dirty="0"/>
          </a:p>
        </p:txBody>
      </p:sp>
      <p:sp>
        <p:nvSpPr>
          <p:cNvPr id="108"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pic>
        <p:nvPicPr>
          <p:cNvPr id="2" name="Picture 1" descr="GanttForWeek4.png"/>
          <p:cNvPicPr>
            <a:picLocks noChangeAspect="1"/>
          </p:cNvPicPr>
          <p:nvPr/>
        </p:nvPicPr>
        <p:blipFill rotWithShape="1">
          <a:blip r:embed="rId2">
            <a:extLst>
              <a:ext uri="{28A0092B-C50C-407E-A947-70E740481C1C}">
                <a14:useLocalDpi xmlns:a14="http://schemas.microsoft.com/office/drawing/2010/main" val="0"/>
              </a:ext>
            </a:extLst>
          </a:blip>
          <a:srcRect r="75997"/>
          <a:stretch/>
        </p:blipFill>
        <p:spPr>
          <a:xfrm>
            <a:off x="-15683" y="2343950"/>
            <a:ext cx="3131791" cy="3133561"/>
          </a:xfrm>
          <a:prstGeom prst="rect">
            <a:avLst/>
          </a:prstGeom>
        </p:spPr>
      </p:pic>
      <p:pic>
        <p:nvPicPr>
          <p:cNvPr id="5" name="Picture 4" descr="GanttForWeek4.png"/>
          <p:cNvPicPr>
            <a:picLocks noChangeAspect="1"/>
          </p:cNvPicPr>
          <p:nvPr/>
        </p:nvPicPr>
        <p:blipFill rotWithShape="1">
          <a:blip r:embed="rId2">
            <a:extLst>
              <a:ext uri="{28A0092B-C50C-407E-A947-70E740481C1C}">
                <a14:useLocalDpi xmlns:a14="http://schemas.microsoft.com/office/drawing/2010/main" val="0"/>
              </a:ext>
            </a:extLst>
          </a:blip>
          <a:srcRect l="41654" r="12224"/>
          <a:stretch/>
        </p:blipFill>
        <p:spPr>
          <a:xfrm>
            <a:off x="3126489" y="2343951"/>
            <a:ext cx="6017511" cy="3133562"/>
          </a:xfrm>
          <a:prstGeom prst="rect">
            <a:avLst/>
          </a:prstGeom>
        </p:spPr>
      </p:pic>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a:solidFill>
                  <a:srgbClr val="000000"/>
                </a:solidFill>
                <a:latin typeface="times new roman"/>
              </a:rPr>
              <a:t>Making Presentations</a:t>
            </a:r>
            <a:endParaRPr/>
          </a:p>
          <a:p>
            <a:pPr>
              <a:lnSpc>
                <a:spcPct val="100000"/>
              </a:lnSpc>
              <a:buFont typeface="Wingdings" charset="2"/>
              <a:buChar char=""/>
            </a:pPr>
            <a:endParaRPr/>
          </a:p>
          <a:p>
            <a:pPr lvl="1">
              <a:lnSpc>
                <a:spcPct val="100000"/>
              </a:lnSpc>
              <a:buFont typeface="Times New Roman"/>
              <a:buChar char="•"/>
            </a:pPr>
            <a:r>
              <a:rPr lang="en-US" sz="2400">
                <a:solidFill>
                  <a:srgbClr val="000000"/>
                </a:solidFill>
                <a:latin typeface="times new roman"/>
              </a:rPr>
              <a:t>The entirety of the week 5 lab will be devoted to in class formal Project Proposal presentations</a:t>
            </a:r>
            <a:endParaRPr/>
          </a:p>
          <a:p>
            <a:pPr lvl="1">
              <a:lnSpc>
                <a:spcPct val="100000"/>
              </a:lnSpc>
              <a:buFont typeface="Times New Roman"/>
              <a:buChar char="•"/>
            </a:pPr>
            <a:r>
              <a:rPr lang="en-US" sz="2400">
                <a:solidFill>
                  <a:srgbClr val="000000"/>
                </a:solidFill>
                <a:latin typeface="times new roman"/>
              </a:rPr>
              <a:t>Therefore, your Project Proposal document along with an associated PowerPoint slide set should be completed by then</a:t>
            </a:r>
            <a:endParaRPr/>
          </a:p>
          <a:p>
            <a:pPr lvl="1">
              <a:lnSpc>
                <a:spcPct val="100000"/>
              </a:lnSpc>
              <a:buFont typeface="Times New Roman"/>
              <a:buChar char="•"/>
            </a:pPr>
            <a:r>
              <a:rPr lang="en-US" sz="2200">
                <a:solidFill>
                  <a:srgbClr val="000000"/>
                </a:solidFill>
                <a:latin typeface="times new roman"/>
              </a:rPr>
              <a:t>Will work on both in this week’s lab</a:t>
            </a:r>
            <a:endParaRPr/>
          </a:p>
          <a:p>
            <a:pPr lvl="1">
              <a:lnSpc>
                <a:spcPct val="100000"/>
              </a:lnSpc>
              <a:buFont typeface="Times New Roman"/>
              <a:buChar char="•"/>
            </a:pPr>
            <a:r>
              <a:rPr lang="en-US" sz="2400">
                <a:solidFill>
                  <a:srgbClr val="000000"/>
                </a:solidFill>
                <a:latin typeface="times new roman"/>
              </a:rPr>
              <a:t>Remember – effective communication to all stakeholders is a key to project success</a:t>
            </a:r>
            <a:endParaRPr/>
          </a:p>
        </p:txBody>
      </p:sp>
      <p:sp>
        <p:nvSpPr>
          <p:cNvPr id="110"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dirty="0">
                <a:solidFill>
                  <a:srgbClr val="000000"/>
                </a:solidFill>
                <a:latin typeface="times new roman"/>
              </a:rPr>
              <a:t>Making Presentations</a:t>
            </a:r>
            <a:endParaRPr dirty="0"/>
          </a:p>
          <a:p>
            <a:pPr lvl="1">
              <a:lnSpc>
                <a:spcPct val="100000"/>
              </a:lnSpc>
              <a:buFont typeface="Times New Roman"/>
              <a:buChar char="•"/>
            </a:pPr>
            <a:r>
              <a:rPr lang="en-US" sz="2400" dirty="0">
                <a:solidFill>
                  <a:srgbClr val="000000"/>
                </a:solidFill>
                <a:latin typeface="times new roman"/>
              </a:rPr>
              <a:t>Some basic tips </a:t>
            </a:r>
            <a:endParaRPr dirty="0"/>
          </a:p>
          <a:p>
            <a:pPr lvl="2">
              <a:buFont typeface="Times New Roman"/>
              <a:buChar char="•"/>
            </a:pPr>
            <a:r>
              <a:rPr lang="en-US" sz="2200" dirty="0">
                <a:solidFill>
                  <a:srgbClr val="000000"/>
                </a:solidFill>
                <a:latin typeface="times new roman"/>
              </a:rPr>
              <a:t>Will limit media to:</a:t>
            </a:r>
            <a:endParaRPr dirty="0"/>
          </a:p>
          <a:p>
            <a:pPr lvl="3">
              <a:buFont typeface="Times New Roman"/>
              <a:buChar char="•"/>
            </a:pPr>
            <a:r>
              <a:rPr lang="en-US" sz="2000" dirty="0">
                <a:solidFill>
                  <a:srgbClr val="000000"/>
                </a:solidFill>
                <a:latin typeface="times new roman"/>
              </a:rPr>
              <a:t>A </a:t>
            </a:r>
            <a:r>
              <a:rPr lang="en-US" sz="2000" dirty="0" err="1">
                <a:solidFill>
                  <a:srgbClr val="000000"/>
                </a:solidFill>
                <a:latin typeface="times new roman"/>
              </a:rPr>
              <a:t>ppt</a:t>
            </a:r>
            <a:r>
              <a:rPr lang="en-US" sz="2000" dirty="0">
                <a:solidFill>
                  <a:srgbClr val="000000"/>
                </a:solidFill>
                <a:latin typeface="times new roman"/>
              </a:rPr>
              <a:t> slide set = basic tool</a:t>
            </a:r>
            <a:endParaRPr dirty="0"/>
          </a:p>
          <a:p>
            <a:pPr lvl="3">
              <a:buFont typeface="Times New Roman"/>
              <a:buChar char="•"/>
            </a:pPr>
            <a:r>
              <a:rPr lang="en-US" sz="2000" dirty="0">
                <a:solidFill>
                  <a:srgbClr val="000000"/>
                </a:solidFill>
                <a:latin typeface="times new roman"/>
              </a:rPr>
              <a:t>Video – if appropriate at this stage</a:t>
            </a:r>
            <a:endParaRPr dirty="0"/>
          </a:p>
          <a:p>
            <a:pPr lvl="3">
              <a:buFont typeface="Times New Roman"/>
              <a:buChar char="•"/>
            </a:pPr>
            <a:r>
              <a:rPr lang="en-US" sz="2000" dirty="0">
                <a:solidFill>
                  <a:srgbClr val="000000"/>
                </a:solidFill>
                <a:latin typeface="times new roman"/>
              </a:rPr>
              <a:t>Demo – also, if appropriate</a:t>
            </a:r>
            <a:endParaRPr dirty="0"/>
          </a:p>
          <a:p>
            <a:pPr lvl="1">
              <a:lnSpc>
                <a:spcPct val="100000"/>
              </a:lnSpc>
              <a:buFont typeface="Times New Roman"/>
              <a:buChar char="•"/>
            </a:pPr>
            <a:r>
              <a:rPr lang="en-US" sz="2200" dirty="0">
                <a:solidFill>
                  <a:srgbClr val="000000"/>
                </a:solidFill>
                <a:latin typeface="times new roman"/>
              </a:rPr>
              <a:t>Each presentation is limited to 15 minutes:</a:t>
            </a:r>
            <a:endParaRPr dirty="0"/>
          </a:p>
          <a:p>
            <a:pPr lvl="2">
              <a:buFont typeface="Times New Roman"/>
              <a:buChar char="•"/>
            </a:pPr>
            <a:r>
              <a:rPr lang="en-US" sz="2000" dirty="0">
                <a:solidFill>
                  <a:srgbClr val="000000"/>
                </a:solidFill>
                <a:latin typeface="times new roman"/>
              </a:rPr>
              <a:t>2 minutes for setup</a:t>
            </a:r>
            <a:endParaRPr dirty="0"/>
          </a:p>
          <a:p>
            <a:pPr lvl="2">
              <a:buFont typeface="Times New Roman"/>
              <a:buChar char="•"/>
            </a:pPr>
            <a:r>
              <a:rPr lang="en-US" sz="2000" dirty="0">
                <a:solidFill>
                  <a:srgbClr val="000000"/>
                </a:solidFill>
                <a:latin typeface="times new roman"/>
              </a:rPr>
              <a:t>10 minutes for presentation </a:t>
            </a:r>
            <a:endParaRPr dirty="0"/>
          </a:p>
          <a:p>
            <a:pPr lvl="3">
              <a:buFont typeface="Courier New"/>
              <a:buChar char="o"/>
            </a:pPr>
            <a:r>
              <a:rPr lang="en-US" sz="2000" dirty="0">
                <a:solidFill>
                  <a:srgbClr val="000000"/>
                </a:solidFill>
                <a:latin typeface="times new roman"/>
              </a:rPr>
              <a:t>A major challenge to present key information within this allotment of time</a:t>
            </a:r>
            <a:endParaRPr dirty="0"/>
          </a:p>
          <a:p>
            <a:pPr lvl="2">
              <a:buFont typeface="Times New Roman"/>
              <a:buChar char="•"/>
            </a:pPr>
            <a:r>
              <a:rPr lang="en-US" sz="2000" dirty="0">
                <a:solidFill>
                  <a:srgbClr val="000000"/>
                </a:solidFill>
                <a:latin typeface="times new roman"/>
              </a:rPr>
              <a:t>3 minutes for Q&amp;A</a:t>
            </a:r>
            <a:endParaRPr dirty="0"/>
          </a:p>
          <a:p>
            <a:pPr>
              <a:lnSpc>
                <a:spcPct val="100000"/>
              </a:lnSpc>
            </a:pPr>
            <a:endParaRPr dirty="0"/>
          </a:p>
        </p:txBody>
      </p:sp>
      <p:sp>
        <p:nvSpPr>
          <p:cNvPr id="112"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219320"/>
            <a:ext cx="8228880" cy="4571280"/>
          </a:xfrm>
          <a:prstGeom prst="rect">
            <a:avLst/>
          </a:prstGeom>
        </p:spPr>
        <p:txBody>
          <a:bodyPr lIns="90000" tIns="45000" rIns="90000" bIns="45000"/>
          <a:lstStyle/>
          <a:p>
            <a:pPr lvl="1">
              <a:lnSpc>
                <a:spcPct val="100000"/>
              </a:lnSpc>
              <a:buFont typeface="Wingdings" charset="2"/>
              <a:buChar char=""/>
            </a:pPr>
            <a:r>
              <a:rPr lang="en-US" sz="2800" dirty="0">
                <a:solidFill>
                  <a:srgbClr val="000000"/>
                </a:solidFill>
                <a:latin typeface="times new roman"/>
              </a:rPr>
              <a:t>Suggested slide contents (information presented should reflect the Project Proposal contents)</a:t>
            </a:r>
            <a:endParaRPr dirty="0"/>
          </a:p>
          <a:p>
            <a:pPr lvl="2">
              <a:buFont typeface="Wingdings" charset="2"/>
              <a:buChar char=""/>
            </a:pPr>
            <a:r>
              <a:rPr lang="en-US" sz="2400" dirty="0">
                <a:solidFill>
                  <a:srgbClr val="000000"/>
                </a:solidFill>
                <a:latin typeface="times new roman"/>
              </a:rPr>
              <a:t>Title slide – including team logo if appropriate</a:t>
            </a:r>
            <a:endParaRPr dirty="0"/>
          </a:p>
          <a:p>
            <a:pPr lvl="2">
              <a:buFont typeface="Wingdings" charset="2"/>
              <a:buChar char=""/>
            </a:pPr>
            <a:r>
              <a:rPr lang="en-US" sz="2400" dirty="0">
                <a:solidFill>
                  <a:srgbClr val="000000"/>
                </a:solidFill>
                <a:latin typeface="times new roman"/>
              </a:rPr>
              <a:t>Team slide – members, roles, perhaps photos</a:t>
            </a:r>
            <a:endParaRPr dirty="0"/>
          </a:p>
          <a:p>
            <a:pPr lvl="2">
              <a:buFont typeface="Wingdings" charset="2"/>
              <a:buChar char=""/>
            </a:pPr>
            <a:r>
              <a:rPr lang="en-US" sz="2400" dirty="0">
                <a:solidFill>
                  <a:srgbClr val="000000"/>
                </a:solidFill>
                <a:latin typeface="times new roman"/>
              </a:rPr>
              <a:t>Problem statement – motivation behind project</a:t>
            </a:r>
            <a:endParaRPr dirty="0"/>
          </a:p>
          <a:p>
            <a:pPr lvl="2">
              <a:buFont typeface="Wingdings" charset="2"/>
              <a:buChar char=""/>
            </a:pPr>
            <a:r>
              <a:rPr lang="en-US" sz="2400" dirty="0">
                <a:solidFill>
                  <a:srgbClr val="000000"/>
                </a:solidFill>
                <a:latin typeface="times new roman"/>
              </a:rPr>
              <a:t>Project scope – divide into 3 categories</a:t>
            </a:r>
            <a:endParaRPr dirty="0"/>
          </a:p>
          <a:p>
            <a:pPr lvl="2">
              <a:buFont typeface="Wingdings" charset="2"/>
              <a:buChar char=""/>
            </a:pPr>
            <a:r>
              <a:rPr lang="en-US" sz="2400" dirty="0">
                <a:solidFill>
                  <a:srgbClr val="000000"/>
                </a:solidFill>
                <a:latin typeface="times new roman"/>
              </a:rPr>
              <a:t>Brief summary of project activities – inclusion of a Gantt Chart works well here</a:t>
            </a:r>
            <a:endParaRPr dirty="0"/>
          </a:p>
          <a:p>
            <a:pPr lvl="2">
              <a:buFont typeface="Wingdings" charset="2"/>
              <a:buChar char=""/>
            </a:pPr>
            <a:r>
              <a:rPr lang="en-US" sz="2400" dirty="0">
                <a:solidFill>
                  <a:srgbClr val="000000"/>
                </a:solidFill>
                <a:latin typeface="times new roman"/>
              </a:rPr>
              <a:t>Technologies to be employed – along with associated challenges</a:t>
            </a:r>
            <a:endParaRPr dirty="0"/>
          </a:p>
          <a:p>
            <a:pPr>
              <a:lnSpc>
                <a:spcPct val="100000"/>
              </a:lnSpc>
            </a:pPr>
            <a:endParaRPr dirty="0"/>
          </a:p>
        </p:txBody>
      </p:sp>
      <p:sp>
        <p:nvSpPr>
          <p:cNvPr id="114"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dirty="0">
                <a:solidFill>
                  <a:srgbClr val="000000"/>
                </a:solidFill>
                <a:latin typeface="times new roman"/>
              </a:rPr>
              <a:t> Making Presentations</a:t>
            </a:r>
            <a:endParaRPr dirty="0"/>
          </a:p>
          <a:p>
            <a:pPr lvl="1">
              <a:lnSpc>
                <a:spcPct val="100000"/>
              </a:lnSpc>
              <a:buFont typeface="Times New Roman"/>
              <a:buChar char="•"/>
            </a:pPr>
            <a:r>
              <a:rPr lang="en-US" sz="2400" dirty="0">
                <a:solidFill>
                  <a:srgbClr val="000000"/>
                </a:solidFill>
                <a:latin typeface="times new roman"/>
              </a:rPr>
              <a:t>What to avoid</a:t>
            </a:r>
            <a:endParaRPr dirty="0"/>
          </a:p>
          <a:p>
            <a:pPr lvl="2">
              <a:buFont typeface="Times New Roman"/>
              <a:buChar char="•"/>
            </a:pPr>
            <a:r>
              <a:rPr lang="en-US" sz="2200" dirty="0">
                <a:solidFill>
                  <a:srgbClr val="000000"/>
                </a:solidFill>
                <a:latin typeface="times new roman"/>
              </a:rPr>
              <a:t>Domination by one team member – all should share</a:t>
            </a:r>
            <a:endParaRPr dirty="0"/>
          </a:p>
          <a:p>
            <a:pPr lvl="2">
              <a:buFont typeface="Times New Roman"/>
              <a:buChar char="•"/>
            </a:pPr>
            <a:r>
              <a:rPr lang="en-US" sz="2200" dirty="0">
                <a:solidFill>
                  <a:srgbClr val="000000"/>
                </a:solidFill>
                <a:latin typeface="times new roman"/>
              </a:rPr>
              <a:t>Refrain from reading directly from slides – use slides as reminders</a:t>
            </a:r>
            <a:endParaRPr dirty="0"/>
          </a:p>
          <a:p>
            <a:pPr lvl="2">
              <a:buFont typeface="Times New Roman"/>
              <a:buChar char="•"/>
            </a:pPr>
            <a:r>
              <a:rPr lang="en-US" sz="2200" dirty="0">
                <a:solidFill>
                  <a:srgbClr val="000000"/>
                </a:solidFill>
                <a:latin typeface="times new roman"/>
              </a:rPr>
              <a:t>Bullet points &gt; prose</a:t>
            </a:r>
            <a:endParaRPr dirty="0"/>
          </a:p>
          <a:p>
            <a:pPr lvl="2">
              <a:buFont typeface="Times New Roman"/>
              <a:buChar char="•"/>
            </a:pPr>
            <a:r>
              <a:rPr lang="en-US" sz="2200" dirty="0">
                <a:solidFill>
                  <a:srgbClr val="000000"/>
                </a:solidFill>
                <a:latin typeface="times new roman"/>
              </a:rPr>
              <a:t>Don’t make slides too “busy” </a:t>
            </a:r>
            <a:endParaRPr dirty="0"/>
          </a:p>
          <a:p>
            <a:pPr lvl="2">
              <a:buFont typeface="Times New Roman"/>
              <a:buChar char="•"/>
            </a:pPr>
            <a:r>
              <a:rPr lang="en-US" sz="2000" dirty="0">
                <a:solidFill>
                  <a:srgbClr val="000000"/>
                </a:solidFill>
                <a:latin typeface="times new roman"/>
              </a:rPr>
              <a:t>Limit amount of material per page</a:t>
            </a:r>
            <a:endParaRPr dirty="0"/>
          </a:p>
          <a:p>
            <a:pPr lvl="1">
              <a:buFont typeface="Times New Roman"/>
              <a:buChar char="•"/>
            </a:pPr>
            <a:r>
              <a:rPr lang="en-US" sz="2200" dirty="0">
                <a:solidFill>
                  <a:srgbClr val="000000"/>
                </a:solidFill>
                <a:latin typeface="times new roman"/>
              </a:rPr>
              <a:t>Interact with audience and slides</a:t>
            </a:r>
            <a:endParaRPr dirty="0"/>
          </a:p>
          <a:p>
            <a:pPr lvl="2">
              <a:buFont typeface="Times New Roman"/>
              <a:buChar char="•"/>
            </a:pPr>
            <a:r>
              <a:rPr lang="en-US" sz="2200" dirty="0">
                <a:solidFill>
                  <a:srgbClr val="000000"/>
                </a:solidFill>
                <a:latin typeface="times new roman"/>
              </a:rPr>
              <a:t>Know your audience (especially level of technical knowledge)</a:t>
            </a:r>
            <a:endParaRPr dirty="0"/>
          </a:p>
          <a:p>
            <a:pPr lvl="1">
              <a:lnSpc>
                <a:spcPct val="100000"/>
              </a:lnSpc>
              <a:buFont typeface="Times New Roman"/>
              <a:buChar char="•"/>
            </a:pPr>
            <a:r>
              <a:rPr lang="en-US" sz="2200" dirty="0">
                <a:solidFill>
                  <a:srgbClr val="000000"/>
                </a:solidFill>
                <a:latin typeface="times new roman"/>
              </a:rPr>
              <a:t>If presenting a live demo, have a pre-recorded video available </a:t>
            </a:r>
            <a:endParaRPr dirty="0"/>
          </a:p>
          <a:p>
            <a:pPr>
              <a:lnSpc>
                <a:spcPct val="100000"/>
              </a:lnSpc>
            </a:pPr>
            <a:endParaRPr dirty="0"/>
          </a:p>
        </p:txBody>
      </p:sp>
      <p:sp>
        <p:nvSpPr>
          <p:cNvPr id="116"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1219320"/>
            <a:ext cx="8228880" cy="4571280"/>
          </a:xfrm>
          <a:prstGeom prst="rect">
            <a:avLst/>
          </a:prstGeom>
        </p:spPr>
        <p:txBody>
          <a:bodyPr lIns="90000" tIns="45000" rIns="90000" bIns="45000"/>
          <a:lstStyle/>
          <a:p>
            <a:pPr>
              <a:lnSpc>
                <a:spcPct val="80000"/>
              </a:lnSpc>
              <a:buFont typeface="Wingdings" charset="2"/>
              <a:buChar char=""/>
            </a:pPr>
            <a:r>
              <a:rPr lang="en-US" sz="2800">
                <a:solidFill>
                  <a:srgbClr val="000000"/>
                </a:solidFill>
                <a:latin typeface="times new roman"/>
              </a:rPr>
              <a:t> 4 Lab Agenda</a:t>
            </a:r>
            <a:endParaRPr/>
          </a:p>
          <a:p>
            <a:pPr>
              <a:lnSpc>
                <a:spcPct val="80000"/>
              </a:lnSpc>
              <a:buFont typeface="Wingdings" charset="2"/>
              <a:buChar char=""/>
            </a:pPr>
            <a:endParaRPr/>
          </a:p>
          <a:p>
            <a:pPr lvl="1">
              <a:lnSpc>
                <a:spcPct val="80000"/>
              </a:lnSpc>
              <a:buFont typeface="Arial"/>
              <a:buChar char="•"/>
            </a:pPr>
            <a:r>
              <a:rPr lang="en-US" sz="2400">
                <a:solidFill>
                  <a:srgbClr val="000000"/>
                </a:solidFill>
                <a:latin typeface="times new roman"/>
              </a:rPr>
              <a:t>Team huddle – plan to distribute work</a:t>
            </a:r>
            <a:endParaRPr/>
          </a:p>
          <a:p>
            <a:pPr lvl="1">
              <a:lnSpc>
                <a:spcPct val="80000"/>
              </a:lnSpc>
              <a:buFont typeface="Arial"/>
              <a:buChar char="•"/>
            </a:pPr>
            <a:r>
              <a:rPr lang="en-US" sz="2400">
                <a:solidFill>
                  <a:srgbClr val="000000"/>
                </a:solidFill>
                <a:latin typeface="times new roman"/>
              </a:rPr>
              <a:t>Development of Project Proposal</a:t>
            </a:r>
            <a:endParaRPr/>
          </a:p>
          <a:p>
            <a:pPr lvl="1">
              <a:lnSpc>
                <a:spcPct val="100000"/>
              </a:lnSpc>
              <a:buFont typeface="Arial"/>
              <a:buChar char="•"/>
            </a:pPr>
            <a:r>
              <a:rPr lang="en-US" sz="2400">
                <a:solidFill>
                  <a:srgbClr val="000000"/>
                </a:solidFill>
                <a:latin typeface="times new roman"/>
              </a:rPr>
              <a:t> 	Including Gantt Chart development exercises</a:t>
            </a:r>
            <a:endParaRPr/>
          </a:p>
          <a:p>
            <a:pPr lvl="1">
              <a:lnSpc>
                <a:spcPct val="80000"/>
              </a:lnSpc>
              <a:buFont typeface="Arial"/>
              <a:buChar char="•"/>
            </a:pPr>
            <a:r>
              <a:rPr lang="en-US" sz="2400">
                <a:solidFill>
                  <a:srgbClr val="000000"/>
                </a:solidFill>
                <a:latin typeface="times new roman"/>
              </a:rPr>
              <a:t>Development of Presentation for week 5</a:t>
            </a:r>
            <a:endParaRPr/>
          </a:p>
          <a:p>
            <a:pPr lvl="1">
              <a:lnSpc>
                <a:spcPct val="80000"/>
              </a:lnSpc>
              <a:buFont typeface="Arial"/>
              <a:buChar char="•"/>
            </a:pPr>
            <a:r>
              <a:rPr lang="en-US" sz="2400">
                <a:solidFill>
                  <a:srgbClr val="000000"/>
                </a:solidFill>
                <a:latin typeface="times new roman"/>
              </a:rPr>
              <a:t>Team huddle – work plan for period between week 4 and 5 labs</a:t>
            </a:r>
            <a:endParaRPr/>
          </a:p>
          <a:p>
            <a:pPr lvl="1">
              <a:lnSpc>
                <a:spcPct val="80000"/>
              </a:lnSpc>
              <a:buFont typeface="Arial"/>
              <a:buChar char="•"/>
            </a:pPr>
            <a:endParaRPr/>
          </a:p>
          <a:p>
            <a:pPr>
              <a:lnSpc>
                <a:spcPct val="80000"/>
              </a:lnSpc>
              <a:buFont typeface="Wingdings" charset="2"/>
              <a:buChar char=""/>
            </a:pPr>
            <a:r>
              <a:rPr lang="en-US" sz="2800">
                <a:solidFill>
                  <a:srgbClr val="000000"/>
                </a:solidFill>
                <a:latin typeface="times new roman"/>
              </a:rPr>
              <a:t>Details for Lab 4 activities are described in depth in the Lab 4 instructions</a:t>
            </a:r>
            <a:endParaRPr/>
          </a:p>
        </p:txBody>
      </p:sp>
      <p:sp>
        <p:nvSpPr>
          <p:cNvPr id="118"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2800" b="1">
                <a:solidFill>
                  <a:srgbClr val="003478"/>
                </a:solidFill>
                <a:latin typeface="Arial"/>
              </a:rPr>
              <a:t>CCI 102 Project Requirements Lab 4 Agenda</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a:solidFill>
                  <a:srgbClr val="000000"/>
                </a:solidFill>
                <a:latin typeface="times new roman"/>
              </a:rPr>
              <a:t>Today’s Lecture Agenda</a:t>
            </a:r>
            <a:endParaRPr/>
          </a:p>
          <a:p>
            <a:pPr>
              <a:lnSpc>
                <a:spcPct val="100000"/>
              </a:lnSpc>
              <a:buFont typeface="Wingdings" charset="2"/>
              <a:buChar char=""/>
            </a:pPr>
            <a:r>
              <a:rPr lang="en-US" sz="2800">
                <a:solidFill>
                  <a:srgbClr val="000000"/>
                </a:solidFill>
                <a:latin typeface="times new roman"/>
              </a:rPr>
              <a:t>Project Requirements</a:t>
            </a:r>
            <a:endParaRPr/>
          </a:p>
          <a:p>
            <a:pPr lvl="1">
              <a:lnSpc>
                <a:spcPct val="100000"/>
              </a:lnSpc>
              <a:buFont typeface="Arial"/>
              <a:buChar char="•"/>
            </a:pPr>
            <a:r>
              <a:rPr lang="en-US" sz="2400">
                <a:solidFill>
                  <a:srgbClr val="000000"/>
                </a:solidFill>
                <a:latin typeface="times new roman"/>
              </a:rPr>
              <a:t>Requirements phase documentation</a:t>
            </a:r>
            <a:endParaRPr/>
          </a:p>
          <a:p>
            <a:pPr lvl="1">
              <a:lnSpc>
                <a:spcPct val="100000"/>
              </a:lnSpc>
              <a:buFont typeface="Arial"/>
              <a:buChar char="•"/>
            </a:pPr>
            <a:r>
              <a:rPr lang="en-US" sz="2200">
                <a:solidFill>
                  <a:srgbClr val="000000"/>
                </a:solidFill>
                <a:latin typeface="times new roman"/>
              </a:rPr>
              <a:t>Project Requirements document – completed in week 3</a:t>
            </a:r>
            <a:endParaRPr/>
          </a:p>
          <a:p>
            <a:pPr lvl="1">
              <a:lnSpc>
                <a:spcPct val="100000"/>
              </a:lnSpc>
              <a:buFont typeface="Arial"/>
              <a:buChar char="•"/>
            </a:pPr>
            <a:r>
              <a:rPr lang="en-US" sz="2200">
                <a:solidFill>
                  <a:srgbClr val="000000"/>
                </a:solidFill>
                <a:latin typeface="times new roman"/>
              </a:rPr>
              <a:t>Project Proposal – launch report</a:t>
            </a:r>
            <a:endParaRPr/>
          </a:p>
          <a:p>
            <a:pPr lvl="2">
              <a:lnSpc>
                <a:spcPct val="100000"/>
              </a:lnSpc>
              <a:buSzPct val="45000"/>
              <a:buFont typeface="StarSymbol"/>
              <a:buChar char=""/>
            </a:pPr>
            <a:r>
              <a:rPr lang="en-US" sz="2200">
                <a:solidFill>
                  <a:srgbClr val="000000"/>
                </a:solidFill>
                <a:latin typeface="times new roman"/>
              </a:rPr>
              <a:t>Including Gantt Chart introduction</a:t>
            </a:r>
            <a:endParaRPr/>
          </a:p>
          <a:p>
            <a:pPr lvl="1">
              <a:lnSpc>
                <a:spcPct val="100000"/>
              </a:lnSpc>
              <a:buFont typeface="Arial"/>
              <a:buChar char="•"/>
            </a:pPr>
            <a:r>
              <a:rPr lang="en-US" sz="2400">
                <a:solidFill>
                  <a:srgbClr val="000000"/>
                </a:solidFill>
                <a:latin typeface="times new roman"/>
              </a:rPr>
              <a:t>A few words about project scope</a:t>
            </a:r>
            <a:endParaRPr/>
          </a:p>
          <a:p>
            <a:pPr lvl="1">
              <a:lnSpc>
                <a:spcPct val="100000"/>
              </a:lnSpc>
              <a:buFont typeface="Arial"/>
              <a:buChar char="•"/>
            </a:pPr>
            <a:r>
              <a:rPr lang="en-US" sz="2400">
                <a:solidFill>
                  <a:srgbClr val="000000"/>
                </a:solidFill>
                <a:latin typeface="times new roman"/>
              </a:rPr>
              <a:t>Making presentations</a:t>
            </a:r>
            <a:endParaRPr/>
          </a:p>
          <a:p>
            <a:pPr lvl="1">
              <a:lnSpc>
                <a:spcPct val="100000"/>
              </a:lnSpc>
              <a:buFont typeface="Arial"/>
              <a:buChar char="•"/>
            </a:pPr>
            <a:r>
              <a:rPr lang="en-US" sz="2400">
                <a:solidFill>
                  <a:srgbClr val="000000"/>
                </a:solidFill>
                <a:latin typeface="times new roman"/>
              </a:rPr>
              <a:t>The CCI 102 case study – requirements definition and proposal examples</a:t>
            </a:r>
            <a:endParaRPr/>
          </a:p>
          <a:p>
            <a:pPr lvl="1">
              <a:lnSpc>
                <a:spcPct val="100000"/>
              </a:lnSpc>
              <a:buFont typeface="Arial"/>
              <a:buChar char="•"/>
            </a:pPr>
            <a:r>
              <a:rPr lang="en-US" sz="2400">
                <a:solidFill>
                  <a:srgbClr val="000000"/>
                </a:solidFill>
                <a:latin typeface="times new roman"/>
              </a:rPr>
              <a:t>Lab 4 preview</a:t>
            </a:r>
            <a:endParaRPr/>
          </a:p>
          <a:p>
            <a:pPr>
              <a:lnSpc>
                <a:spcPct val="100000"/>
              </a:lnSpc>
            </a:pPr>
            <a:endParaRPr/>
          </a:p>
        </p:txBody>
      </p:sp>
      <p:sp>
        <p:nvSpPr>
          <p:cNvPr id="78" name="CustomShape 2"/>
          <p:cNvSpPr/>
          <p:nvPr/>
        </p:nvSpPr>
        <p:spPr>
          <a:xfrm>
            <a:off x="457200" y="274680"/>
            <a:ext cx="8228880" cy="715320"/>
          </a:xfrm>
          <a:prstGeom prst="rect">
            <a:avLst/>
          </a:prstGeom>
        </p:spPr>
        <p:txBody>
          <a:bodyPr lIns="90000" tIns="45000" rIns="90000" bIns="45000"/>
          <a:lstStyle/>
          <a:p>
            <a:r>
              <a:rPr lang="en-US" sz="2800" b="1">
                <a:solidFill>
                  <a:srgbClr val="003478"/>
                </a:solidFill>
                <a:latin typeface="Arial"/>
              </a:rPr>
              <a:t>CCI 102 Computing and Informatics Design II</a:t>
            </a:r>
            <a:endParaRPr/>
          </a:p>
          <a:p>
            <a:pPr algn="ctr">
              <a:lnSpc>
                <a:spcPct val="100000"/>
              </a:lnSpc>
            </a:pP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a:solidFill>
                  <a:srgbClr val="000000"/>
                </a:solidFill>
                <a:latin typeface="times new roman"/>
              </a:rPr>
              <a:t>Where we've been – Requirements phase</a:t>
            </a:r>
            <a:endParaRPr/>
          </a:p>
          <a:p>
            <a:pPr>
              <a:lnSpc>
                <a:spcPct val="100000"/>
              </a:lnSpc>
              <a:buFont typeface="Wingdings" charset="2"/>
              <a:buChar char=""/>
            </a:pPr>
            <a:endParaRPr/>
          </a:p>
          <a:p>
            <a:pPr lvl="1">
              <a:lnSpc>
                <a:spcPct val="100000"/>
              </a:lnSpc>
              <a:buFont typeface="Arial"/>
              <a:buChar char="•"/>
            </a:pPr>
            <a:r>
              <a:rPr lang="en-US" sz="2400">
                <a:solidFill>
                  <a:srgbClr val="000000"/>
                </a:solidFill>
                <a:latin typeface="times new roman"/>
              </a:rPr>
              <a:t>In week3, the following activities were conducted:</a:t>
            </a:r>
            <a:endParaRPr/>
          </a:p>
          <a:p>
            <a:pPr lvl="1">
              <a:lnSpc>
                <a:spcPct val="100000"/>
              </a:lnSpc>
              <a:buFont typeface="Arial"/>
              <a:buChar char="•"/>
            </a:pPr>
            <a:r>
              <a:rPr lang="en-US" sz="2200">
                <a:solidFill>
                  <a:srgbClr val="000000"/>
                </a:solidFill>
                <a:latin typeface="times new roman"/>
              </a:rPr>
              <a:t>Team makeup and project topics finalized</a:t>
            </a:r>
            <a:endParaRPr/>
          </a:p>
          <a:p>
            <a:pPr lvl="1">
              <a:lnSpc>
                <a:spcPct val="100000"/>
              </a:lnSpc>
              <a:buFont typeface="Arial"/>
              <a:buChar char="•"/>
            </a:pPr>
            <a:r>
              <a:rPr lang="en-US" sz="2200">
                <a:solidFill>
                  <a:srgbClr val="000000"/>
                </a:solidFill>
                <a:latin typeface="times new roman"/>
              </a:rPr>
              <a:t>Functional and performance project requirements and design constraints identified and documented</a:t>
            </a:r>
            <a:endParaRPr/>
          </a:p>
          <a:p>
            <a:pPr>
              <a:lnSpc>
                <a:spcPct val="100000"/>
              </a:lnSpc>
            </a:pPr>
            <a:endParaRPr/>
          </a:p>
        </p:txBody>
      </p:sp>
      <p:sp>
        <p:nvSpPr>
          <p:cNvPr id="80"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600" b="1">
                <a:solidFill>
                  <a:srgbClr val="003478"/>
                </a:solidFill>
                <a:latin typeface="Arial"/>
              </a:rPr>
              <a:t>CCI 102 Project Requirements</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a:solidFill>
                  <a:srgbClr val="000000"/>
                </a:solidFill>
                <a:latin typeface="times new roman"/>
              </a:rPr>
              <a:t>Where we're headed – remainder of  Requirements phase</a:t>
            </a:r>
            <a:endParaRPr/>
          </a:p>
          <a:p>
            <a:pPr lvl="1">
              <a:lnSpc>
                <a:spcPct val="100000"/>
              </a:lnSpc>
              <a:buFont typeface="Arial"/>
              <a:buChar char="•"/>
            </a:pPr>
            <a:r>
              <a:rPr lang="en-US" sz="2400">
                <a:solidFill>
                  <a:srgbClr val="000000"/>
                </a:solidFill>
                <a:latin typeface="times new roman"/>
              </a:rPr>
              <a:t>Week 4 – developing the formal Project Proposal (including Gantt Chart creation</a:t>
            </a:r>
            <a:endParaRPr/>
          </a:p>
          <a:p>
            <a:pPr lvl="1">
              <a:lnSpc>
                <a:spcPct val="100000"/>
              </a:lnSpc>
              <a:buFont typeface="Arial"/>
              <a:buChar char="•"/>
            </a:pPr>
            <a:r>
              <a:rPr lang="en-US" sz="2400">
                <a:solidFill>
                  <a:srgbClr val="000000"/>
                </a:solidFill>
                <a:latin typeface="times new roman"/>
              </a:rPr>
              <a:t>Week 5 – Presentation of Project Proposals</a:t>
            </a:r>
            <a:endParaRPr/>
          </a:p>
          <a:p>
            <a:pPr>
              <a:lnSpc>
                <a:spcPct val="100000"/>
              </a:lnSpc>
              <a:buFont typeface="Wingdings" charset="2"/>
              <a:buChar char=""/>
            </a:pPr>
            <a:r>
              <a:rPr lang="en-US" sz="2800">
                <a:solidFill>
                  <a:srgbClr val="000000"/>
                </a:solidFill>
                <a:latin typeface="times new roman"/>
              </a:rPr>
              <a:t>   Requirements phase approval “gate”</a:t>
            </a:r>
            <a:endParaRPr/>
          </a:p>
          <a:p>
            <a:pPr lvl="1">
              <a:lnSpc>
                <a:spcPct val="100000"/>
              </a:lnSpc>
              <a:buFont typeface="Arial"/>
              <a:buChar char="•"/>
            </a:pPr>
            <a:r>
              <a:rPr lang="en-US" sz="2400">
                <a:solidFill>
                  <a:srgbClr val="000000"/>
                </a:solidFill>
                <a:latin typeface="times new roman"/>
              </a:rPr>
              <a:t>Week 5 → 6 – formal approval of Project Proposals ===&gt; proceed to Design Phase</a:t>
            </a:r>
            <a:endParaRPr/>
          </a:p>
        </p:txBody>
      </p:sp>
      <p:sp>
        <p:nvSpPr>
          <p:cNvPr id="82"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a:solidFill>
                  <a:srgbClr val="000000"/>
                </a:solidFill>
                <a:latin typeface="times new roman"/>
              </a:rPr>
              <a:t> Requirements phase documentation – overview</a:t>
            </a:r>
            <a:endParaRPr/>
          </a:p>
          <a:p>
            <a:pPr lvl="1">
              <a:lnSpc>
                <a:spcPct val="100000"/>
              </a:lnSpc>
              <a:buFont typeface="Times New Roman"/>
              <a:buChar char="•"/>
            </a:pPr>
            <a:r>
              <a:rPr lang="en-US" sz="2400">
                <a:solidFill>
                  <a:srgbClr val="000000"/>
                </a:solidFill>
                <a:latin typeface="times new roman"/>
              </a:rPr>
              <a:t>Two major documents associated with the Requirements phase</a:t>
            </a:r>
            <a:endParaRPr/>
          </a:p>
          <a:p>
            <a:pPr lvl="1">
              <a:lnSpc>
                <a:spcPct val="100000"/>
              </a:lnSpc>
              <a:buFont typeface="Times New Roman"/>
              <a:buChar char="•"/>
            </a:pPr>
            <a:r>
              <a:rPr lang="en-US" sz="2200">
                <a:solidFill>
                  <a:srgbClr val="000000"/>
                </a:solidFill>
                <a:latin typeface="times new roman"/>
              </a:rPr>
              <a:t>Project Requirements document (completed last week)</a:t>
            </a:r>
            <a:endParaRPr/>
          </a:p>
          <a:p>
            <a:pPr lvl="1">
              <a:lnSpc>
                <a:spcPct val="100000"/>
              </a:lnSpc>
              <a:buFont typeface="Times New Roman"/>
              <a:buChar char="•"/>
            </a:pPr>
            <a:r>
              <a:rPr lang="en-US" sz="2200">
                <a:solidFill>
                  <a:srgbClr val="000000"/>
                </a:solidFill>
                <a:latin typeface="times new roman"/>
              </a:rPr>
              <a:t>Project Proposal – launch report (this week's key deliverable)</a:t>
            </a:r>
            <a:endParaRPr/>
          </a:p>
          <a:p>
            <a:pPr lvl="1">
              <a:lnSpc>
                <a:spcPct val="100000"/>
              </a:lnSpc>
              <a:buFont typeface="Times New Roman"/>
              <a:buChar char="•"/>
            </a:pPr>
            <a:r>
              <a:rPr lang="en-US" sz="2400">
                <a:solidFill>
                  <a:srgbClr val="000000"/>
                </a:solidFill>
                <a:latin typeface="times new roman"/>
              </a:rPr>
              <a:t>In addition, the Project Proposal is accompanied by an oral presentation in week 5</a:t>
            </a:r>
            <a:endParaRPr/>
          </a:p>
          <a:p>
            <a:pPr lvl="1">
              <a:lnSpc>
                <a:spcPct val="100000"/>
              </a:lnSpc>
              <a:buFont typeface="Times New Roman"/>
              <a:buChar char="•"/>
            </a:pPr>
            <a:r>
              <a:rPr lang="en-US" sz="2400">
                <a:solidFill>
                  <a:srgbClr val="000000"/>
                </a:solidFill>
                <a:latin typeface="times new roman"/>
              </a:rPr>
              <a:t>Upon completion of the presentation and review of the Project Proposal, approval to proceed to the Design phase is evaluated</a:t>
            </a:r>
            <a:endParaRPr/>
          </a:p>
        </p:txBody>
      </p:sp>
      <p:sp>
        <p:nvSpPr>
          <p:cNvPr id="84"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400" dirty="0">
                <a:solidFill>
                  <a:srgbClr val="000000"/>
                </a:solidFill>
                <a:latin typeface="times new roman"/>
              </a:rPr>
              <a:t>Requirements phase documentation – The Project Proposal (launch report)</a:t>
            </a:r>
            <a:endParaRPr sz="2400" dirty="0"/>
          </a:p>
          <a:p>
            <a:pPr lvl="1">
              <a:lnSpc>
                <a:spcPct val="100000"/>
              </a:lnSpc>
              <a:buFont typeface="Times New Roman"/>
              <a:buChar char="•"/>
            </a:pPr>
            <a:r>
              <a:rPr lang="en-US" sz="2400" dirty="0" smtClean="0">
                <a:solidFill>
                  <a:srgbClr val="000000"/>
                </a:solidFill>
                <a:latin typeface="times new roman"/>
              </a:rPr>
              <a:t>Project section</a:t>
            </a:r>
            <a:endParaRPr dirty="0"/>
          </a:p>
          <a:p>
            <a:pPr lvl="2">
              <a:buFont typeface="Times New Roman"/>
              <a:buChar char="•"/>
            </a:pPr>
            <a:r>
              <a:rPr lang="en-US" sz="2200" dirty="0">
                <a:solidFill>
                  <a:srgbClr val="000000"/>
                </a:solidFill>
                <a:latin typeface="times new roman"/>
              </a:rPr>
              <a:t>Cover page</a:t>
            </a:r>
            <a:endParaRPr dirty="0"/>
          </a:p>
          <a:p>
            <a:pPr lvl="3">
              <a:buFont typeface="Times New Roman"/>
              <a:buChar char="•"/>
            </a:pPr>
            <a:r>
              <a:rPr lang="en-US" sz="2000" dirty="0" smtClean="0">
                <a:solidFill>
                  <a:srgbClr val="000000"/>
                </a:solidFill>
                <a:latin typeface="times new roman"/>
              </a:rPr>
              <a:t>Project name, abstract</a:t>
            </a:r>
            <a:endParaRPr dirty="0"/>
          </a:p>
          <a:p>
            <a:pPr lvl="2">
              <a:buFont typeface="Times New Roman"/>
              <a:buChar char="•"/>
            </a:pPr>
            <a:r>
              <a:rPr lang="en-US" sz="2200" dirty="0" smtClean="0">
                <a:solidFill>
                  <a:srgbClr val="000000"/>
                </a:solidFill>
                <a:latin typeface="times new roman"/>
              </a:rPr>
              <a:t>Project </a:t>
            </a:r>
            <a:r>
              <a:rPr lang="en-US" sz="2200" dirty="0">
                <a:solidFill>
                  <a:srgbClr val="000000"/>
                </a:solidFill>
                <a:latin typeface="times new roman"/>
              </a:rPr>
              <a:t>scope / deliverables – detailed description of what you </a:t>
            </a:r>
            <a:r>
              <a:rPr lang="en-US" sz="2200" dirty="0" smtClean="0">
                <a:solidFill>
                  <a:srgbClr val="000000"/>
                </a:solidFill>
                <a:latin typeface="times new roman"/>
              </a:rPr>
              <a:t>	will </a:t>
            </a:r>
            <a:r>
              <a:rPr lang="en-US" sz="2200" dirty="0">
                <a:solidFill>
                  <a:srgbClr val="000000"/>
                </a:solidFill>
                <a:latin typeface="times new roman"/>
              </a:rPr>
              <a:t>produce at the end of the project</a:t>
            </a:r>
            <a:endParaRPr lang="en-US" dirty="0"/>
          </a:p>
          <a:p>
            <a:pPr lvl="3">
              <a:buFont typeface="Times New Roman"/>
              <a:buChar char="•"/>
            </a:pPr>
            <a:r>
              <a:rPr lang="en-US" sz="2000" dirty="0">
                <a:solidFill>
                  <a:srgbClr val="000000"/>
                </a:solidFill>
                <a:latin typeface="times new roman"/>
              </a:rPr>
              <a:t>Note – this discussion is based on the requirements as you currently know them. Following the completion of the prototype activity at the end of CI 102, you will have an opportunity to revise and finalize at the start of CI 103.</a:t>
            </a:r>
            <a:endParaRPr lang="en-US" dirty="0"/>
          </a:p>
          <a:p>
            <a:pPr lvl="3">
              <a:buFont typeface="Times New Roman"/>
              <a:buChar char="•"/>
            </a:pPr>
            <a:r>
              <a:rPr lang="en-US" sz="2000" dirty="0">
                <a:solidFill>
                  <a:srgbClr val="000000"/>
                </a:solidFill>
                <a:latin typeface="times new roman"/>
              </a:rPr>
              <a:t>See following discussion on project scope for additional details</a:t>
            </a:r>
            <a:endParaRPr lang="en-US" dirty="0"/>
          </a:p>
          <a:p>
            <a:pPr>
              <a:lnSpc>
                <a:spcPct val="100000"/>
              </a:lnSpc>
            </a:pPr>
            <a:endParaRPr lang="en-US" dirty="0"/>
          </a:p>
          <a:p>
            <a:pPr lvl="3">
              <a:buFont typeface="Times New Roman"/>
              <a:buChar char="•"/>
            </a:pPr>
            <a:endParaRPr lang="en-US" sz="2200" dirty="0" smtClean="0">
              <a:solidFill>
                <a:srgbClr val="000000"/>
              </a:solidFill>
              <a:latin typeface="times new roman"/>
            </a:endParaRPr>
          </a:p>
          <a:p>
            <a:pPr lvl="2"/>
            <a:endParaRPr dirty="0"/>
          </a:p>
          <a:p>
            <a:pPr>
              <a:lnSpc>
                <a:spcPct val="100000"/>
              </a:lnSpc>
            </a:pPr>
            <a:endParaRPr dirty="0"/>
          </a:p>
        </p:txBody>
      </p:sp>
      <p:sp>
        <p:nvSpPr>
          <p:cNvPr id="86"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1219320"/>
            <a:ext cx="8228880" cy="5718694"/>
          </a:xfrm>
          <a:prstGeom prst="rect">
            <a:avLst/>
          </a:prstGeom>
        </p:spPr>
        <p:txBody>
          <a:bodyPr lIns="90000" tIns="45000" rIns="90000" bIns="45000"/>
          <a:lstStyle/>
          <a:p>
            <a:pPr>
              <a:lnSpc>
                <a:spcPct val="100000"/>
              </a:lnSpc>
              <a:buFont typeface="Wingdings" charset="2"/>
              <a:buChar char=""/>
            </a:pPr>
            <a:r>
              <a:rPr lang="en-US" dirty="0">
                <a:solidFill>
                  <a:srgbClr val="000000"/>
                </a:solidFill>
                <a:latin typeface="times new roman"/>
              </a:rPr>
              <a:t>Requirements phase documentation – The Project Proposal (launch report)</a:t>
            </a:r>
            <a:endParaRPr dirty="0"/>
          </a:p>
          <a:p>
            <a:pPr lvl="1">
              <a:lnSpc>
                <a:spcPct val="100000"/>
              </a:lnSpc>
              <a:buFont typeface="Times New Roman"/>
              <a:buChar char="•"/>
            </a:pPr>
            <a:r>
              <a:rPr lang="en-US" dirty="0" smtClean="0">
                <a:solidFill>
                  <a:srgbClr val="000000"/>
                </a:solidFill>
                <a:latin typeface="times new roman"/>
              </a:rPr>
              <a:t>Project section</a:t>
            </a:r>
            <a:endParaRPr dirty="0"/>
          </a:p>
          <a:p>
            <a:pPr lvl="2">
              <a:buFont typeface="Times New Roman"/>
              <a:buChar char="•"/>
            </a:pPr>
            <a:r>
              <a:rPr lang="en-US" dirty="0" smtClean="0">
                <a:solidFill>
                  <a:srgbClr val="000000"/>
                </a:solidFill>
                <a:latin typeface="times new roman"/>
              </a:rPr>
              <a:t>Resources and Expertise</a:t>
            </a:r>
          </a:p>
          <a:p>
            <a:pPr lvl="1">
              <a:lnSpc>
                <a:spcPct val="100000"/>
              </a:lnSpc>
            </a:pPr>
            <a:r>
              <a:rPr lang="en-US" dirty="0" smtClean="0">
                <a:solidFill>
                  <a:srgbClr val="000000"/>
                </a:solidFill>
                <a:latin typeface="times new roman"/>
              </a:rPr>
              <a:t>		Technical </a:t>
            </a:r>
            <a:r>
              <a:rPr lang="en-US" dirty="0">
                <a:solidFill>
                  <a:srgbClr val="000000"/>
                </a:solidFill>
                <a:latin typeface="times new roman"/>
              </a:rPr>
              <a:t>activities – </a:t>
            </a:r>
            <a:r>
              <a:rPr lang="en-US" dirty="0" smtClean="0">
                <a:solidFill>
                  <a:srgbClr val="000000"/>
                </a:solidFill>
                <a:latin typeface="times new roman"/>
              </a:rPr>
              <a:t>Based on </a:t>
            </a:r>
            <a:r>
              <a:rPr lang="en-US" dirty="0">
                <a:solidFill>
                  <a:srgbClr val="000000"/>
                </a:solidFill>
                <a:latin typeface="times new roman"/>
              </a:rPr>
              <a:t>the known performance </a:t>
            </a:r>
            <a:r>
              <a:rPr lang="en-US" dirty="0" smtClean="0">
                <a:solidFill>
                  <a:srgbClr val="000000"/>
                </a:solidFill>
                <a:latin typeface="times new roman"/>
              </a:rPr>
              <a:t>					requirements </a:t>
            </a:r>
            <a:r>
              <a:rPr lang="en-US" dirty="0">
                <a:solidFill>
                  <a:srgbClr val="000000"/>
                </a:solidFill>
                <a:latin typeface="times new roman"/>
              </a:rPr>
              <a:t>and design constraints (from Lab 3</a:t>
            </a:r>
            <a:r>
              <a:rPr lang="en-US" dirty="0" smtClean="0">
                <a:solidFill>
                  <a:srgbClr val="000000"/>
                </a:solidFill>
                <a:latin typeface="times new roman"/>
              </a:rPr>
              <a:t>), itemize potential 		resources </a:t>
            </a:r>
            <a:r>
              <a:rPr lang="en-US" dirty="0">
                <a:solidFill>
                  <a:srgbClr val="000000"/>
                </a:solidFill>
                <a:latin typeface="times new roman"/>
              </a:rPr>
              <a:t>and expertise needed to </a:t>
            </a:r>
            <a:r>
              <a:rPr lang="en-US" dirty="0" smtClean="0">
                <a:solidFill>
                  <a:srgbClr val="000000"/>
                </a:solidFill>
                <a:latin typeface="times new roman"/>
              </a:rPr>
              <a:t>meet </a:t>
            </a:r>
            <a:r>
              <a:rPr lang="en-US" dirty="0">
                <a:solidFill>
                  <a:srgbClr val="000000"/>
                </a:solidFill>
                <a:latin typeface="times new roman"/>
              </a:rPr>
              <a:t>these </a:t>
            </a:r>
            <a:r>
              <a:rPr lang="en-US" dirty="0" smtClean="0">
                <a:solidFill>
                  <a:srgbClr val="000000"/>
                </a:solidFill>
                <a:latin typeface="times new roman"/>
              </a:rPr>
              <a:t>challenges</a:t>
            </a:r>
            <a:r>
              <a:rPr lang="en-US" dirty="0">
                <a:solidFill>
                  <a:srgbClr val="000000"/>
                </a:solidFill>
                <a:latin typeface="times new roman"/>
              </a:rPr>
              <a:t>. </a:t>
            </a:r>
            <a:endParaRPr lang="en-US" dirty="0" smtClean="0">
              <a:solidFill>
                <a:srgbClr val="000000"/>
              </a:solidFill>
              <a:latin typeface="times new roman"/>
            </a:endParaRPr>
          </a:p>
          <a:p>
            <a:pPr lvl="4">
              <a:buFont typeface="Times New Roman"/>
              <a:buChar char="•"/>
            </a:pPr>
            <a:r>
              <a:rPr lang="en-US" dirty="0" smtClean="0">
                <a:solidFill>
                  <a:srgbClr val="000000"/>
                </a:solidFill>
                <a:latin typeface="times new roman"/>
              </a:rPr>
              <a:t>Specialized </a:t>
            </a:r>
            <a:r>
              <a:rPr lang="en-US" dirty="0">
                <a:solidFill>
                  <a:srgbClr val="000000"/>
                </a:solidFill>
                <a:latin typeface="times new roman"/>
              </a:rPr>
              <a:t>skills </a:t>
            </a:r>
            <a:r>
              <a:rPr lang="en-US" dirty="0" smtClean="0">
                <a:solidFill>
                  <a:srgbClr val="000000"/>
                </a:solidFill>
                <a:latin typeface="times new roman"/>
              </a:rPr>
              <a:t>may include</a:t>
            </a:r>
            <a:r>
              <a:rPr lang="en-US" dirty="0">
                <a:solidFill>
                  <a:srgbClr val="000000"/>
                </a:solidFill>
                <a:latin typeface="times new roman"/>
              </a:rPr>
              <a:t>:</a:t>
            </a:r>
            <a:endParaRPr lang="en-US" dirty="0"/>
          </a:p>
          <a:p>
            <a:pPr lvl="5">
              <a:buFont typeface="Courier New"/>
              <a:buChar char="o"/>
            </a:pPr>
            <a:r>
              <a:rPr lang="en-US" dirty="0">
                <a:solidFill>
                  <a:srgbClr val="000000"/>
                </a:solidFill>
                <a:latin typeface="times new roman"/>
              </a:rPr>
              <a:t>Familiarity with a software development package (e.g. </a:t>
            </a:r>
            <a:r>
              <a:rPr lang="en-US" dirty="0" err="1">
                <a:solidFill>
                  <a:srgbClr val="000000"/>
                </a:solidFill>
                <a:latin typeface="times new roman"/>
              </a:rPr>
              <a:t>iOS</a:t>
            </a:r>
            <a:r>
              <a:rPr lang="en-US" dirty="0">
                <a:solidFill>
                  <a:srgbClr val="000000"/>
                </a:solidFill>
                <a:latin typeface="times new roman"/>
              </a:rPr>
              <a:t> or Android) or application </a:t>
            </a:r>
            <a:r>
              <a:rPr lang="en-US" dirty="0" err="1">
                <a:solidFill>
                  <a:srgbClr val="000000"/>
                </a:solidFill>
                <a:latin typeface="times new roman"/>
              </a:rPr>
              <a:t>api</a:t>
            </a:r>
            <a:endParaRPr lang="en-US" dirty="0"/>
          </a:p>
          <a:p>
            <a:pPr lvl="5">
              <a:buFont typeface="Courier New"/>
              <a:buChar char="o"/>
            </a:pPr>
            <a:r>
              <a:rPr lang="en-US" dirty="0">
                <a:solidFill>
                  <a:srgbClr val="000000"/>
                </a:solidFill>
                <a:latin typeface="times new roman"/>
              </a:rPr>
              <a:t>Programming experience</a:t>
            </a:r>
            <a:endParaRPr lang="en-US" dirty="0"/>
          </a:p>
          <a:p>
            <a:pPr lvl="5">
              <a:buFont typeface="Courier New"/>
              <a:buChar char="o"/>
            </a:pPr>
            <a:r>
              <a:rPr lang="en-US" dirty="0">
                <a:solidFill>
                  <a:srgbClr val="000000"/>
                </a:solidFill>
                <a:latin typeface="times new roman"/>
              </a:rPr>
              <a:t>Database software</a:t>
            </a:r>
            <a:endParaRPr lang="en-US" dirty="0"/>
          </a:p>
          <a:p>
            <a:pPr lvl="5">
              <a:buFont typeface="Courier New"/>
              <a:buChar char="o"/>
            </a:pPr>
            <a:r>
              <a:rPr lang="en-US" dirty="0">
                <a:solidFill>
                  <a:srgbClr val="000000"/>
                </a:solidFill>
                <a:latin typeface="times new roman"/>
              </a:rPr>
              <a:t>Presentation tools </a:t>
            </a:r>
            <a:endParaRPr lang="en-US" dirty="0"/>
          </a:p>
          <a:p>
            <a:pPr lvl="3">
              <a:buFont typeface="Times New Roman"/>
              <a:buChar char="•"/>
            </a:pPr>
            <a:r>
              <a:rPr lang="en-US" sz="2000" dirty="0">
                <a:solidFill>
                  <a:srgbClr val="000000"/>
                </a:solidFill>
                <a:latin typeface="times new roman"/>
              </a:rPr>
              <a:t>Note – in the Week 5 lecture, we will discuss the policies and process behind obtaining departmental Subject Matter Experts for technical guidance and assistance.</a:t>
            </a:r>
            <a:endParaRPr lang="en-US" dirty="0"/>
          </a:p>
          <a:p>
            <a:pPr lvl="3">
              <a:buFont typeface="Times New Roman"/>
              <a:buChar char="•"/>
            </a:pPr>
            <a:endParaRPr lang="en-US" sz="2200" dirty="0" smtClean="0">
              <a:solidFill>
                <a:srgbClr val="000000"/>
              </a:solidFill>
              <a:latin typeface="times new roman"/>
            </a:endParaRPr>
          </a:p>
          <a:p>
            <a:pPr lvl="2"/>
            <a:endParaRPr dirty="0"/>
          </a:p>
          <a:p>
            <a:pPr>
              <a:lnSpc>
                <a:spcPct val="100000"/>
              </a:lnSpc>
            </a:pPr>
            <a:endParaRPr dirty="0"/>
          </a:p>
        </p:txBody>
      </p:sp>
      <p:sp>
        <p:nvSpPr>
          <p:cNvPr id="86"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extLst>
      <p:ext uri="{BB962C8B-B14F-4D97-AF65-F5344CB8AC3E}">
        <p14:creationId xmlns:p14="http://schemas.microsoft.com/office/powerpoint/2010/main" val="99649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dirty="0">
                <a:solidFill>
                  <a:srgbClr val="000000"/>
                </a:solidFill>
                <a:latin typeface="times new roman"/>
              </a:rPr>
              <a:t>Requirements phase documentation – The Project Proposal (launch report</a:t>
            </a:r>
            <a:r>
              <a:rPr lang="en-US" sz="2800" dirty="0" smtClean="0">
                <a:solidFill>
                  <a:srgbClr val="000000"/>
                </a:solidFill>
                <a:latin typeface="times new roman"/>
              </a:rPr>
              <a:t>)</a:t>
            </a:r>
          </a:p>
          <a:p>
            <a:pPr>
              <a:lnSpc>
                <a:spcPct val="100000"/>
              </a:lnSpc>
            </a:pPr>
            <a:endParaRPr dirty="0"/>
          </a:p>
          <a:p>
            <a:pPr lvl="1">
              <a:lnSpc>
                <a:spcPct val="100000"/>
              </a:lnSpc>
              <a:buFont typeface="Times New Roman"/>
              <a:buChar char="•"/>
            </a:pPr>
            <a:r>
              <a:rPr lang="en-US" sz="2400" dirty="0" smtClean="0">
                <a:solidFill>
                  <a:srgbClr val="000000"/>
                </a:solidFill>
                <a:latin typeface="times new roman"/>
              </a:rPr>
              <a:t>Team section</a:t>
            </a:r>
            <a:endParaRPr dirty="0"/>
          </a:p>
          <a:p>
            <a:pPr lvl="2">
              <a:buFont typeface="Times New Roman"/>
              <a:buChar char="•"/>
            </a:pPr>
            <a:r>
              <a:rPr lang="en-US" sz="2200" dirty="0" smtClean="0">
                <a:solidFill>
                  <a:srgbClr val="000000"/>
                </a:solidFill>
                <a:latin typeface="times new roman"/>
              </a:rPr>
              <a:t>Team members and roles – from Team Profile</a:t>
            </a:r>
            <a:endParaRPr lang="en-US" sz="2200" dirty="0">
              <a:solidFill>
                <a:srgbClr val="000000"/>
              </a:solidFill>
              <a:latin typeface="times new roman"/>
            </a:endParaRPr>
          </a:p>
          <a:p>
            <a:pPr lvl="1">
              <a:buFont typeface="Times New Roman"/>
              <a:buChar char="•"/>
            </a:pPr>
            <a:r>
              <a:rPr lang="en-US" sz="2200" dirty="0" smtClean="0">
                <a:solidFill>
                  <a:srgbClr val="000000"/>
                </a:solidFill>
                <a:latin typeface="times new roman"/>
              </a:rPr>
              <a:t>Time line</a:t>
            </a:r>
          </a:p>
          <a:p>
            <a:pPr lvl="2">
              <a:buFont typeface="Times New Roman"/>
              <a:buChar char="•"/>
            </a:pPr>
            <a:r>
              <a:rPr lang="en-US" sz="2000" dirty="0">
                <a:solidFill>
                  <a:srgbClr val="000000"/>
                </a:solidFill>
                <a:latin typeface="times new roman"/>
              </a:rPr>
              <a:t>Your Project Proposal should include a time line (Gantt Chart) depicting the major tasks of the overall project along with their anticipated duration. Be sure to assign resources to tasks</a:t>
            </a:r>
            <a:endParaRPr lang="en-US" dirty="0"/>
          </a:p>
          <a:p>
            <a:pPr lvl="3">
              <a:buFont typeface="Courier New"/>
              <a:buChar char="o"/>
            </a:pPr>
            <a:r>
              <a:rPr lang="en-US" sz="2000" dirty="0">
                <a:solidFill>
                  <a:srgbClr val="000000"/>
                </a:solidFill>
                <a:latin typeface="times new roman"/>
              </a:rPr>
              <a:t>Refer to the Gantt Chart discussion later in this slide set for an example</a:t>
            </a:r>
            <a:endParaRPr lang="en-US" dirty="0"/>
          </a:p>
          <a:p>
            <a:pPr lvl="3">
              <a:buFont typeface="Courier New"/>
              <a:buChar char="o"/>
            </a:pPr>
            <a:r>
              <a:rPr lang="en-US" sz="2000" dirty="0">
                <a:solidFill>
                  <a:srgbClr val="000000"/>
                </a:solidFill>
                <a:latin typeface="times new roman"/>
              </a:rPr>
              <a:t>Additional Gantt Chart information provided in Lab 4.</a:t>
            </a:r>
            <a:endParaRPr lang="en-US" dirty="0"/>
          </a:p>
          <a:p>
            <a:pPr lvl="2">
              <a:buFont typeface="Times New Roman"/>
              <a:buChar char="•"/>
            </a:pPr>
            <a:endParaRPr lang="en-US" sz="2200" dirty="0" smtClean="0">
              <a:solidFill>
                <a:srgbClr val="000000"/>
              </a:solidFill>
              <a:latin typeface="times new roman"/>
            </a:endParaRPr>
          </a:p>
          <a:p>
            <a:pPr lvl="1">
              <a:buFont typeface="Times New Roman"/>
              <a:buChar char="•"/>
            </a:pPr>
            <a:endParaRPr lang="en-US" sz="2200" dirty="0">
              <a:solidFill>
                <a:srgbClr val="000000"/>
              </a:solidFill>
              <a:latin typeface="times new roman"/>
            </a:endParaRPr>
          </a:p>
          <a:p>
            <a:pPr lvl="2"/>
            <a:endParaRPr lang="en-US" sz="2200" dirty="0">
              <a:solidFill>
                <a:srgbClr val="000000"/>
              </a:solidFill>
              <a:latin typeface="times new roman"/>
            </a:endParaRPr>
          </a:p>
          <a:p>
            <a:pPr lvl="1">
              <a:buFont typeface="Times New Roman"/>
              <a:buChar char="•"/>
            </a:pPr>
            <a:endParaRPr dirty="0"/>
          </a:p>
          <a:p>
            <a:pPr>
              <a:lnSpc>
                <a:spcPct val="100000"/>
              </a:lnSpc>
            </a:pPr>
            <a:endParaRPr dirty="0"/>
          </a:p>
        </p:txBody>
      </p:sp>
      <p:sp>
        <p:nvSpPr>
          <p:cNvPr id="86"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extLst>
      <p:ext uri="{BB962C8B-B14F-4D97-AF65-F5344CB8AC3E}">
        <p14:creationId xmlns:p14="http://schemas.microsoft.com/office/powerpoint/2010/main" val="10456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219320"/>
            <a:ext cx="8228880" cy="4571280"/>
          </a:xfrm>
          <a:prstGeom prst="rect">
            <a:avLst/>
          </a:prstGeom>
        </p:spPr>
        <p:txBody>
          <a:bodyPr lIns="90000" tIns="45000" rIns="90000" bIns="45000"/>
          <a:lstStyle/>
          <a:p>
            <a:pPr>
              <a:lnSpc>
                <a:spcPct val="100000"/>
              </a:lnSpc>
              <a:buFont typeface="Wingdings" charset="2"/>
              <a:buChar char=""/>
            </a:pPr>
            <a:r>
              <a:rPr lang="en-US" sz="2800" dirty="0">
                <a:solidFill>
                  <a:srgbClr val="000000"/>
                </a:solidFill>
                <a:latin typeface="times new roman"/>
              </a:rPr>
              <a:t>A few words about project </a:t>
            </a:r>
            <a:r>
              <a:rPr lang="en-US" sz="2800" dirty="0" smtClean="0">
                <a:solidFill>
                  <a:srgbClr val="000000"/>
                </a:solidFill>
                <a:latin typeface="times new roman"/>
              </a:rPr>
              <a:t>scope</a:t>
            </a:r>
          </a:p>
          <a:p>
            <a:pPr>
              <a:lnSpc>
                <a:spcPct val="100000"/>
              </a:lnSpc>
            </a:pPr>
            <a:endParaRPr dirty="0"/>
          </a:p>
          <a:p>
            <a:pPr lvl="1">
              <a:lnSpc>
                <a:spcPct val="100000"/>
              </a:lnSpc>
              <a:buFont typeface="Times New Roman"/>
              <a:buChar char="•"/>
            </a:pPr>
            <a:r>
              <a:rPr lang="en-US" sz="2400" dirty="0">
                <a:solidFill>
                  <a:srgbClr val="000000"/>
                </a:solidFill>
                <a:latin typeface="times new roman"/>
              </a:rPr>
              <a:t>The project management triangle model</a:t>
            </a:r>
            <a:endParaRPr dirty="0"/>
          </a:p>
          <a:p>
            <a:pPr lvl="1">
              <a:lnSpc>
                <a:spcPct val="100000"/>
              </a:lnSpc>
              <a:buFont typeface="Times New Roman"/>
              <a:buChar char="•"/>
            </a:pPr>
            <a:r>
              <a:rPr lang="en-US" sz="2200" dirty="0">
                <a:solidFill>
                  <a:srgbClr val="000000"/>
                </a:solidFill>
                <a:latin typeface="times new roman"/>
              </a:rPr>
              <a:t>The project planning process is influenced by 3 types of constraints:</a:t>
            </a:r>
            <a:endParaRPr dirty="0"/>
          </a:p>
          <a:p>
            <a:pPr lvl="2">
              <a:buFont typeface="Times New Roman"/>
              <a:buChar char="•"/>
            </a:pPr>
            <a:r>
              <a:rPr lang="en-US" sz="2000" dirty="0">
                <a:solidFill>
                  <a:srgbClr val="000000"/>
                </a:solidFill>
                <a:latin typeface="times new roman"/>
              </a:rPr>
              <a:t>Project scope – what you promise to deliver</a:t>
            </a:r>
            <a:endParaRPr dirty="0"/>
          </a:p>
          <a:p>
            <a:pPr lvl="2">
              <a:buFont typeface="Times New Roman"/>
              <a:buChar char="•"/>
            </a:pPr>
            <a:r>
              <a:rPr lang="en-US" sz="2000" dirty="0">
                <a:solidFill>
                  <a:srgbClr val="000000"/>
                </a:solidFill>
                <a:latin typeface="times new roman"/>
              </a:rPr>
              <a:t>Project time frame – deadline for product delivery</a:t>
            </a:r>
            <a:endParaRPr dirty="0"/>
          </a:p>
          <a:p>
            <a:pPr lvl="2">
              <a:buFont typeface="Times New Roman"/>
              <a:buChar char="•"/>
            </a:pPr>
            <a:r>
              <a:rPr lang="en-US" sz="2000" dirty="0">
                <a:solidFill>
                  <a:srgbClr val="000000"/>
                </a:solidFill>
                <a:latin typeface="times new roman"/>
              </a:rPr>
              <a:t>Project resources – amount of funding and personnel made available to conduct the effort</a:t>
            </a:r>
            <a:endParaRPr dirty="0"/>
          </a:p>
          <a:p>
            <a:pPr lvl="1">
              <a:lnSpc>
                <a:spcPct val="100000"/>
              </a:lnSpc>
              <a:buFont typeface="Times New Roman"/>
              <a:buChar char="•"/>
            </a:pPr>
            <a:r>
              <a:rPr lang="en-US" sz="2200" dirty="0">
                <a:solidFill>
                  <a:srgbClr val="000000"/>
                </a:solidFill>
                <a:latin typeface="times new roman"/>
              </a:rPr>
              <a:t>Each type of constraint contributes to the overall quality and outcome of the project</a:t>
            </a:r>
            <a:endParaRPr dirty="0"/>
          </a:p>
          <a:p>
            <a:pPr>
              <a:lnSpc>
                <a:spcPct val="100000"/>
              </a:lnSpc>
            </a:pPr>
            <a:endParaRPr dirty="0"/>
          </a:p>
        </p:txBody>
      </p:sp>
      <p:sp>
        <p:nvSpPr>
          <p:cNvPr id="98" name="CustomShape 2"/>
          <p:cNvSpPr/>
          <p:nvPr/>
        </p:nvSpPr>
        <p:spPr>
          <a:xfrm>
            <a:off x="457200" y="274680"/>
            <a:ext cx="8228880" cy="715320"/>
          </a:xfrm>
          <a:prstGeom prst="rect">
            <a:avLst/>
          </a:prstGeom>
        </p:spPr>
        <p:txBody>
          <a:bodyPr lIns="90000" tIns="45000" rIns="90000" bIns="45000"/>
          <a:lstStyle/>
          <a:p>
            <a:pPr algn="ctr">
              <a:lnSpc>
                <a:spcPct val="100000"/>
              </a:lnSpc>
            </a:pPr>
            <a:r>
              <a:rPr lang="en-US" sz="3200" b="1">
                <a:solidFill>
                  <a:srgbClr val="003478"/>
                </a:solidFill>
                <a:latin typeface="Arial"/>
              </a:rPr>
              <a:t>CCI 102 Project Requirements (cont.)</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1189</Words>
  <Application>Microsoft Macintosh PowerPoint</Application>
  <PresentationFormat>On-screen Show (4:3)</PresentationFormat>
  <Paragraphs>165</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Augenblick</cp:lastModifiedBy>
  <cp:revision>7</cp:revision>
  <dcterms:modified xsi:type="dcterms:W3CDTF">2015-01-24T22:42:04Z</dcterms:modified>
</cp:coreProperties>
</file>