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2" r:id="rId3"/>
    <p:sldId id="263" r:id="rId4"/>
    <p:sldId id="260" r:id="rId5"/>
    <p:sldId id="264" r:id="rId6"/>
    <p:sldId id="265" r:id="rId7"/>
  </p:sldIdLst>
  <p:sldSz cx="12192000" cy="6858000"/>
  <p:notesSz cx="6858000" cy="9144000"/>
  <p:defaultTextStyle>
    <a:defPPr>
      <a:defRPr lang="en-F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400"/>
    <a:srgbClr val="32CD32"/>
    <a:srgbClr val="ED4321"/>
    <a:srgbClr val="FF9900"/>
    <a:srgbClr val="00A9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p:scale>
          <a:sx n="100" d="100"/>
          <a:sy n="100" d="100"/>
        </p:scale>
        <p:origin x="936" y="3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DD108-72E0-3DF7-9B53-E8E6AFA1CE2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FI"/>
          </a:p>
        </p:txBody>
      </p:sp>
      <p:sp>
        <p:nvSpPr>
          <p:cNvPr id="3" name="Subtitle 2">
            <a:extLst>
              <a:ext uri="{FF2B5EF4-FFF2-40B4-BE49-F238E27FC236}">
                <a16:creationId xmlns:a16="http://schemas.microsoft.com/office/drawing/2014/main" id="{FE715FA0-894C-D329-1C49-ADDF47E985A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FI"/>
          </a:p>
        </p:txBody>
      </p:sp>
      <p:sp>
        <p:nvSpPr>
          <p:cNvPr id="4" name="Date Placeholder 3">
            <a:extLst>
              <a:ext uri="{FF2B5EF4-FFF2-40B4-BE49-F238E27FC236}">
                <a16:creationId xmlns:a16="http://schemas.microsoft.com/office/drawing/2014/main" id="{E0032DD5-6F4D-A36B-969D-FA379435A86F}"/>
              </a:ext>
            </a:extLst>
          </p:cNvPr>
          <p:cNvSpPr>
            <a:spLocks noGrp="1"/>
          </p:cNvSpPr>
          <p:nvPr>
            <p:ph type="dt" sz="half" idx="10"/>
          </p:nvPr>
        </p:nvSpPr>
        <p:spPr/>
        <p:txBody>
          <a:bodyPr/>
          <a:lstStyle/>
          <a:p>
            <a:fld id="{094A3877-279A-46FF-B363-26A39FB60BFB}" type="datetimeFigureOut">
              <a:rPr lang="en-FI" smtClean="0"/>
              <a:t>17/02/2024</a:t>
            </a:fld>
            <a:endParaRPr lang="en-FI"/>
          </a:p>
        </p:txBody>
      </p:sp>
      <p:sp>
        <p:nvSpPr>
          <p:cNvPr id="5" name="Footer Placeholder 4">
            <a:extLst>
              <a:ext uri="{FF2B5EF4-FFF2-40B4-BE49-F238E27FC236}">
                <a16:creationId xmlns:a16="http://schemas.microsoft.com/office/drawing/2014/main" id="{BB3CF94F-04B2-5A7E-C4B5-BBCDE94289BA}"/>
              </a:ext>
            </a:extLst>
          </p:cNvPr>
          <p:cNvSpPr>
            <a:spLocks noGrp="1"/>
          </p:cNvSpPr>
          <p:nvPr>
            <p:ph type="ftr" sz="quarter" idx="11"/>
          </p:nvPr>
        </p:nvSpPr>
        <p:spPr/>
        <p:txBody>
          <a:bodyPr/>
          <a:lstStyle/>
          <a:p>
            <a:endParaRPr lang="en-FI"/>
          </a:p>
        </p:txBody>
      </p:sp>
      <p:sp>
        <p:nvSpPr>
          <p:cNvPr id="6" name="Slide Number Placeholder 5">
            <a:extLst>
              <a:ext uri="{FF2B5EF4-FFF2-40B4-BE49-F238E27FC236}">
                <a16:creationId xmlns:a16="http://schemas.microsoft.com/office/drawing/2014/main" id="{A5383D87-585B-DDCC-9833-ED18F7DF954D}"/>
              </a:ext>
            </a:extLst>
          </p:cNvPr>
          <p:cNvSpPr>
            <a:spLocks noGrp="1"/>
          </p:cNvSpPr>
          <p:nvPr>
            <p:ph type="sldNum" sz="quarter" idx="12"/>
          </p:nvPr>
        </p:nvSpPr>
        <p:spPr/>
        <p:txBody>
          <a:bodyPr/>
          <a:lstStyle/>
          <a:p>
            <a:fld id="{C1C0C97A-4743-46E6-BEC4-533D05EA9DD8}" type="slidenum">
              <a:rPr lang="en-FI" smtClean="0"/>
              <a:t>‹#›</a:t>
            </a:fld>
            <a:endParaRPr lang="en-FI"/>
          </a:p>
        </p:txBody>
      </p:sp>
    </p:spTree>
    <p:extLst>
      <p:ext uri="{BB962C8B-B14F-4D97-AF65-F5344CB8AC3E}">
        <p14:creationId xmlns:p14="http://schemas.microsoft.com/office/powerpoint/2010/main" val="6907604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7B2082-90CA-6336-FD9C-48958B917135}"/>
              </a:ext>
            </a:extLst>
          </p:cNvPr>
          <p:cNvSpPr>
            <a:spLocks noGrp="1"/>
          </p:cNvSpPr>
          <p:nvPr>
            <p:ph type="title"/>
          </p:nvPr>
        </p:nvSpPr>
        <p:spPr/>
        <p:txBody>
          <a:bodyPr/>
          <a:lstStyle/>
          <a:p>
            <a:r>
              <a:rPr lang="en-US"/>
              <a:t>Click to edit Master title style</a:t>
            </a:r>
            <a:endParaRPr lang="en-FI"/>
          </a:p>
        </p:txBody>
      </p:sp>
      <p:sp>
        <p:nvSpPr>
          <p:cNvPr id="3" name="Vertical Text Placeholder 2">
            <a:extLst>
              <a:ext uri="{FF2B5EF4-FFF2-40B4-BE49-F238E27FC236}">
                <a16:creationId xmlns:a16="http://schemas.microsoft.com/office/drawing/2014/main" id="{8AABF01F-BBF4-B8D3-FA04-E6DBF3820B2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FI"/>
          </a:p>
        </p:txBody>
      </p:sp>
      <p:sp>
        <p:nvSpPr>
          <p:cNvPr id="4" name="Date Placeholder 3">
            <a:extLst>
              <a:ext uri="{FF2B5EF4-FFF2-40B4-BE49-F238E27FC236}">
                <a16:creationId xmlns:a16="http://schemas.microsoft.com/office/drawing/2014/main" id="{6916965F-6A66-6D52-C16A-41528F8DC455}"/>
              </a:ext>
            </a:extLst>
          </p:cNvPr>
          <p:cNvSpPr>
            <a:spLocks noGrp="1"/>
          </p:cNvSpPr>
          <p:nvPr>
            <p:ph type="dt" sz="half" idx="10"/>
          </p:nvPr>
        </p:nvSpPr>
        <p:spPr/>
        <p:txBody>
          <a:bodyPr/>
          <a:lstStyle/>
          <a:p>
            <a:fld id="{094A3877-279A-46FF-B363-26A39FB60BFB}" type="datetimeFigureOut">
              <a:rPr lang="en-FI" smtClean="0"/>
              <a:t>17/02/2024</a:t>
            </a:fld>
            <a:endParaRPr lang="en-FI"/>
          </a:p>
        </p:txBody>
      </p:sp>
      <p:sp>
        <p:nvSpPr>
          <p:cNvPr id="5" name="Footer Placeholder 4">
            <a:extLst>
              <a:ext uri="{FF2B5EF4-FFF2-40B4-BE49-F238E27FC236}">
                <a16:creationId xmlns:a16="http://schemas.microsoft.com/office/drawing/2014/main" id="{6E89155E-89AB-3CBD-53FC-58A8D742E832}"/>
              </a:ext>
            </a:extLst>
          </p:cNvPr>
          <p:cNvSpPr>
            <a:spLocks noGrp="1"/>
          </p:cNvSpPr>
          <p:nvPr>
            <p:ph type="ftr" sz="quarter" idx="11"/>
          </p:nvPr>
        </p:nvSpPr>
        <p:spPr/>
        <p:txBody>
          <a:bodyPr/>
          <a:lstStyle/>
          <a:p>
            <a:endParaRPr lang="en-FI"/>
          </a:p>
        </p:txBody>
      </p:sp>
      <p:sp>
        <p:nvSpPr>
          <p:cNvPr id="6" name="Slide Number Placeholder 5">
            <a:extLst>
              <a:ext uri="{FF2B5EF4-FFF2-40B4-BE49-F238E27FC236}">
                <a16:creationId xmlns:a16="http://schemas.microsoft.com/office/drawing/2014/main" id="{CE60DF77-DE4A-B035-8F5E-E2F6B5E52C1A}"/>
              </a:ext>
            </a:extLst>
          </p:cNvPr>
          <p:cNvSpPr>
            <a:spLocks noGrp="1"/>
          </p:cNvSpPr>
          <p:nvPr>
            <p:ph type="sldNum" sz="quarter" idx="12"/>
          </p:nvPr>
        </p:nvSpPr>
        <p:spPr/>
        <p:txBody>
          <a:bodyPr/>
          <a:lstStyle/>
          <a:p>
            <a:fld id="{C1C0C97A-4743-46E6-BEC4-533D05EA9DD8}" type="slidenum">
              <a:rPr lang="en-FI" smtClean="0"/>
              <a:t>‹#›</a:t>
            </a:fld>
            <a:endParaRPr lang="en-FI"/>
          </a:p>
        </p:txBody>
      </p:sp>
    </p:spTree>
    <p:extLst>
      <p:ext uri="{BB962C8B-B14F-4D97-AF65-F5344CB8AC3E}">
        <p14:creationId xmlns:p14="http://schemas.microsoft.com/office/powerpoint/2010/main" val="2157299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00B57DB-39D5-1688-DF5C-8AD453C4C74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FI"/>
          </a:p>
        </p:txBody>
      </p:sp>
      <p:sp>
        <p:nvSpPr>
          <p:cNvPr id="3" name="Vertical Text Placeholder 2">
            <a:extLst>
              <a:ext uri="{FF2B5EF4-FFF2-40B4-BE49-F238E27FC236}">
                <a16:creationId xmlns:a16="http://schemas.microsoft.com/office/drawing/2014/main" id="{5C01B2F9-BBA8-BCCD-3B54-D2DDEA00B86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FI"/>
          </a:p>
        </p:txBody>
      </p:sp>
      <p:sp>
        <p:nvSpPr>
          <p:cNvPr id="4" name="Date Placeholder 3">
            <a:extLst>
              <a:ext uri="{FF2B5EF4-FFF2-40B4-BE49-F238E27FC236}">
                <a16:creationId xmlns:a16="http://schemas.microsoft.com/office/drawing/2014/main" id="{9EABAC07-7C19-02DB-6D20-DE238B4B3605}"/>
              </a:ext>
            </a:extLst>
          </p:cNvPr>
          <p:cNvSpPr>
            <a:spLocks noGrp="1"/>
          </p:cNvSpPr>
          <p:nvPr>
            <p:ph type="dt" sz="half" idx="10"/>
          </p:nvPr>
        </p:nvSpPr>
        <p:spPr/>
        <p:txBody>
          <a:bodyPr/>
          <a:lstStyle/>
          <a:p>
            <a:fld id="{094A3877-279A-46FF-B363-26A39FB60BFB}" type="datetimeFigureOut">
              <a:rPr lang="en-FI" smtClean="0"/>
              <a:t>17/02/2024</a:t>
            </a:fld>
            <a:endParaRPr lang="en-FI"/>
          </a:p>
        </p:txBody>
      </p:sp>
      <p:sp>
        <p:nvSpPr>
          <p:cNvPr id="5" name="Footer Placeholder 4">
            <a:extLst>
              <a:ext uri="{FF2B5EF4-FFF2-40B4-BE49-F238E27FC236}">
                <a16:creationId xmlns:a16="http://schemas.microsoft.com/office/drawing/2014/main" id="{A5A805EF-8D35-CE4A-CA8E-A2361E1100A2}"/>
              </a:ext>
            </a:extLst>
          </p:cNvPr>
          <p:cNvSpPr>
            <a:spLocks noGrp="1"/>
          </p:cNvSpPr>
          <p:nvPr>
            <p:ph type="ftr" sz="quarter" idx="11"/>
          </p:nvPr>
        </p:nvSpPr>
        <p:spPr/>
        <p:txBody>
          <a:bodyPr/>
          <a:lstStyle/>
          <a:p>
            <a:endParaRPr lang="en-FI"/>
          </a:p>
        </p:txBody>
      </p:sp>
      <p:sp>
        <p:nvSpPr>
          <p:cNvPr id="6" name="Slide Number Placeholder 5">
            <a:extLst>
              <a:ext uri="{FF2B5EF4-FFF2-40B4-BE49-F238E27FC236}">
                <a16:creationId xmlns:a16="http://schemas.microsoft.com/office/drawing/2014/main" id="{1143BD6C-9991-9B19-E8DF-AE58EFC4A91A}"/>
              </a:ext>
            </a:extLst>
          </p:cNvPr>
          <p:cNvSpPr>
            <a:spLocks noGrp="1"/>
          </p:cNvSpPr>
          <p:nvPr>
            <p:ph type="sldNum" sz="quarter" idx="12"/>
          </p:nvPr>
        </p:nvSpPr>
        <p:spPr/>
        <p:txBody>
          <a:bodyPr/>
          <a:lstStyle/>
          <a:p>
            <a:fld id="{C1C0C97A-4743-46E6-BEC4-533D05EA9DD8}" type="slidenum">
              <a:rPr lang="en-FI" smtClean="0"/>
              <a:t>‹#›</a:t>
            </a:fld>
            <a:endParaRPr lang="en-FI"/>
          </a:p>
        </p:txBody>
      </p:sp>
    </p:spTree>
    <p:extLst>
      <p:ext uri="{BB962C8B-B14F-4D97-AF65-F5344CB8AC3E}">
        <p14:creationId xmlns:p14="http://schemas.microsoft.com/office/powerpoint/2010/main" val="29316310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75A6E-A472-66A1-7E4B-7B68277D8121}"/>
              </a:ext>
            </a:extLst>
          </p:cNvPr>
          <p:cNvSpPr>
            <a:spLocks noGrp="1"/>
          </p:cNvSpPr>
          <p:nvPr>
            <p:ph type="title"/>
          </p:nvPr>
        </p:nvSpPr>
        <p:spPr/>
        <p:txBody>
          <a:bodyPr/>
          <a:lstStyle/>
          <a:p>
            <a:r>
              <a:rPr lang="en-US"/>
              <a:t>Click to edit Master title style</a:t>
            </a:r>
            <a:endParaRPr lang="en-FI"/>
          </a:p>
        </p:txBody>
      </p:sp>
      <p:sp>
        <p:nvSpPr>
          <p:cNvPr id="3" name="Content Placeholder 2">
            <a:extLst>
              <a:ext uri="{FF2B5EF4-FFF2-40B4-BE49-F238E27FC236}">
                <a16:creationId xmlns:a16="http://schemas.microsoft.com/office/drawing/2014/main" id="{72527D6E-1563-F139-1D0F-999CDBE8CCD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FI"/>
          </a:p>
        </p:txBody>
      </p:sp>
      <p:sp>
        <p:nvSpPr>
          <p:cNvPr id="4" name="Date Placeholder 3">
            <a:extLst>
              <a:ext uri="{FF2B5EF4-FFF2-40B4-BE49-F238E27FC236}">
                <a16:creationId xmlns:a16="http://schemas.microsoft.com/office/drawing/2014/main" id="{D809311D-817F-36D8-884F-0BE63C6FC7E4}"/>
              </a:ext>
            </a:extLst>
          </p:cNvPr>
          <p:cNvSpPr>
            <a:spLocks noGrp="1"/>
          </p:cNvSpPr>
          <p:nvPr>
            <p:ph type="dt" sz="half" idx="10"/>
          </p:nvPr>
        </p:nvSpPr>
        <p:spPr/>
        <p:txBody>
          <a:bodyPr/>
          <a:lstStyle/>
          <a:p>
            <a:fld id="{094A3877-279A-46FF-B363-26A39FB60BFB}" type="datetimeFigureOut">
              <a:rPr lang="en-FI" smtClean="0"/>
              <a:t>17/02/2024</a:t>
            </a:fld>
            <a:endParaRPr lang="en-FI"/>
          </a:p>
        </p:txBody>
      </p:sp>
      <p:sp>
        <p:nvSpPr>
          <p:cNvPr id="5" name="Footer Placeholder 4">
            <a:extLst>
              <a:ext uri="{FF2B5EF4-FFF2-40B4-BE49-F238E27FC236}">
                <a16:creationId xmlns:a16="http://schemas.microsoft.com/office/drawing/2014/main" id="{BEA8D9BC-8FD0-AFF4-6D42-D6F9BA7646A4}"/>
              </a:ext>
            </a:extLst>
          </p:cNvPr>
          <p:cNvSpPr>
            <a:spLocks noGrp="1"/>
          </p:cNvSpPr>
          <p:nvPr>
            <p:ph type="ftr" sz="quarter" idx="11"/>
          </p:nvPr>
        </p:nvSpPr>
        <p:spPr/>
        <p:txBody>
          <a:bodyPr/>
          <a:lstStyle/>
          <a:p>
            <a:endParaRPr lang="en-FI"/>
          </a:p>
        </p:txBody>
      </p:sp>
      <p:sp>
        <p:nvSpPr>
          <p:cNvPr id="6" name="Slide Number Placeholder 5">
            <a:extLst>
              <a:ext uri="{FF2B5EF4-FFF2-40B4-BE49-F238E27FC236}">
                <a16:creationId xmlns:a16="http://schemas.microsoft.com/office/drawing/2014/main" id="{A925073F-456C-E56F-B55E-14873D53A903}"/>
              </a:ext>
            </a:extLst>
          </p:cNvPr>
          <p:cNvSpPr>
            <a:spLocks noGrp="1"/>
          </p:cNvSpPr>
          <p:nvPr>
            <p:ph type="sldNum" sz="quarter" idx="12"/>
          </p:nvPr>
        </p:nvSpPr>
        <p:spPr/>
        <p:txBody>
          <a:bodyPr/>
          <a:lstStyle/>
          <a:p>
            <a:fld id="{C1C0C97A-4743-46E6-BEC4-533D05EA9DD8}" type="slidenum">
              <a:rPr lang="en-FI" smtClean="0"/>
              <a:t>‹#›</a:t>
            </a:fld>
            <a:endParaRPr lang="en-FI"/>
          </a:p>
        </p:txBody>
      </p:sp>
    </p:spTree>
    <p:extLst>
      <p:ext uri="{BB962C8B-B14F-4D97-AF65-F5344CB8AC3E}">
        <p14:creationId xmlns:p14="http://schemas.microsoft.com/office/powerpoint/2010/main" val="3665617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D1089-53F8-098C-130C-2036C44EE51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FI"/>
          </a:p>
        </p:txBody>
      </p:sp>
      <p:sp>
        <p:nvSpPr>
          <p:cNvPr id="3" name="Text Placeholder 2">
            <a:extLst>
              <a:ext uri="{FF2B5EF4-FFF2-40B4-BE49-F238E27FC236}">
                <a16:creationId xmlns:a16="http://schemas.microsoft.com/office/drawing/2014/main" id="{53177D7F-F270-0C58-41A4-EFBF5AD3733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0051D25-4B96-D5EB-B973-13C2D15F3EE9}"/>
              </a:ext>
            </a:extLst>
          </p:cNvPr>
          <p:cNvSpPr>
            <a:spLocks noGrp="1"/>
          </p:cNvSpPr>
          <p:nvPr>
            <p:ph type="dt" sz="half" idx="10"/>
          </p:nvPr>
        </p:nvSpPr>
        <p:spPr/>
        <p:txBody>
          <a:bodyPr/>
          <a:lstStyle/>
          <a:p>
            <a:fld id="{094A3877-279A-46FF-B363-26A39FB60BFB}" type="datetimeFigureOut">
              <a:rPr lang="en-FI" smtClean="0"/>
              <a:t>17/02/2024</a:t>
            </a:fld>
            <a:endParaRPr lang="en-FI"/>
          </a:p>
        </p:txBody>
      </p:sp>
      <p:sp>
        <p:nvSpPr>
          <p:cNvPr id="5" name="Footer Placeholder 4">
            <a:extLst>
              <a:ext uri="{FF2B5EF4-FFF2-40B4-BE49-F238E27FC236}">
                <a16:creationId xmlns:a16="http://schemas.microsoft.com/office/drawing/2014/main" id="{E3EA6DF3-F13E-DC4D-E2AA-D7D1A42E6278}"/>
              </a:ext>
            </a:extLst>
          </p:cNvPr>
          <p:cNvSpPr>
            <a:spLocks noGrp="1"/>
          </p:cNvSpPr>
          <p:nvPr>
            <p:ph type="ftr" sz="quarter" idx="11"/>
          </p:nvPr>
        </p:nvSpPr>
        <p:spPr/>
        <p:txBody>
          <a:bodyPr/>
          <a:lstStyle/>
          <a:p>
            <a:endParaRPr lang="en-FI"/>
          </a:p>
        </p:txBody>
      </p:sp>
      <p:sp>
        <p:nvSpPr>
          <p:cNvPr id="6" name="Slide Number Placeholder 5">
            <a:extLst>
              <a:ext uri="{FF2B5EF4-FFF2-40B4-BE49-F238E27FC236}">
                <a16:creationId xmlns:a16="http://schemas.microsoft.com/office/drawing/2014/main" id="{3BC3C48F-3F86-EA3B-8618-0262CFBBCA04}"/>
              </a:ext>
            </a:extLst>
          </p:cNvPr>
          <p:cNvSpPr>
            <a:spLocks noGrp="1"/>
          </p:cNvSpPr>
          <p:nvPr>
            <p:ph type="sldNum" sz="quarter" idx="12"/>
          </p:nvPr>
        </p:nvSpPr>
        <p:spPr/>
        <p:txBody>
          <a:bodyPr/>
          <a:lstStyle/>
          <a:p>
            <a:fld id="{C1C0C97A-4743-46E6-BEC4-533D05EA9DD8}" type="slidenum">
              <a:rPr lang="en-FI" smtClean="0"/>
              <a:t>‹#›</a:t>
            </a:fld>
            <a:endParaRPr lang="en-FI"/>
          </a:p>
        </p:txBody>
      </p:sp>
    </p:spTree>
    <p:extLst>
      <p:ext uri="{BB962C8B-B14F-4D97-AF65-F5344CB8AC3E}">
        <p14:creationId xmlns:p14="http://schemas.microsoft.com/office/powerpoint/2010/main" val="30120924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243804-9B51-9FA2-590C-9009B270BE8F}"/>
              </a:ext>
            </a:extLst>
          </p:cNvPr>
          <p:cNvSpPr>
            <a:spLocks noGrp="1"/>
          </p:cNvSpPr>
          <p:nvPr>
            <p:ph type="title"/>
          </p:nvPr>
        </p:nvSpPr>
        <p:spPr/>
        <p:txBody>
          <a:bodyPr/>
          <a:lstStyle/>
          <a:p>
            <a:r>
              <a:rPr lang="en-US"/>
              <a:t>Click to edit Master title style</a:t>
            </a:r>
            <a:endParaRPr lang="en-FI"/>
          </a:p>
        </p:txBody>
      </p:sp>
      <p:sp>
        <p:nvSpPr>
          <p:cNvPr id="3" name="Content Placeholder 2">
            <a:extLst>
              <a:ext uri="{FF2B5EF4-FFF2-40B4-BE49-F238E27FC236}">
                <a16:creationId xmlns:a16="http://schemas.microsoft.com/office/drawing/2014/main" id="{02934671-B0D4-E565-0E05-7406E847A68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FI"/>
          </a:p>
        </p:txBody>
      </p:sp>
      <p:sp>
        <p:nvSpPr>
          <p:cNvPr id="4" name="Content Placeholder 3">
            <a:extLst>
              <a:ext uri="{FF2B5EF4-FFF2-40B4-BE49-F238E27FC236}">
                <a16:creationId xmlns:a16="http://schemas.microsoft.com/office/drawing/2014/main" id="{BB0C1346-E9BE-D898-74D7-3D16FB3648B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FI"/>
          </a:p>
        </p:txBody>
      </p:sp>
      <p:sp>
        <p:nvSpPr>
          <p:cNvPr id="5" name="Date Placeholder 4">
            <a:extLst>
              <a:ext uri="{FF2B5EF4-FFF2-40B4-BE49-F238E27FC236}">
                <a16:creationId xmlns:a16="http://schemas.microsoft.com/office/drawing/2014/main" id="{C6F99E47-CA50-41BE-CB0B-378BA2FF30FA}"/>
              </a:ext>
            </a:extLst>
          </p:cNvPr>
          <p:cNvSpPr>
            <a:spLocks noGrp="1"/>
          </p:cNvSpPr>
          <p:nvPr>
            <p:ph type="dt" sz="half" idx="10"/>
          </p:nvPr>
        </p:nvSpPr>
        <p:spPr/>
        <p:txBody>
          <a:bodyPr/>
          <a:lstStyle/>
          <a:p>
            <a:fld id="{094A3877-279A-46FF-B363-26A39FB60BFB}" type="datetimeFigureOut">
              <a:rPr lang="en-FI" smtClean="0"/>
              <a:t>17/02/2024</a:t>
            </a:fld>
            <a:endParaRPr lang="en-FI"/>
          </a:p>
        </p:txBody>
      </p:sp>
      <p:sp>
        <p:nvSpPr>
          <p:cNvPr id="6" name="Footer Placeholder 5">
            <a:extLst>
              <a:ext uri="{FF2B5EF4-FFF2-40B4-BE49-F238E27FC236}">
                <a16:creationId xmlns:a16="http://schemas.microsoft.com/office/drawing/2014/main" id="{398E601C-4DDA-8FEE-8E11-24CA28531D4C}"/>
              </a:ext>
            </a:extLst>
          </p:cNvPr>
          <p:cNvSpPr>
            <a:spLocks noGrp="1"/>
          </p:cNvSpPr>
          <p:nvPr>
            <p:ph type="ftr" sz="quarter" idx="11"/>
          </p:nvPr>
        </p:nvSpPr>
        <p:spPr/>
        <p:txBody>
          <a:bodyPr/>
          <a:lstStyle/>
          <a:p>
            <a:endParaRPr lang="en-FI"/>
          </a:p>
        </p:txBody>
      </p:sp>
      <p:sp>
        <p:nvSpPr>
          <p:cNvPr id="7" name="Slide Number Placeholder 6">
            <a:extLst>
              <a:ext uri="{FF2B5EF4-FFF2-40B4-BE49-F238E27FC236}">
                <a16:creationId xmlns:a16="http://schemas.microsoft.com/office/drawing/2014/main" id="{87C001E4-E81C-A7F0-0248-A4D8FDA56258}"/>
              </a:ext>
            </a:extLst>
          </p:cNvPr>
          <p:cNvSpPr>
            <a:spLocks noGrp="1"/>
          </p:cNvSpPr>
          <p:nvPr>
            <p:ph type="sldNum" sz="quarter" idx="12"/>
          </p:nvPr>
        </p:nvSpPr>
        <p:spPr/>
        <p:txBody>
          <a:bodyPr/>
          <a:lstStyle/>
          <a:p>
            <a:fld id="{C1C0C97A-4743-46E6-BEC4-533D05EA9DD8}" type="slidenum">
              <a:rPr lang="en-FI" smtClean="0"/>
              <a:t>‹#›</a:t>
            </a:fld>
            <a:endParaRPr lang="en-FI"/>
          </a:p>
        </p:txBody>
      </p:sp>
    </p:spTree>
    <p:extLst>
      <p:ext uri="{BB962C8B-B14F-4D97-AF65-F5344CB8AC3E}">
        <p14:creationId xmlns:p14="http://schemas.microsoft.com/office/powerpoint/2010/main" val="37365534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DA0927-5E90-D512-9D56-1E7F344471D4}"/>
              </a:ext>
            </a:extLst>
          </p:cNvPr>
          <p:cNvSpPr>
            <a:spLocks noGrp="1"/>
          </p:cNvSpPr>
          <p:nvPr>
            <p:ph type="title"/>
          </p:nvPr>
        </p:nvSpPr>
        <p:spPr>
          <a:xfrm>
            <a:off x="839788" y="365125"/>
            <a:ext cx="10515600" cy="1325563"/>
          </a:xfrm>
        </p:spPr>
        <p:txBody>
          <a:bodyPr/>
          <a:lstStyle/>
          <a:p>
            <a:r>
              <a:rPr lang="en-US"/>
              <a:t>Click to edit Master title style</a:t>
            </a:r>
            <a:endParaRPr lang="en-FI"/>
          </a:p>
        </p:txBody>
      </p:sp>
      <p:sp>
        <p:nvSpPr>
          <p:cNvPr id="3" name="Text Placeholder 2">
            <a:extLst>
              <a:ext uri="{FF2B5EF4-FFF2-40B4-BE49-F238E27FC236}">
                <a16:creationId xmlns:a16="http://schemas.microsoft.com/office/drawing/2014/main" id="{CA7095DD-D177-FA73-592E-3412CCF0439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F0CACBD-4006-B0B5-A7DF-5C59D616693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FI"/>
          </a:p>
        </p:txBody>
      </p:sp>
      <p:sp>
        <p:nvSpPr>
          <p:cNvPr id="5" name="Text Placeholder 4">
            <a:extLst>
              <a:ext uri="{FF2B5EF4-FFF2-40B4-BE49-F238E27FC236}">
                <a16:creationId xmlns:a16="http://schemas.microsoft.com/office/drawing/2014/main" id="{A5866D8B-922C-7D56-8A65-6A17A97A996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D12EEAC-B4BE-0805-6124-3BDBD1DDD6A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FI"/>
          </a:p>
        </p:txBody>
      </p:sp>
      <p:sp>
        <p:nvSpPr>
          <p:cNvPr id="7" name="Date Placeholder 6">
            <a:extLst>
              <a:ext uri="{FF2B5EF4-FFF2-40B4-BE49-F238E27FC236}">
                <a16:creationId xmlns:a16="http://schemas.microsoft.com/office/drawing/2014/main" id="{1C0A6469-9187-E132-CA1F-90CF93E31622}"/>
              </a:ext>
            </a:extLst>
          </p:cNvPr>
          <p:cNvSpPr>
            <a:spLocks noGrp="1"/>
          </p:cNvSpPr>
          <p:nvPr>
            <p:ph type="dt" sz="half" idx="10"/>
          </p:nvPr>
        </p:nvSpPr>
        <p:spPr/>
        <p:txBody>
          <a:bodyPr/>
          <a:lstStyle/>
          <a:p>
            <a:fld id="{094A3877-279A-46FF-B363-26A39FB60BFB}" type="datetimeFigureOut">
              <a:rPr lang="en-FI" smtClean="0"/>
              <a:t>17/02/2024</a:t>
            </a:fld>
            <a:endParaRPr lang="en-FI"/>
          </a:p>
        </p:txBody>
      </p:sp>
      <p:sp>
        <p:nvSpPr>
          <p:cNvPr id="8" name="Footer Placeholder 7">
            <a:extLst>
              <a:ext uri="{FF2B5EF4-FFF2-40B4-BE49-F238E27FC236}">
                <a16:creationId xmlns:a16="http://schemas.microsoft.com/office/drawing/2014/main" id="{C8E4110E-D2AC-9076-9BB8-D6B57181D45E}"/>
              </a:ext>
            </a:extLst>
          </p:cNvPr>
          <p:cNvSpPr>
            <a:spLocks noGrp="1"/>
          </p:cNvSpPr>
          <p:nvPr>
            <p:ph type="ftr" sz="quarter" idx="11"/>
          </p:nvPr>
        </p:nvSpPr>
        <p:spPr/>
        <p:txBody>
          <a:bodyPr/>
          <a:lstStyle/>
          <a:p>
            <a:endParaRPr lang="en-FI"/>
          </a:p>
        </p:txBody>
      </p:sp>
      <p:sp>
        <p:nvSpPr>
          <p:cNvPr id="9" name="Slide Number Placeholder 8">
            <a:extLst>
              <a:ext uri="{FF2B5EF4-FFF2-40B4-BE49-F238E27FC236}">
                <a16:creationId xmlns:a16="http://schemas.microsoft.com/office/drawing/2014/main" id="{09AC1263-39E4-E2A1-E8F9-EDE1A918AD8D}"/>
              </a:ext>
            </a:extLst>
          </p:cNvPr>
          <p:cNvSpPr>
            <a:spLocks noGrp="1"/>
          </p:cNvSpPr>
          <p:nvPr>
            <p:ph type="sldNum" sz="quarter" idx="12"/>
          </p:nvPr>
        </p:nvSpPr>
        <p:spPr/>
        <p:txBody>
          <a:bodyPr/>
          <a:lstStyle/>
          <a:p>
            <a:fld id="{C1C0C97A-4743-46E6-BEC4-533D05EA9DD8}" type="slidenum">
              <a:rPr lang="en-FI" smtClean="0"/>
              <a:t>‹#›</a:t>
            </a:fld>
            <a:endParaRPr lang="en-FI"/>
          </a:p>
        </p:txBody>
      </p:sp>
    </p:spTree>
    <p:extLst>
      <p:ext uri="{BB962C8B-B14F-4D97-AF65-F5344CB8AC3E}">
        <p14:creationId xmlns:p14="http://schemas.microsoft.com/office/powerpoint/2010/main" val="14722806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AAB5BB-653E-94CD-1348-C5109DF82045}"/>
              </a:ext>
            </a:extLst>
          </p:cNvPr>
          <p:cNvSpPr>
            <a:spLocks noGrp="1"/>
          </p:cNvSpPr>
          <p:nvPr>
            <p:ph type="title"/>
          </p:nvPr>
        </p:nvSpPr>
        <p:spPr/>
        <p:txBody>
          <a:bodyPr/>
          <a:lstStyle/>
          <a:p>
            <a:r>
              <a:rPr lang="en-US"/>
              <a:t>Click to edit Master title style</a:t>
            </a:r>
            <a:endParaRPr lang="en-FI"/>
          </a:p>
        </p:txBody>
      </p:sp>
      <p:sp>
        <p:nvSpPr>
          <p:cNvPr id="3" name="Date Placeholder 2">
            <a:extLst>
              <a:ext uri="{FF2B5EF4-FFF2-40B4-BE49-F238E27FC236}">
                <a16:creationId xmlns:a16="http://schemas.microsoft.com/office/drawing/2014/main" id="{B655C968-2A41-EB12-5A4F-D32C0C8B1FEC}"/>
              </a:ext>
            </a:extLst>
          </p:cNvPr>
          <p:cNvSpPr>
            <a:spLocks noGrp="1"/>
          </p:cNvSpPr>
          <p:nvPr>
            <p:ph type="dt" sz="half" idx="10"/>
          </p:nvPr>
        </p:nvSpPr>
        <p:spPr/>
        <p:txBody>
          <a:bodyPr/>
          <a:lstStyle/>
          <a:p>
            <a:fld id="{094A3877-279A-46FF-B363-26A39FB60BFB}" type="datetimeFigureOut">
              <a:rPr lang="en-FI" smtClean="0"/>
              <a:t>17/02/2024</a:t>
            </a:fld>
            <a:endParaRPr lang="en-FI"/>
          </a:p>
        </p:txBody>
      </p:sp>
      <p:sp>
        <p:nvSpPr>
          <p:cNvPr id="4" name="Footer Placeholder 3">
            <a:extLst>
              <a:ext uri="{FF2B5EF4-FFF2-40B4-BE49-F238E27FC236}">
                <a16:creationId xmlns:a16="http://schemas.microsoft.com/office/drawing/2014/main" id="{95AD9AF3-3A92-A2BA-DCEB-DE562A18A6AC}"/>
              </a:ext>
            </a:extLst>
          </p:cNvPr>
          <p:cNvSpPr>
            <a:spLocks noGrp="1"/>
          </p:cNvSpPr>
          <p:nvPr>
            <p:ph type="ftr" sz="quarter" idx="11"/>
          </p:nvPr>
        </p:nvSpPr>
        <p:spPr/>
        <p:txBody>
          <a:bodyPr/>
          <a:lstStyle/>
          <a:p>
            <a:endParaRPr lang="en-FI"/>
          </a:p>
        </p:txBody>
      </p:sp>
      <p:sp>
        <p:nvSpPr>
          <p:cNvPr id="5" name="Slide Number Placeholder 4">
            <a:extLst>
              <a:ext uri="{FF2B5EF4-FFF2-40B4-BE49-F238E27FC236}">
                <a16:creationId xmlns:a16="http://schemas.microsoft.com/office/drawing/2014/main" id="{DEC5BF5E-68D3-79BA-FCB7-645252A15C64}"/>
              </a:ext>
            </a:extLst>
          </p:cNvPr>
          <p:cNvSpPr>
            <a:spLocks noGrp="1"/>
          </p:cNvSpPr>
          <p:nvPr>
            <p:ph type="sldNum" sz="quarter" idx="12"/>
          </p:nvPr>
        </p:nvSpPr>
        <p:spPr/>
        <p:txBody>
          <a:bodyPr/>
          <a:lstStyle/>
          <a:p>
            <a:fld id="{C1C0C97A-4743-46E6-BEC4-533D05EA9DD8}" type="slidenum">
              <a:rPr lang="en-FI" smtClean="0"/>
              <a:t>‹#›</a:t>
            </a:fld>
            <a:endParaRPr lang="en-FI"/>
          </a:p>
        </p:txBody>
      </p:sp>
    </p:spTree>
    <p:extLst>
      <p:ext uri="{BB962C8B-B14F-4D97-AF65-F5344CB8AC3E}">
        <p14:creationId xmlns:p14="http://schemas.microsoft.com/office/powerpoint/2010/main" val="13362012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2251B93-AAC7-5B6B-5EF2-5861558B7FF1}"/>
              </a:ext>
            </a:extLst>
          </p:cNvPr>
          <p:cNvSpPr>
            <a:spLocks noGrp="1"/>
          </p:cNvSpPr>
          <p:nvPr>
            <p:ph type="dt" sz="half" idx="10"/>
          </p:nvPr>
        </p:nvSpPr>
        <p:spPr/>
        <p:txBody>
          <a:bodyPr/>
          <a:lstStyle/>
          <a:p>
            <a:fld id="{094A3877-279A-46FF-B363-26A39FB60BFB}" type="datetimeFigureOut">
              <a:rPr lang="en-FI" smtClean="0"/>
              <a:t>17/02/2024</a:t>
            </a:fld>
            <a:endParaRPr lang="en-FI"/>
          </a:p>
        </p:txBody>
      </p:sp>
      <p:sp>
        <p:nvSpPr>
          <p:cNvPr id="3" name="Footer Placeholder 2">
            <a:extLst>
              <a:ext uri="{FF2B5EF4-FFF2-40B4-BE49-F238E27FC236}">
                <a16:creationId xmlns:a16="http://schemas.microsoft.com/office/drawing/2014/main" id="{22094CB1-5F39-82C9-3AAB-AB237CEDE23F}"/>
              </a:ext>
            </a:extLst>
          </p:cNvPr>
          <p:cNvSpPr>
            <a:spLocks noGrp="1"/>
          </p:cNvSpPr>
          <p:nvPr>
            <p:ph type="ftr" sz="quarter" idx="11"/>
          </p:nvPr>
        </p:nvSpPr>
        <p:spPr/>
        <p:txBody>
          <a:bodyPr/>
          <a:lstStyle/>
          <a:p>
            <a:endParaRPr lang="en-FI"/>
          </a:p>
        </p:txBody>
      </p:sp>
      <p:sp>
        <p:nvSpPr>
          <p:cNvPr id="4" name="Slide Number Placeholder 3">
            <a:extLst>
              <a:ext uri="{FF2B5EF4-FFF2-40B4-BE49-F238E27FC236}">
                <a16:creationId xmlns:a16="http://schemas.microsoft.com/office/drawing/2014/main" id="{EA1119BF-9343-F7B3-4041-8BEC59DC098B}"/>
              </a:ext>
            </a:extLst>
          </p:cNvPr>
          <p:cNvSpPr>
            <a:spLocks noGrp="1"/>
          </p:cNvSpPr>
          <p:nvPr>
            <p:ph type="sldNum" sz="quarter" idx="12"/>
          </p:nvPr>
        </p:nvSpPr>
        <p:spPr/>
        <p:txBody>
          <a:bodyPr/>
          <a:lstStyle/>
          <a:p>
            <a:fld id="{C1C0C97A-4743-46E6-BEC4-533D05EA9DD8}" type="slidenum">
              <a:rPr lang="en-FI" smtClean="0"/>
              <a:t>‹#›</a:t>
            </a:fld>
            <a:endParaRPr lang="en-FI"/>
          </a:p>
        </p:txBody>
      </p:sp>
    </p:spTree>
    <p:extLst>
      <p:ext uri="{BB962C8B-B14F-4D97-AF65-F5344CB8AC3E}">
        <p14:creationId xmlns:p14="http://schemas.microsoft.com/office/powerpoint/2010/main" val="37403090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300C9E-9C4A-05D2-A8AC-9098658F369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FI"/>
          </a:p>
        </p:txBody>
      </p:sp>
      <p:sp>
        <p:nvSpPr>
          <p:cNvPr id="3" name="Content Placeholder 2">
            <a:extLst>
              <a:ext uri="{FF2B5EF4-FFF2-40B4-BE49-F238E27FC236}">
                <a16:creationId xmlns:a16="http://schemas.microsoft.com/office/drawing/2014/main" id="{BD3A7E26-696A-3168-06D1-BB2B3F03714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FI"/>
          </a:p>
        </p:txBody>
      </p:sp>
      <p:sp>
        <p:nvSpPr>
          <p:cNvPr id="4" name="Text Placeholder 3">
            <a:extLst>
              <a:ext uri="{FF2B5EF4-FFF2-40B4-BE49-F238E27FC236}">
                <a16:creationId xmlns:a16="http://schemas.microsoft.com/office/drawing/2014/main" id="{5145DEF7-2CDA-4CB9-FF33-CAF44D6D5FF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CF79BF-80D4-C901-0675-621D9C0362C4}"/>
              </a:ext>
            </a:extLst>
          </p:cNvPr>
          <p:cNvSpPr>
            <a:spLocks noGrp="1"/>
          </p:cNvSpPr>
          <p:nvPr>
            <p:ph type="dt" sz="half" idx="10"/>
          </p:nvPr>
        </p:nvSpPr>
        <p:spPr/>
        <p:txBody>
          <a:bodyPr/>
          <a:lstStyle/>
          <a:p>
            <a:fld id="{094A3877-279A-46FF-B363-26A39FB60BFB}" type="datetimeFigureOut">
              <a:rPr lang="en-FI" smtClean="0"/>
              <a:t>17/02/2024</a:t>
            </a:fld>
            <a:endParaRPr lang="en-FI"/>
          </a:p>
        </p:txBody>
      </p:sp>
      <p:sp>
        <p:nvSpPr>
          <p:cNvPr id="6" name="Footer Placeholder 5">
            <a:extLst>
              <a:ext uri="{FF2B5EF4-FFF2-40B4-BE49-F238E27FC236}">
                <a16:creationId xmlns:a16="http://schemas.microsoft.com/office/drawing/2014/main" id="{F40A0CF5-86E3-EE09-06B3-7D1EAB441029}"/>
              </a:ext>
            </a:extLst>
          </p:cNvPr>
          <p:cNvSpPr>
            <a:spLocks noGrp="1"/>
          </p:cNvSpPr>
          <p:nvPr>
            <p:ph type="ftr" sz="quarter" idx="11"/>
          </p:nvPr>
        </p:nvSpPr>
        <p:spPr/>
        <p:txBody>
          <a:bodyPr/>
          <a:lstStyle/>
          <a:p>
            <a:endParaRPr lang="en-FI"/>
          </a:p>
        </p:txBody>
      </p:sp>
      <p:sp>
        <p:nvSpPr>
          <p:cNvPr id="7" name="Slide Number Placeholder 6">
            <a:extLst>
              <a:ext uri="{FF2B5EF4-FFF2-40B4-BE49-F238E27FC236}">
                <a16:creationId xmlns:a16="http://schemas.microsoft.com/office/drawing/2014/main" id="{3E27D5AB-8F08-45EB-A04B-43FC8C23BF4A}"/>
              </a:ext>
            </a:extLst>
          </p:cNvPr>
          <p:cNvSpPr>
            <a:spLocks noGrp="1"/>
          </p:cNvSpPr>
          <p:nvPr>
            <p:ph type="sldNum" sz="quarter" idx="12"/>
          </p:nvPr>
        </p:nvSpPr>
        <p:spPr/>
        <p:txBody>
          <a:bodyPr/>
          <a:lstStyle/>
          <a:p>
            <a:fld id="{C1C0C97A-4743-46E6-BEC4-533D05EA9DD8}" type="slidenum">
              <a:rPr lang="en-FI" smtClean="0"/>
              <a:t>‹#›</a:t>
            </a:fld>
            <a:endParaRPr lang="en-FI"/>
          </a:p>
        </p:txBody>
      </p:sp>
    </p:spTree>
    <p:extLst>
      <p:ext uri="{BB962C8B-B14F-4D97-AF65-F5344CB8AC3E}">
        <p14:creationId xmlns:p14="http://schemas.microsoft.com/office/powerpoint/2010/main" val="1959202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8617E3-E2A9-A6C9-8663-0517D9CBD00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FI"/>
          </a:p>
        </p:txBody>
      </p:sp>
      <p:sp>
        <p:nvSpPr>
          <p:cNvPr id="3" name="Picture Placeholder 2">
            <a:extLst>
              <a:ext uri="{FF2B5EF4-FFF2-40B4-BE49-F238E27FC236}">
                <a16:creationId xmlns:a16="http://schemas.microsoft.com/office/drawing/2014/main" id="{F5A16E1C-7004-60B7-C098-35D5E21BC2B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FI"/>
          </a:p>
        </p:txBody>
      </p:sp>
      <p:sp>
        <p:nvSpPr>
          <p:cNvPr id="4" name="Text Placeholder 3">
            <a:extLst>
              <a:ext uri="{FF2B5EF4-FFF2-40B4-BE49-F238E27FC236}">
                <a16:creationId xmlns:a16="http://schemas.microsoft.com/office/drawing/2014/main" id="{AE908FE4-2A49-7750-C600-356F53DCDED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25A8170-9FB5-651E-789A-8967122E22DC}"/>
              </a:ext>
            </a:extLst>
          </p:cNvPr>
          <p:cNvSpPr>
            <a:spLocks noGrp="1"/>
          </p:cNvSpPr>
          <p:nvPr>
            <p:ph type="dt" sz="half" idx="10"/>
          </p:nvPr>
        </p:nvSpPr>
        <p:spPr/>
        <p:txBody>
          <a:bodyPr/>
          <a:lstStyle/>
          <a:p>
            <a:fld id="{094A3877-279A-46FF-B363-26A39FB60BFB}" type="datetimeFigureOut">
              <a:rPr lang="en-FI" smtClean="0"/>
              <a:t>17/02/2024</a:t>
            </a:fld>
            <a:endParaRPr lang="en-FI"/>
          </a:p>
        </p:txBody>
      </p:sp>
      <p:sp>
        <p:nvSpPr>
          <p:cNvPr id="6" name="Footer Placeholder 5">
            <a:extLst>
              <a:ext uri="{FF2B5EF4-FFF2-40B4-BE49-F238E27FC236}">
                <a16:creationId xmlns:a16="http://schemas.microsoft.com/office/drawing/2014/main" id="{BBB82294-851F-0D5F-D489-FF8D9267D858}"/>
              </a:ext>
            </a:extLst>
          </p:cNvPr>
          <p:cNvSpPr>
            <a:spLocks noGrp="1"/>
          </p:cNvSpPr>
          <p:nvPr>
            <p:ph type="ftr" sz="quarter" idx="11"/>
          </p:nvPr>
        </p:nvSpPr>
        <p:spPr/>
        <p:txBody>
          <a:bodyPr/>
          <a:lstStyle/>
          <a:p>
            <a:endParaRPr lang="en-FI"/>
          </a:p>
        </p:txBody>
      </p:sp>
      <p:sp>
        <p:nvSpPr>
          <p:cNvPr id="7" name="Slide Number Placeholder 6">
            <a:extLst>
              <a:ext uri="{FF2B5EF4-FFF2-40B4-BE49-F238E27FC236}">
                <a16:creationId xmlns:a16="http://schemas.microsoft.com/office/drawing/2014/main" id="{5C6F2932-AA4C-B8D5-07E7-11EE0C184CA8}"/>
              </a:ext>
            </a:extLst>
          </p:cNvPr>
          <p:cNvSpPr>
            <a:spLocks noGrp="1"/>
          </p:cNvSpPr>
          <p:nvPr>
            <p:ph type="sldNum" sz="quarter" idx="12"/>
          </p:nvPr>
        </p:nvSpPr>
        <p:spPr/>
        <p:txBody>
          <a:bodyPr/>
          <a:lstStyle/>
          <a:p>
            <a:fld id="{C1C0C97A-4743-46E6-BEC4-533D05EA9DD8}" type="slidenum">
              <a:rPr lang="en-FI" smtClean="0"/>
              <a:t>‹#›</a:t>
            </a:fld>
            <a:endParaRPr lang="en-FI"/>
          </a:p>
        </p:txBody>
      </p:sp>
    </p:spTree>
    <p:extLst>
      <p:ext uri="{BB962C8B-B14F-4D97-AF65-F5344CB8AC3E}">
        <p14:creationId xmlns:p14="http://schemas.microsoft.com/office/powerpoint/2010/main" val="22239891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7811543-3350-2626-C3BD-A236F94D4A1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FI"/>
          </a:p>
        </p:txBody>
      </p:sp>
      <p:sp>
        <p:nvSpPr>
          <p:cNvPr id="3" name="Text Placeholder 2">
            <a:extLst>
              <a:ext uri="{FF2B5EF4-FFF2-40B4-BE49-F238E27FC236}">
                <a16:creationId xmlns:a16="http://schemas.microsoft.com/office/drawing/2014/main" id="{1D8CD372-4A3B-FFCD-2BAD-1923E04E57F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FI"/>
          </a:p>
        </p:txBody>
      </p:sp>
      <p:sp>
        <p:nvSpPr>
          <p:cNvPr id="4" name="Date Placeholder 3">
            <a:extLst>
              <a:ext uri="{FF2B5EF4-FFF2-40B4-BE49-F238E27FC236}">
                <a16:creationId xmlns:a16="http://schemas.microsoft.com/office/drawing/2014/main" id="{3C5635DF-FB6D-856E-4ECA-FED23BD4C48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94A3877-279A-46FF-B363-26A39FB60BFB}" type="datetimeFigureOut">
              <a:rPr lang="en-FI" smtClean="0"/>
              <a:t>17/02/2024</a:t>
            </a:fld>
            <a:endParaRPr lang="en-FI"/>
          </a:p>
        </p:txBody>
      </p:sp>
      <p:sp>
        <p:nvSpPr>
          <p:cNvPr id="5" name="Footer Placeholder 4">
            <a:extLst>
              <a:ext uri="{FF2B5EF4-FFF2-40B4-BE49-F238E27FC236}">
                <a16:creationId xmlns:a16="http://schemas.microsoft.com/office/drawing/2014/main" id="{218FF037-4C63-C1C6-32BE-DC57B76428B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FI"/>
          </a:p>
        </p:txBody>
      </p:sp>
      <p:sp>
        <p:nvSpPr>
          <p:cNvPr id="6" name="Slide Number Placeholder 5">
            <a:extLst>
              <a:ext uri="{FF2B5EF4-FFF2-40B4-BE49-F238E27FC236}">
                <a16:creationId xmlns:a16="http://schemas.microsoft.com/office/drawing/2014/main" id="{71D50B28-596F-FB37-B28D-A8BEFD24A0F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C0C97A-4743-46E6-BEC4-533D05EA9DD8}" type="slidenum">
              <a:rPr lang="en-FI" smtClean="0"/>
              <a:t>‹#›</a:t>
            </a:fld>
            <a:endParaRPr lang="en-FI"/>
          </a:p>
        </p:txBody>
      </p:sp>
    </p:spTree>
    <p:extLst>
      <p:ext uri="{BB962C8B-B14F-4D97-AF65-F5344CB8AC3E}">
        <p14:creationId xmlns:p14="http://schemas.microsoft.com/office/powerpoint/2010/main" val="13053291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F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3000"/>
            <a:lum/>
            <a:extLst>
              <a:ext uri="{BEBA8EAE-BF5A-486C-A8C5-ECC9F3942E4B}">
                <a14:imgProps xmlns:a14="http://schemas.microsoft.com/office/drawing/2010/main">
                  <a14:imgLayer r:embed="rId3">
                    <a14:imgEffect>
                      <a14:sharpenSoften amount="-93000"/>
                    </a14:imgEffect>
                  </a14:imgLayer>
                </a14:imgProps>
              </a:ext>
            </a:extLst>
          </a:blip>
          <a:srcRect/>
          <a:stretch>
            <a:fillRect t="-39000" b="-3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0B63EF-3A4B-93C2-DC0C-B52CCCA5EFB8}"/>
              </a:ext>
            </a:extLst>
          </p:cNvPr>
          <p:cNvSpPr>
            <a:spLocks noGrp="1"/>
          </p:cNvSpPr>
          <p:nvPr>
            <p:ph type="ctrTitle"/>
          </p:nvPr>
        </p:nvSpPr>
        <p:spPr>
          <a:xfrm>
            <a:off x="973494" y="2181225"/>
            <a:ext cx="10245012" cy="2495550"/>
          </a:xfrm>
        </p:spPr>
        <p:txBody>
          <a:bodyPr>
            <a:noAutofit/>
          </a:bodyPr>
          <a:lstStyle/>
          <a:p>
            <a:r>
              <a:rPr lang="en-US" sz="8000" dirty="0">
                <a:latin typeface="ADLaM Display" panose="02010000000000000000" pitchFamily="2" charset="0"/>
                <a:ea typeface="ADLaM Display" panose="02010000000000000000" pitchFamily="2" charset="0"/>
                <a:cs typeface="ADLaM Display" panose="02010000000000000000" pitchFamily="2" charset="0"/>
              </a:rPr>
              <a:t>How is the maze generated?</a:t>
            </a:r>
            <a:endParaRPr lang="en-FI" sz="8000" dirty="0">
              <a:latin typeface="ADLaM Display" panose="02010000000000000000" pitchFamily="2" charset="0"/>
              <a:ea typeface="ADLaM Display" panose="02010000000000000000" pitchFamily="2" charset="0"/>
              <a:cs typeface="ADLaM Display" panose="02010000000000000000" pitchFamily="2" charset="0"/>
            </a:endParaRPr>
          </a:p>
        </p:txBody>
      </p:sp>
      <p:sp>
        <p:nvSpPr>
          <p:cNvPr id="6" name="Right Triangle 5">
            <a:extLst>
              <a:ext uri="{FF2B5EF4-FFF2-40B4-BE49-F238E27FC236}">
                <a16:creationId xmlns:a16="http://schemas.microsoft.com/office/drawing/2014/main" id="{A645C261-2249-3599-FCCC-273BC7BF2AA3}"/>
              </a:ext>
            </a:extLst>
          </p:cNvPr>
          <p:cNvSpPr/>
          <p:nvPr/>
        </p:nvSpPr>
        <p:spPr>
          <a:xfrm flipV="1">
            <a:off x="0" y="0"/>
            <a:ext cx="1543575" cy="1423010"/>
          </a:xfrm>
          <a:prstGeom prst="rtTriangle">
            <a:avLst/>
          </a:prstGeom>
          <a:solidFill>
            <a:srgbClr val="ED432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I"/>
          </a:p>
        </p:txBody>
      </p:sp>
      <p:sp>
        <p:nvSpPr>
          <p:cNvPr id="9" name="Right Triangle 8">
            <a:extLst>
              <a:ext uri="{FF2B5EF4-FFF2-40B4-BE49-F238E27FC236}">
                <a16:creationId xmlns:a16="http://schemas.microsoft.com/office/drawing/2014/main" id="{E661D4F1-DE9F-3C9E-5A41-9E2EBE2957CE}"/>
              </a:ext>
            </a:extLst>
          </p:cNvPr>
          <p:cNvSpPr/>
          <p:nvPr/>
        </p:nvSpPr>
        <p:spPr>
          <a:xfrm rot="10800000" flipV="1">
            <a:off x="10648425" y="5434990"/>
            <a:ext cx="1543575" cy="1423010"/>
          </a:xfrm>
          <a:prstGeom prst="rtTriangle">
            <a:avLst/>
          </a:prstGeom>
          <a:solidFill>
            <a:srgbClr val="32CD3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I"/>
          </a:p>
        </p:txBody>
      </p:sp>
    </p:spTree>
    <p:extLst>
      <p:ext uri="{BB962C8B-B14F-4D97-AF65-F5344CB8AC3E}">
        <p14:creationId xmlns:p14="http://schemas.microsoft.com/office/powerpoint/2010/main" val="28204928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0333910-6E3E-918B-129D-B74B79C0E900}"/>
              </a:ext>
            </a:extLst>
          </p:cNvPr>
          <p:cNvSpPr>
            <a:spLocks noGrp="1"/>
          </p:cNvSpPr>
          <p:nvPr>
            <p:ph type="title"/>
          </p:nvPr>
        </p:nvSpPr>
        <p:spPr>
          <a:xfrm>
            <a:off x="503814" y="520633"/>
            <a:ext cx="4485861" cy="1088136"/>
          </a:xfrm>
        </p:spPr>
        <p:txBody>
          <a:bodyPr anchor="b">
            <a:normAutofit/>
          </a:bodyPr>
          <a:lstStyle/>
          <a:p>
            <a:r>
              <a:rPr lang="en-US" sz="3400" dirty="0">
                <a:latin typeface="ADLaM Display" panose="02010000000000000000" pitchFamily="2" charset="0"/>
                <a:ea typeface="ADLaM Display" panose="02010000000000000000" pitchFamily="2" charset="0"/>
                <a:cs typeface="ADLaM Display" panose="02010000000000000000" pitchFamily="2" charset="0"/>
              </a:rPr>
              <a:t>Create random paths</a:t>
            </a:r>
            <a:endParaRPr lang="en-FI" sz="3400" dirty="0">
              <a:latin typeface="ADLaM Display" panose="02010000000000000000" pitchFamily="2" charset="0"/>
              <a:ea typeface="ADLaM Display" panose="02010000000000000000" pitchFamily="2" charset="0"/>
              <a:cs typeface="ADLaM Display" panose="02010000000000000000" pitchFamily="2" charset="0"/>
            </a:endParaRPr>
          </a:p>
        </p:txBody>
      </p:sp>
      <p:pic>
        <p:nvPicPr>
          <p:cNvPr id="6" name="Picture 5" descr="A black square with white and green squares&#10;&#10;Description automatically generated">
            <a:extLst>
              <a:ext uri="{FF2B5EF4-FFF2-40B4-BE49-F238E27FC236}">
                <a16:creationId xmlns:a16="http://schemas.microsoft.com/office/drawing/2014/main" id="{9771241C-DA44-54B4-C62D-F9D69ACCF7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25197" y="0"/>
            <a:ext cx="6866803" cy="6858000"/>
          </a:xfrm>
          <a:prstGeom prst="rect">
            <a:avLst/>
          </a:prstGeom>
        </p:spPr>
      </p:pic>
      <p:cxnSp>
        <p:nvCxnSpPr>
          <p:cNvPr id="8" name="Straight Connector 7">
            <a:extLst>
              <a:ext uri="{FF2B5EF4-FFF2-40B4-BE49-F238E27FC236}">
                <a16:creationId xmlns:a16="http://schemas.microsoft.com/office/drawing/2014/main" id="{868EE375-7AA5-914F-4566-639BFA4ECD40}"/>
              </a:ext>
            </a:extLst>
          </p:cNvPr>
          <p:cNvCxnSpPr>
            <a:cxnSpLocks/>
          </p:cNvCxnSpPr>
          <p:nvPr/>
        </p:nvCxnSpPr>
        <p:spPr>
          <a:xfrm>
            <a:off x="419100" y="1829383"/>
            <a:ext cx="4570575" cy="0"/>
          </a:xfrm>
          <a:prstGeom prst="line">
            <a:avLst/>
          </a:prstGeom>
          <a:ln w="571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0" name="Content Placeholder 2">
            <a:extLst>
              <a:ext uri="{FF2B5EF4-FFF2-40B4-BE49-F238E27FC236}">
                <a16:creationId xmlns:a16="http://schemas.microsoft.com/office/drawing/2014/main" id="{3F14D46F-EF62-0917-7186-E8657EFFFFFA}"/>
              </a:ext>
            </a:extLst>
          </p:cNvPr>
          <p:cNvSpPr>
            <a:spLocks noGrp="1"/>
          </p:cNvSpPr>
          <p:nvPr>
            <p:ph idx="1"/>
          </p:nvPr>
        </p:nvSpPr>
        <p:spPr>
          <a:xfrm>
            <a:off x="367904" y="2143256"/>
            <a:ext cx="4757680" cy="4486139"/>
          </a:xfrm>
        </p:spPr>
        <p:txBody>
          <a:bodyPr anchor="t">
            <a:noAutofit/>
          </a:bodyPr>
          <a:lstStyle/>
          <a:p>
            <a:r>
              <a:rPr lang="en-US" sz="1800" dirty="0">
                <a:latin typeface="Gill Sans Nova" panose="020F0502020204030204" pitchFamily="34" charset="0"/>
                <a:ea typeface="ADLaM Display" panose="02010000000000000000" pitchFamily="2" charset="0"/>
                <a:cs typeface="ADLaM Display" panose="02010000000000000000" pitchFamily="2" charset="0"/>
              </a:rPr>
              <a:t>The maze generates by creating paths, and MANY of them</a:t>
            </a:r>
          </a:p>
          <a:p>
            <a:r>
              <a:rPr lang="en-US" sz="1800" dirty="0">
                <a:latin typeface="Gill Sans Nova" panose="020F0502020204030204" pitchFamily="34" charset="0"/>
                <a:ea typeface="ADLaM Display" panose="02010000000000000000" pitchFamily="2" charset="0"/>
                <a:cs typeface="ADLaM Display" panose="02010000000000000000" pitchFamily="2" charset="0"/>
              </a:rPr>
              <a:t>The path continues to random directions where it can, and when the path can’t continue anymore, or the path’s max length is reached, the path ends.</a:t>
            </a:r>
          </a:p>
          <a:p>
            <a:r>
              <a:rPr lang="en-US" sz="1800" dirty="0">
                <a:latin typeface="Gill Sans Nova" panose="020F0502020204030204" pitchFamily="34" charset="0"/>
                <a:ea typeface="ADLaM Display" panose="02010000000000000000" pitchFamily="2" charset="0"/>
                <a:cs typeface="ADLaM Display" panose="02010000000000000000" pitchFamily="2" charset="0"/>
              </a:rPr>
              <a:t>A new path starts from a random position from any path in the maze, so they all will be connected to each other. Sometimes the new path’s position can’t continue to any direction, and then the path just stops, before anything is created.</a:t>
            </a:r>
          </a:p>
          <a:p>
            <a:r>
              <a:rPr lang="en-US" sz="1800" dirty="0">
                <a:latin typeface="Gill Sans Nova" panose="020F0502020204030204" pitchFamily="34" charset="0"/>
                <a:ea typeface="ADLaM Display" panose="02010000000000000000" pitchFamily="2" charset="0"/>
                <a:cs typeface="ADLaM Display" panose="02010000000000000000" pitchFamily="2" charset="0"/>
              </a:rPr>
              <a:t>And that’s how it works, it just loops new paths to the maze. And at the end, it chooses the </a:t>
            </a:r>
            <a:r>
              <a:rPr lang="en-US" sz="1800" b="1" dirty="0">
                <a:solidFill>
                  <a:srgbClr val="32CD32"/>
                </a:solidFill>
                <a:latin typeface="Gill Sans Nova" panose="020F0502020204030204" pitchFamily="34" charset="0"/>
                <a:ea typeface="ADLaM Display" panose="02010000000000000000" pitchFamily="2" charset="0"/>
                <a:cs typeface="ADLaM Display" panose="02010000000000000000" pitchFamily="2" charset="0"/>
              </a:rPr>
              <a:t>START</a:t>
            </a:r>
            <a:r>
              <a:rPr lang="en-US" sz="1800" dirty="0">
                <a:latin typeface="Gill Sans Nova" panose="020F0502020204030204" pitchFamily="34" charset="0"/>
                <a:ea typeface="ADLaM Display" panose="02010000000000000000" pitchFamily="2" charset="0"/>
                <a:cs typeface="ADLaM Display" panose="02010000000000000000" pitchFamily="2" charset="0"/>
              </a:rPr>
              <a:t> and </a:t>
            </a:r>
            <a:r>
              <a:rPr lang="en-US" sz="1800" b="1" dirty="0">
                <a:solidFill>
                  <a:srgbClr val="FF0400"/>
                </a:solidFill>
                <a:latin typeface="Gill Sans Nova" panose="020F0502020204030204" pitchFamily="34" charset="0"/>
                <a:ea typeface="ADLaM Display" panose="02010000000000000000" pitchFamily="2" charset="0"/>
                <a:cs typeface="ADLaM Display" panose="02010000000000000000" pitchFamily="2" charset="0"/>
              </a:rPr>
              <a:t>GOAL</a:t>
            </a:r>
            <a:r>
              <a:rPr lang="en-US" sz="1800" dirty="0">
                <a:latin typeface="Gill Sans Nova" panose="020F0502020204030204" pitchFamily="34" charset="0"/>
                <a:ea typeface="ADLaM Display" panose="02010000000000000000" pitchFamily="2" charset="0"/>
                <a:cs typeface="ADLaM Display" panose="02010000000000000000" pitchFamily="2" charset="0"/>
              </a:rPr>
              <a:t> positions, from path endings</a:t>
            </a:r>
            <a:endParaRPr lang="en-FI" sz="1800" dirty="0">
              <a:latin typeface="Gill Sans Nova" panose="020F0502020204030204" pitchFamily="34" charset="0"/>
              <a:ea typeface="ADLaM Display" panose="02010000000000000000" pitchFamily="2" charset="0"/>
              <a:cs typeface="ADLaM Display" panose="02010000000000000000" pitchFamily="2" charset="0"/>
            </a:endParaRPr>
          </a:p>
        </p:txBody>
      </p:sp>
    </p:spTree>
    <p:extLst>
      <p:ext uri="{BB962C8B-B14F-4D97-AF65-F5344CB8AC3E}">
        <p14:creationId xmlns:p14="http://schemas.microsoft.com/office/powerpoint/2010/main" val="4212102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7017258-1CD0-8515-B83F-E46F1D746E0E}"/>
              </a:ext>
            </a:extLst>
          </p:cNvPr>
          <p:cNvSpPr>
            <a:spLocks noGrp="1"/>
          </p:cNvSpPr>
          <p:nvPr>
            <p:ph type="title"/>
          </p:nvPr>
        </p:nvSpPr>
        <p:spPr>
          <a:xfrm>
            <a:off x="503814" y="520633"/>
            <a:ext cx="4485861" cy="1088136"/>
          </a:xfrm>
        </p:spPr>
        <p:txBody>
          <a:bodyPr anchor="b">
            <a:normAutofit/>
          </a:bodyPr>
          <a:lstStyle/>
          <a:p>
            <a:r>
              <a:rPr lang="en-US" sz="3400" dirty="0">
                <a:latin typeface="ADLaM Display" panose="02010000000000000000" pitchFamily="2" charset="0"/>
                <a:ea typeface="ADLaM Display" panose="02010000000000000000" pitchFamily="2" charset="0"/>
                <a:cs typeface="ADLaM Display" panose="02010000000000000000" pitchFamily="2" charset="0"/>
              </a:rPr>
              <a:t>Where can path continue?</a:t>
            </a:r>
            <a:endParaRPr lang="en-FI" sz="3400" dirty="0">
              <a:latin typeface="ADLaM Display" panose="02010000000000000000" pitchFamily="2" charset="0"/>
              <a:ea typeface="ADLaM Display" panose="02010000000000000000" pitchFamily="2" charset="0"/>
              <a:cs typeface="ADLaM Display" panose="02010000000000000000" pitchFamily="2" charset="0"/>
            </a:endParaRPr>
          </a:p>
        </p:txBody>
      </p:sp>
      <p:sp>
        <p:nvSpPr>
          <p:cNvPr id="5" name="Content Placeholder 2">
            <a:extLst>
              <a:ext uri="{FF2B5EF4-FFF2-40B4-BE49-F238E27FC236}">
                <a16:creationId xmlns:a16="http://schemas.microsoft.com/office/drawing/2014/main" id="{6841CFC9-DED8-9D98-0FDB-2E5B737933E8}"/>
              </a:ext>
            </a:extLst>
          </p:cNvPr>
          <p:cNvSpPr>
            <a:spLocks noGrp="1"/>
          </p:cNvSpPr>
          <p:nvPr>
            <p:ph idx="1"/>
          </p:nvPr>
        </p:nvSpPr>
        <p:spPr>
          <a:xfrm>
            <a:off x="367904" y="2143257"/>
            <a:ext cx="4757680" cy="4194110"/>
          </a:xfrm>
        </p:spPr>
        <p:txBody>
          <a:bodyPr anchor="t">
            <a:noAutofit/>
          </a:bodyPr>
          <a:lstStyle/>
          <a:p>
            <a:pPr marL="285750" indent="-285750">
              <a:buFont typeface="Arial" panose="020B0604020202020204" pitchFamily="34" charset="0"/>
              <a:buChar char="•"/>
            </a:pPr>
            <a:r>
              <a:rPr lang="en-US" sz="2000" dirty="0">
                <a:latin typeface="Gill Sans Nova" panose="020B0602020104020203" pitchFamily="34" charset="0"/>
              </a:rPr>
              <a:t>When path is generating itself, it always checks the directions where it can continue, and it chooses one of them randomly.</a:t>
            </a:r>
          </a:p>
          <a:p>
            <a:pPr marL="285750" indent="-285750">
              <a:buFont typeface="Arial" panose="020B0604020202020204" pitchFamily="34" charset="0"/>
              <a:buChar char="•"/>
            </a:pPr>
            <a:r>
              <a:rPr lang="en-US" sz="2000" dirty="0">
                <a:latin typeface="Gill Sans Nova" panose="020B0602020104020203" pitchFamily="34" charset="0"/>
              </a:rPr>
              <a:t>So, when a path is checking for directions, it checks all 4 of them, and each direction detects 5 cells like a U shape. If any of the detected cells isn’t a wall, then that direction isn’t possible.</a:t>
            </a:r>
          </a:p>
          <a:p>
            <a:pPr marL="285750" indent="-285750">
              <a:buFont typeface="Arial" panose="020B0604020202020204" pitchFamily="34" charset="0"/>
              <a:buChar char="•"/>
            </a:pPr>
            <a:r>
              <a:rPr lang="en-US" sz="2000" dirty="0">
                <a:latin typeface="Gill Sans Nova" panose="020B0602020104020203" pitchFamily="34" charset="0"/>
              </a:rPr>
              <a:t>Why checking cells like a U shape?</a:t>
            </a:r>
          </a:p>
          <a:p>
            <a:pPr marL="742950" lvl="1" indent="-285750">
              <a:buFont typeface="Arial" panose="020B0604020202020204" pitchFamily="34" charset="0"/>
              <a:buChar char="•"/>
            </a:pPr>
            <a:r>
              <a:rPr lang="en-US" sz="2000" dirty="0">
                <a:latin typeface="Gill Sans Nova" panose="020B0602020104020203" pitchFamily="34" charset="0"/>
              </a:rPr>
              <a:t>It gets you clear mazes, because then the paths’ corners can’t be next to each other. It also gives the chance to have multiple paths to the finish.</a:t>
            </a:r>
            <a:endParaRPr lang="en-FI" sz="2000" dirty="0">
              <a:latin typeface="Gill Sans Nova" panose="020B0602020104020203" pitchFamily="34" charset="0"/>
            </a:endParaRPr>
          </a:p>
        </p:txBody>
      </p:sp>
      <p:cxnSp>
        <p:nvCxnSpPr>
          <p:cNvPr id="6" name="Straight Connector 5">
            <a:extLst>
              <a:ext uri="{FF2B5EF4-FFF2-40B4-BE49-F238E27FC236}">
                <a16:creationId xmlns:a16="http://schemas.microsoft.com/office/drawing/2014/main" id="{584DD93D-0F98-0735-D575-2262BA3CFD9E}"/>
              </a:ext>
            </a:extLst>
          </p:cNvPr>
          <p:cNvCxnSpPr>
            <a:cxnSpLocks/>
          </p:cNvCxnSpPr>
          <p:nvPr/>
        </p:nvCxnSpPr>
        <p:spPr>
          <a:xfrm>
            <a:off x="419100" y="1829383"/>
            <a:ext cx="4570575" cy="0"/>
          </a:xfrm>
          <a:prstGeom prst="line">
            <a:avLst/>
          </a:prstGeom>
          <a:ln w="571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7" name="Content Placeholder 4" descr="A screen shot of a game&#10;&#10;Description automatically generated">
            <a:extLst>
              <a:ext uri="{FF2B5EF4-FFF2-40B4-BE49-F238E27FC236}">
                <a16:creationId xmlns:a16="http://schemas.microsoft.com/office/drawing/2014/main" id="{8A307400-507C-616A-1DD6-69538E359C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87820" y="-132201"/>
            <a:ext cx="7114575" cy="7114575"/>
          </a:xfrm>
          <a:prstGeom prst="rect">
            <a:avLst/>
          </a:prstGeom>
        </p:spPr>
      </p:pic>
      <p:sp>
        <p:nvSpPr>
          <p:cNvPr id="8" name="Rectangle 7">
            <a:extLst>
              <a:ext uri="{FF2B5EF4-FFF2-40B4-BE49-F238E27FC236}">
                <a16:creationId xmlns:a16="http://schemas.microsoft.com/office/drawing/2014/main" id="{9B8C2D07-EDBA-EC52-3DA3-CDD1A585A39F}"/>
              </a:ext>
            </a:extLst>
          </p:cNvPr>
          <p:cNvSpPr/>
          <p:nvPr/>
        </p:nvSpPr>
        <p:spPr>
          <a:xfrm>
            <a:off x="5868955" y="520633"/>
            <a:ext cx="5819231" cy="2381187"/>
          </a:xfrm>
          <a:prstGeom prst="rect">
            <a:avLst/>
          </a:prstGeom>
          <a:solidFill>
            <a:schemeClr val="tx1">
              <a:alpha val="88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I"/>
          </a:p>
        </p:txBody>
      </p:sp>
      <p:grpSp>
        <p:nvGrpSpPr>
          <p:cNvPr id="9" name="Group 8">
            <a:extLst>
              <a:ext uri="{FF2B5EF4-FFF2-40B4-BE49-F238E27FC236}">
                <a16:creationId xmlns:a16="http://schemas.microsoft.com/office/drawing/2014/main" id="{851EFB90-6FD4-F2EA-774A-52069953BC57}"/>
              </a:ext>
            </a:extLst>
          </p:cNvPr>
          <p:cNvGrpSpPr/>
          <p:nvPr/>
        </p:nvGrpSpPr>
        <p:grpSpPr>
          <a:xfrm>
            <a:off x="6180337" y="905622"/>
            <a:ext cx="3364879" cy="452802"/>
            <a:chOff x="311383" y="6065450"/>
            <a:chExt cx="2894694" cy="452802"/>
          </a:xfrm>
        </p:grpSpPr>
        <p:sp>
          <p:nvSpPr>
            <p:cNvPr id="10" name="Oval 9">
              <a:extLst>
                <a:ext uri="{FF2B5EF4-FFF2-40B4-BE49-F238E27FC236}">
                  <a16:creationId xmlns:a16="http://schemas.microsoft.com/office/drawing/2014/main" id="{0BD1B738-F47D-D32A-FF7D-16C3778726C6}"/>
                </a:ext>
              </a:extLst>
            </p:cNvPr>
            <p:cNvSpPr/>
            <p:nvPr/>
          </p:nvSpPr>
          <p:spPr>
            <a:xfrm>
              <a:off x="311383" y="6065450"/>
              <a:ext cx="398354" cy="452802"/>
            </a:xfrm>
            <a:prstGeom prst="ellipse">
              <a:avLst/>
            </a:prstGeom>
            <a:solidFill>
              <a:srgbClr val="FF0400"/>
            </a:solidFill>
            <a:ln w="381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I"/>
            </a:p>
          </p:txBody>
        </p:sp>
        <p:sp>
          <p:nvSpPr>
            <p:cNvPr id="11" name="TextBox 10">
              <a:extLst>
                <a:ext uri="{FF2B5EF4-FFF2-40B4-BE49-F238E27FC236}">
                  <a16:creationId xmlns:a16="http://schemas.microsoft.com/office/drawing/2014/main" id="{6F4DAA19-1694-CEB8-A808-EB1C7BEB234E}"/>
                </a:ext>
              </a:extLst>
            </p:cNvPr>
            <p:cNvSpPr txBox="1"/>
            <p:nvPr/>
          </p:nvSpPr>
          <p:spPr>
            <a:xfrm>
              <a:off x="806537" y="6107185"/>
              <a:ext cx="2399540" cy="400110"/>
            </a:xfrm>
            <a:prstGeom prst="rect">
              <a:avLst/>
            </a:prstGeom>
            <a:noFill/>
          </p:spPr>
          <p:txBody>
            <a:bodyPr wrap="square" rtlCol="0">
              <a:spAutoFit/>
            </a:bodyPr>
            <a:lstStyle/>
            <a:p>
              <a:r>
                <a:rPr lang="en-US" sz="2000" dirty="0">
                  <a:solidFill>
                    <a:schemeClr val="bg1"/>
                  </a:solidFill>
                  <a:latin typeface="Gill Sans Nova" panose="020B0602020104020203" pitchFamily="34" charset="0"/>
                </a:rPr>
                <a:t>Path’s latest position</a:t>
              </a:r>
              <a:endParaRPr lang="en-FI" sz="2000" dirty="0">
                <a:solidFill>
                  <a:schemeClr val="bg1"/>
                </a:solidFill>
                <a:latin typeface="Gill Sans Nova" panose="020B0602020104020203" pitchFamily="34" charset="0"/>
              </a:endParaRPr>
            </a:p>
          </p:txBody>
        </p:sp>
      </p:grpSp>
      <p:grpSp>
        <p:nvGrpSpPr>
          <p:cNvPr id="12" name="Group 11">
            <a:extLst>
              <a:ext uri="{FF2B5EF4-FFF2-40B4-BE49-F238E27FC236}">
                <a16:creationId xmlns:a16="http://schemas.microsoft.com/office/drawing/2014/main" id="{EA6252C9-41D0-0658-D911-81CFEA1CCA33}"/>
              </a:ext>
            </a:extLst>
          </p:cNvPr>
          <p:cNvGrpSpPr/>
          <p:nvPr/>
        </p:nvGrpSpPr>
        <p:grpSpPr>
          <a:xfrm>
            <a:off x="6180337" y="1585093"/>
            <a:ext cx="4633843" cy="452802"/>
            <a:chOff x="311383" y="6065450"/>
            <a:chExt cx="3986342" cy="452802"/>
          </a:xfrm>
        </p:grpSpPr>
        <p:sp>
          <p:nvSpPr>
            <p:cNvPr id="13" name="Oval 12">
              <a:extLst>
                <a:ext uri="{FF2B5EF4-FFF2-40B4-BE49-F238E27FC236}">
                  <a16:creationId xmlns:a16="http://schemas.microsoft.com/office/drawing/2014/main" id="{49AEF98C-FCA0-0D5A-CD8D-8D1044CA1171}"/>
                </a:ext>
              </a:extLst>
            </p:cNvPr>
            <p:cNvSpPr/>
            <p:nvPr/>
          </p:nvSpPr>
          <p:spPr>
            <a:xfrm>
              <a:off x="311383" y="6065450"/>
              <a:ext cx="398354" cy="452802"/>
            </a:xfrm>
            <a:prstGeom prst="ellipse">
              <a:avLst/>
            </a:prstGeom>
            <a:solidFill>
              <a:srgbClr val="FF9900"/>
            </a:solidFill>
            <a:ln w="381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I"/>
            </a:p>
          </p:txBody>
        </p:sp>
        <p:sp>
          <p:nvSpPr>
            <p:cNvPr id="14" name="TextBox 13">
              <a:extLst>
                <a:ext uri="{FF2B5EF4-FFF2-40B4-BE49-F238E27FC236}">
                  <a16:creationId xmlns:a16="http://schemas.microsoft.com/office/drawing/2014/main" id="{1395C24D-1526-2E3A-84C1-D441657A6A40}"/>
                </a:ext>
              </a:extLst>
            </p:cNvPr>
            <p:cNvSpPr txBox="1"/>
            <p:nvPr/>
          </p:nvSpPr>
          <p:spPr>
            <a:xfrm>
              <a:off x="806537" y="6107185"/>
              <a:ext cx="3491188" cy="400110"/>
            </a:xfrm>
            <a:prstGeom prst="rect">
              <a:avLst/>
            </a:prstGeom>
            <a:noFill/>
          </p:spPr>
          <p:txBody>
            <a:bodyPr wrap="square" rtlCol="0">
              <a:spAutoFit/>
            </a:bodyPr>
            <a:lstStyle/>
            <a:p>
              <a:r>
                <a:rPr lang="en-US" sz="2000" dirty="0">
                  <a:solidFill>
                    <a:schemeClr val="bg1"/>
                  </a:solidFill>
                  <a:latin typeface="Gill Sans Nova" panose="020B0602020104020203" pitchFamily="34" charset="0"/>
                </a:rPr>
                <a:t>The directions which to detect</a:t>
              </a:r>
              <a:endParaRPr lang="en-FI" sz="2000" dirty="0">
                <a:solidFill>
                  <a:schemeClr val="bg1"/>
                </a:solidFill>
                <a:latin typeface="Gill Sans Nova" panose="020B0602020104020203" pitchFamily="34" charset="0"/>
              </a:endParaRPr>
            </a:p>
          </p:txBody>
        </p:sp>
      </p:grpSp>
      <p:grpSp>
        <p:nvGrpSpPr>
          <p:cNvPr id="15" name="Group 14">
            <a:extLst>
              <a:ext uri="{FF2B5EF4-FFF2-40B4-BE49-F238E27FC236}">
                <a16:creationId xmlns:a16="http://schemas.microsoft.com/office/drawing/2014/main" id="{E96299A2-F6F9-3DDC-AEF3-4F7F79960077}"/>
              </a:ext>
            </a:extLst>
          </p:cNvPr>
          <p:cNvGrpSpPr/>
          <p:nvPr/>
        </p:nvGrpSpPr>
        <p:grpSpPr>
          <a:xfrm>
            <a:off x="6180337" y="2264564"/>
            <a:ext cx="4904430" cy="452802"/>
            <a:chOff x="311383" y="6065450"/>
            <a:chExt cx="4219119" cy="452802"/>
          </a:xfrm>
        </p:grpSpPr>
        <p:sp>
          <p:nvSpPr>
            <p:cNvPr id="16" name="Oval 15">
              <a:extLst>
                <a:ext uri="{FF2B5EF4-FFF2-40B4-BE49-F238E27FC236}">
                  <a16:creationId xmlns:a16="http://schemas.microsoft.com/office/drawing/2014/main" id="{86E72AEB-3201-084C-96A7-7F8BDDC43B1A}"/>
                </a:ext>
              </a:extLst>
            </p:cNvPr>
            <p:cNvSpPr/>
            <p:nvPr/>
          </p:nvSpPr>
          <p:spPr>
            <a:xfrm>
              <a:off x="311383" y="6065450"/>
              <a:ext cx="398354" cy="452802"/>
            </a:xfrm>
            <a:prstGeom prst="ellipse">
              <a:avLst/>
            </a:prstGeom>
            <a:solidFill>
              <a:srgbClr val="00A9FF"/>
            </a:solidFill>
            <a:ln w="381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I"/>
            </a:p>
          </p:txBody>
        </p:sp>
        <p:sp>
          <p:nvSpPr>
            <p:cNvPr id="17" name="TextBox 16">
              <a:extLst>
                <a:ext uri="{FF2B5EF4-FFF2-40B4-BE49-F238E27FC236}">
                  <a16:creationId xmlns:a16="http://schemas.microsoft.com/office/drawing/2014/main" id="{720B98D3-8372-CDDE-4821-026BE8787762}"/>
                </a:ext>
              </a:extLst>
            </p:cNvPr>
            <p:cNvSpPr txBox="1"/>
            <p:nvPr/>
          </p:nvSpPr>
          <p:spPr>
            <a:xfrm>
              <a:off x="806537" y="6107185"/>
              <a:ext cx="3723965" cy="400110"/>
            </a:xfrm>
            <a:prstGeom prst="rect">
              <a:avLst/>
            </a:prstGeom>
            <a:noFill/>
          </p:spPr>
          <p:txBody>
            <a:bodyPr wrap="square" rtlCol="0">
              <a:spAutoFit/>
            </a:bodyPr>
            <a:lstStyle/>
            <a:p>
              <a:r>
                <a:rPr lang="en-US" sz="2000" dirty="0">
                  <a:solidFill>
                    <a:schemeClr val="bg1"/>
                  </a:solidFill>
                  <a:latin typeface="Gill Sans Nova" panose="020B0602020104020203" pitchFamily="34" charset="0"/>
                </a:rPr>
                <a:t>The detected cells in that direction</a:t>
              </a:r>
              <a:endParaRPr lang="en-FI" sz="2000" dirty="0">
                <a:solidFill>
                  <a:schemeClr val="bg1"/>
                </a:solidFill>
                <a:latin typeface="Gill Sans Nova" panose="020B0602020104020203" pitchFamily="34" charset="0"/>
              </a:endParaRPr>
            </a:p>
          </p:txBody>
        </p:sp>
      </p:grpSp>
    </p:spTree>
    <p:extLst>
      <p:ext uri="{BB962C8B-B14F-4D97-AF65-F5344CB8AC3E}">
        <p14:creationId xmlns:p14="http://schemas.microsoft.com/office/powerpoint/2010/main" val="7937639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3000"/>
            <a:lum/>
            <a:extLst>
              <a:ext uri="{BEBA8EAE-BF5A-486C-A8C5-ECC9F3942E4B}">
                <a14:imgProps xmlns:a14="http://schemas.microsoft.com/office/drawing/2010/main">
                  <a14:imgLayer r:embed="rId3">
                    <a14:imgEffect>
                      <a14:sharpenSoften amount="-93000"/>
                    </a14:imgEffect>
                  </a14:imgLayer>
                </a14:imgProps>
              </a:ext>
            </a:extLst>
          </a:blip>
          <a:srcRect/>
          <a:stretch>
            <a:fillRect t="-9000" b="-9000"/>
          </a:stretch>
        </a:blip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6E3F9B2F-3315-83B0-3539-B023595E5241}"/>
              </a:ext>
            </a:extLst>
          </p:cNvPr>
          <p:cNvSpPr>
            <a:spLocks noGrp="1"/>
          </p:cNvSpPr>
          <p:nvPr>
            <p:ph type="ctrTitle"/>
          </p:nvPr>
        </p:nvSpPr>
        <p:spPr>
          <a:xfrm>
            <a:off x="973494" y="2181225"/>
            <a:ext cx="10245012" cy="2495550"/>
          </a:xfrm>
        </p:spPr>
        <p:txBody>
          <a:bodyPr>
            <a:noAutofit/>
          </a:bodyPr>
          <a:lstStyle/>
          <a:p>
            <a:r>
              <a:rPr lang="en-US" sz="8000" dirty="0">
                <a:latin typeface="ADLaM Display" panose="02010000000000000000" pitchFamily="2" charset="0"/>
                <a:ea typeface="ADLaM Display" panose="02010000000000000000" pitchFamily="2" charset="0"/>
                <a:cs typeface="ADLaM Display" panose="02010000000000000000" pitchFamily="2" charset="0"/>
              </a:rPr>
              <a:t>How does the Search work?</a:t>
            </a:r>
            <a:endParaRPr lang="en-FI" sz="8000" dirty="0">
              <a:latin typeface="ADLaM Display" panose="02010000000000000000" pitchFamily="2" charset="0"/>
              <a:ea typeface="ADLaM Display" panose="02010000000000000000" pitchFamily="2" charset="0"/>
              <a:cs typeface="ADLaM Display" panose="02010000000000000000" pitchFamily="2" charset="0"/>
            </a:endParaRPr>
          </a:p>
        </p:txBody>
      </p:sp>
      <p:sp>
        <p:nvSpPr>
          <p:cNvPr id="7" name="Right Triangle 6">
            <a:extLst>
              <a:ext uri="{FF2B5EF4-FFF2-40B4-BE49-F238E27FC236}">
                <a16:creationId xmlns:a16="http://schemas.microsoft.com/office/drawing/2014/main" id="{1F0F07D9-A88A-A2AE-86A5-CCF5597C888B}"/>
              </a:ext>
            </a:extLst>
          </p:cNvPr>
          <p:cNvSpPr/>
          <p:nvPr/>
        </p:nvSpPr>
        <p:spPr>
          <a:xfrm flipV="1">
            <a:off x="0" y="0"/>
            <a:ext cx="1543575" cy="1423010"/>
          </a:xfrm>
          <a:prstGeom prst="rtTriangle">
            <a:avLst/>
          </a:prstGeom>
          <a:solidFill>
            <a:srgbClr val="ED432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I"/>
          </a:p>
        </p:txBody>
      </p:sp>
      <p:sp>
        <p:nvSpPr>
          <p:cNvPr id="8" name="Right Triangle 7">
            <a:extLst>
              <a:ext uri="{FF2B5EF4-FFF2-40B4-BE49-F238E27FC236}">
                <a16:creationId xmlns:a16="http://schemas.microsoft.com/office/drawing/2014/main" id="{881FB545-2BD2-15DC-F4D5-2B71615C11D6}"/>
              </a:ext>
            </a:extLst>
          </p:cNvPr>
          <p:cNvSpPr/>
          <p:nvPr/>
        </p:nvSpPr>
        <p:spPr>
          <a:xfrm rot="10800000" flipV="1">
            <a:off x="10648425" y="5434990"/>
            <a:ext cx="1543575" cy="1423010"/>
          </a:xfrm>
          <a:prstGeom prst="rtTriangle">
            <a:avLst/>
          </a:prstGeom>
          <a:solidFill>
            <a:srgbClr val="32CD3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I"/>
          </a:p>
        </p:txBody>
      </p:sp>
    </p:spTree>
    <p:extLst>
      <p:ext uri="{BB962C8B-B14F-4D97-AF65-F5344CB8AC3E}">
        <p14:creationId xmlns:p14="http://schemas.microsoft.com/office/powerpoint/2010/main" val="703884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192AA8B6-6106-74D6-1036-6F611B53B8E5}"/>
              </a:ext>
            </a:extLst>
          </p:cNvPr>
          <p:cNvCxnSpPr>
            <a:cxnSpLocks/>
          </p:cNvCxnSpPr>
          <p:nvPr/>
        </p:nvCxnSpPr>
        <p:spPr>
          <a:xfrm>
            <a:off x="419100" y="1829383"/>
            <a:ext cx="4570575" cy="0"/>
          </a:xfrm>
          <a:prstGeom prst="line">
            <a:avLst/>
          </a:prstGeom>
          <a:ln w="571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5" name="Title 1">
            <a:extLst>
              <a:ext uri="{FF2B5EF4-FFF2-40B4-BE49-F238E27FC236}">
                <a16:creationId xmlns:a16="http://schemas.microsoft.com/office/drawing/2014/main" id="{0233A0E9-8894-A966-B861-3D1406649452}"/>
              </a:ext>
            </a:extLst>
          </p:cNvPr>
          <p:cNvSpPr>
            <a:spLocks noGrp="1"/>
          </p:cNvSpPr>
          <p:nvPr>
            <p:ph type="title"/>
          </p:nvPr>
        </p:nvSpPr>
        <p:spPr>
          <a:xfrm>
            <a:off x="503814" y="520633"/>
            <a:ext cx="4485861" cy="1088136"/>
          </a:xfrm>
        </p:spPr>
        <p:txBody>
          <a:bodyPr anchor="b">
            <a:normAutofit/>
          </a:bodyPr>
          <a:lstStyle/>
          <a:p>
            <a:r>
              <a:rPr lang="en-US" sz="3400" dirty="0">
                <a:latin typeface="ADLaM Display" panose="02010000000000000000" pitchFamily="2" charset="0"/>
                <a:ea typeface="ADLaM Display" panose="02010000000000000000" pitchFamily="2" charset="0"/>
                <a:cs typeface="ADLaM Display" panose="02010000000000000000" pitchFamily="2" charset="0"/>
              </a:rPr>
              <a:t>Breadth First Search Explained</a:t>
            </a:r>
            <a:endParaRPr lang="en-FI" sz="3400" dirty="0">
              <a:latin typeface="ADLaM Display" panose="02010000000000000000" pitchFamily="2" charset="0"/>
              <a:ea typeface="ADLaM Display" panose="02010000000000000000" pitchFamily="2" charset="0"/>
              <a:cs typeface="ADLaM Display" panose="02010000000000000000" pitchFamily="2" charset="0"/>
            </a:endParaRPr>
          </a:p>
        </p:txBody>
      </p:sp>
      <p:sp>
        <p:nvSpPr>
          <p:cNvPr id="6" name="Content Placeholder 2">
            <a:extLst>
              <a:ext uri="{FF2B5EF4-FFF2-40B4-BE49-F238E27FC236}">
                <a16:creationId xmlns:a16="http://schemas.microsoft.com/office/drawing/2014/main" id="{9DEBEB60-87E3-F366-FB17-D007DD88F363}"/>
              </a:ext>
            </a:extLst>
          </p:cNvPr>
          <p:cNvSpPr>
            <a:spLocks noGrp="1"/>
          </p:cNvSpPr>
          <p:nvPr>
            <p:ph idx="1"/>
          </p:nvPr>
        </p:nvSpPr>
        <p:spPr>
          <a:xfrm>
            <a:off x="367904" y="2143257"/>
            <a:ext cx="4757680" cy="4194110"/>
          </a:xfrm>
        </p:spPr>
        <p:txBody>
          <a:bodyPr anchor="t">
            <a:noAutofit/>
          </a:bodyPr>
          <a:lstStyle/>
          <a:p>
            <a:r>
              <a:rPr lang="en-US" sz="2400" dirty="0">
                <a:latin typeface="Gill Sans Nova" panose="020B0602020104020203" pitchFamily="34" charset="0"/>
              </a:rPr>
              <a:t>Breadth First Search is a clever algorithm to find the fastest path from start to finish.</a:t>
            </a:r>
          </a:p>
          <a:p>
            <a:r>
              <a:rPr lang="en-US" sz="2400" dirty="0">
                <a:latin typeface="Gill Sans Nova" panose="020B0602020104020203" pitchFamily="34" charset="0"/>
              </a:rPr>
              <a:t>It works by searching towards every possible direction cell by cell. And when a searched cell finds the goal for the first time, the path that led to it, will always be the fastest path.</a:t>
            </a:r>
          </a:p>
          <a:p>
            <a:r>
              <a:rPr lang="en-US" sz="2400" dirty="0">
                <a:latin typeface="Gill Sans Nova" panose="020B0602020104020203" pitchFamily="34" charset="0"/>
              </a:rPr>
              <a:t>For more information, you can google this algorithm</a:t>
            </a:r>
            <a:endParaRPr lang="en-FI" sz="2400" dirty="0">
              <a:latin typeface="Gill Sans Nova" panose="020B0602020104020203" pitchFamily="34" charset="0"/>
            </a:endParaRPr>
          </a:p>
        </p:txBody>
      </p:sp>
      <p:pic>
        <p:nvPicPr>
          <p:cNvPr id="7" name="Picture 6" descr="A black square with white and green squares&#10;&#10;Description automatically generated">
            <a:extLst>
              <a:ext uri="{FF2B5EF4-FFF2-40B4-BE49-F238E27FC236}">
                <a16:creationId xmlns:a16="http://schemas.microsoft.com/office/drawing/2014/main" id="{6070A3FF-8E2D-343F-BC02-5B62D39A15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25197" y="0"/>
            <a:ext cx="6866803" cy="6858000"/>
          </a:xfrm>
          <a:prstGeom prst="rect">
            <a:avLst/>
          </a:prstGeom>
        </p:spPr>
      </p:pic>
      <p:sp>
        <p:nvSpPr>
          <p:cNvPr id="8" name="Rectangle 7">
            <a:extLst>
              <a:ext uri="{FF2B5EF4-FFF2-40B4-BE49-F238E27FC236}">
                <a16:creationId xmlns:a16="http://schemas.microsoft.com/office/drawing/2014/main" id="{F28A69C9-1325-1714-F9AE-7871CA67DBDC}"/>
              </a:ext>
            </a:extLst>
          </p:cNvPr>
          <p:cNvSpPr/>
          <p:nvPr/>
        </p:nvSpPr>
        <p:spPr>
          <a:xfrm>
            <a:off x="5868955" y="520633"/>
            <a:ext cx="5819231" cy="6047947"/>
          </a:xfrm>
          <a:prstGeom prst="rect">
            <a:avLst/>
          </a:prstGeom>
          <a:solidFill>
            <a:schemeClr val="tx1">
              <a:alpha val="88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I"/>
          </a:p>
        </p:txBody>
      </p:sp>
      <p:grpSp>
        <p:nvGrpSpPr>
          <p:cNvPr id="9" name="Group 8">
            <a:extLst>
              <a:ext uri="{FF2B5EF4-FFF2-40B4-BE49-F238E27FC236}">
                <a16:creationId xmlns:a16="http://schemas.microsoft.com/office/drawing/2014/main" id="{C9223EAA-3A16-75D9-C20B-A7A5B0F98E63}"/>
              </a:ext>
            </a:extLst>
          </p:cNvPr>
          <p:cNvGrpSpPr/>
          <p:nvPr/>
        </p:nvGrpSpPr>
        <p:grpSpPr>
          <a:xfrm>
            <a:off x="6188945" y="702578"/>
            <a:ext cx="5139306" cy="5452844"/>
            <a:chOff x="8286226" y="1690688"/>
            <a:chExt cx="3180826" cy="3355391"/>
          </a:xfrm>
        </p:grpSpPr>
        <p:sp>
          <p:nvSpPr>
            <p:cNvPr id="10" name="Oval 9">
              <a:extLst>
                <a:ext uri="{FF2B5EF4-FFF2-40B4-BE49-F238E27FC236}">
                  <a16:creationId xmlns:a16="http://schemas.microsoft.com/office/drawing/2014/main" id="{F29F9DC9-FB86-DA9F-9884-D0DF5DA25C1C}"/>
                </a:ext>
              </a:extLst>
            </p:cNvPr>
            <p:cNvSpPr/>
            <p:nvPr/>
          </p:nvSpPr>
          <p:spPr>
            <a:xfrm>
              <a:off x="9626367" y="1690688"/>
              <a:ext cx="578840" cy="562062"/>
            </a:xfrm>
            <a:prstGeom prst="ellipse">
              <a:avLst/>
            </a:prstGeom>
            <a:ln w="38100">
              <a:solidFill>
                <a:schemeClr val="bg1"/>
              </a:solid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sz="4400" dirty="0">
                  <a:latin typeface="ADLaM Display" panose="02010000000000000000" pitchFamily="2" charset="0"/>
                  <a:ea typeface="ADLaM Display" panose="02010000000000000000" pitchFamily="2" charset="0"/>
                  <a:cs typeface="ADLaM Display" panose="02010000000000000000" pitchFamily="2" charset="0"/>
                </a:rPr>
                <a:t>1</a:t>
              </a:r>
              <a:endParaRPr lang="en-FI" sz="4400" dirty="0">
                <a:latin typeface="ADLaM Display" panose="02010000000000000000" pitchFamily="2" charset="0"/>
                <a:ea typeface="ADLaM Display" panose="02010000000000000000" pitchFamily="2" charset="0"/>
                <a:cs typeface="ADLaM Display" panose="02010000000000000000" pitchFamily="2" charset="0"/>
              </a:endParaRPr>
            </a:p>
          </p:txBody>
        </p:sp>
        <p:sp>
          <p:nvSpPr>
            <p:cNvPr id="11" name="Oval 10">
              <a:extLst>
                <a:ext uri="{FF2B5EF4-FFF2-40B4-BE49-F238E27FC236}">
                  <a16:creationId xmlns:a16="http://schemas.microsoft.com/office/drawing/2014/main" id="{20DF2309-A4EE-62C0-D8EC-612B41CF6C9F}"/>
                </a:ext>
              </a:extLst>
            </p:cNvPr>
            <p:cNvSpPr/>
            <p:nvPr/>
          </p:nvSpPr>
          <p:spPr>
            <a:xfrm>
              <a:off x="9626367" y="2614875"/>
              <a:ext cx="578840" cy="562062"/>
            </a:xfrm>
            <a:prstGeom prst="ellipse">
              <a:avLst/>
            </a:prstGeom>
            <a:solidFill>
              <a:srgbClr val="FF9900"/>
            </a:solidFill>
            <a:ln w="381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400" dirty="0">
                  <a:latin typeface="ADLaM Display" panose="02010000000000000000" pitchFamily="2" charset="0"/>
                  <a:ea typeface="ADLaM Display" panose="02010000000000000000" pitchFamily="2" charset="0"/>
                  <a:cs typeface="ADLaM Display" panose="02010000000000000000" pitchFamily="2" charset="0"/>
                </a:rPr>
                <a:t>3</a:t>
              </a:r>
              <a:endParaRPr lang="en-FI" sz="4400" dirty="0">
                <a:latin typeface="ADLaM Display" panose="02010000000000000000" pitchFamily="2" charset="0"/>
                <a:ea typeface="ADLaM Display" panose="02010000000000000000" pitchFamily="2" charset="0"/>
                <a:cs typeface="ADLaM Display" panose="02010000000000000000" pitchFamily="2" charset="0"/>
              </a:endParaRPr>
            </a:p>
          </p:txBody>
        </p:sp>
        <p:sp>
          <p:nvSpPr>
            <p:cNvPr id="12" name="Oval 11">
              <a:extLst>
                <a:ext uri="{FF2B5EF4-FFF2-40B4-BE49-F238E27FC236}">
                  <a16:creationId xmlns:a16="http://schemas.microsoft.com/office/drawing/2014/main" id="{E64C081F-BBE5-8D8D-E100-24C9DC62C07F}"/>
                </a:ext>
              </a:extLst>
            </p:cNvPr>
            <p:cNvSpPr/>
            <p:nvPr/>
          </p:nvSpPr>
          <p:spPr>
            <a:xfrm>
              <a:off x="10500220" y="2614875"/>
              <a:ext cx="578840" cy="562062"/>
            </a:xfrm>
            <a:prstGeom prst="ellipse">
              <a:avLst/>
            </a:prstGeom>
            <a:solidFill>
              <a:srgbClr val="FF9900"/>
            </a:solidFill>
            <a:ln w="381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400" dirty="0">
                  <a:latin typeface="ADLaM Display" panose="02010000000000000000" pitchFamily="2" charset="0"/>
                  <a:ea typeface="ADLaM Display" panose="02010000000000000000" pitchFamily="2" charset="0"/>
                  <a:cs typeface="ADLaM Display" panose="02010000000000000000" pitchFamily="2" charset="0"/>
                </a:rPr>
                <a:t>4</a:t>
              </a:r>
              <a:endParaRPr lang="en-FI" sz="4400" dirty="0">
                <a:latin typeface="ADLaM Display" panose="02010000000000000000" pitchFamily="2" charset="0"/>
                <a:ea typeface="ADLaM Display" panose="02010000000000000000" pitchFamily="2" charset="0"/>
                <a:cs typeface="ADLaM Display" panose="02010000000000000000" pitchFamily="2" charset="0"/>
              </a:endParaRPr>
            </a:p>
          </p:txBody>
        </p:sp>
        <p:sp>
          <p:nvSpPr>
            <p:cNvPr id="13" name="Oval 12">
              <a:extLst>
                <a:ext uri="{FF2B5EF4-FFF2-40B4-BE49-F238E27FC236}">
                  <a16:creationId xmlns:a16="http://schemas.microsoft.com/office/drawing/2014/main" id="{22D8DB0E-456E-7AB1-2956-071392F9D938}"/>
                </a:ext>
              </a:extLst>
            </p:cNvPr>
            <p:cNvSpPr/>
            <p:nvPr/>
          </p:nvSpPr>
          <p:spPr>
            <a:xfrm>
              <a:off x="8752514" y="2614875"/>
              <a:ext cx="578840" cy="562062"/>
            </a:xfrm>
            <a:prstGeom prst="ellipse">
              <a:avLst/>
            </a:prstGeom>
            <a:solidFill>
              <a:srgbClr val="FF9900"/>
            </a:solidFill>
            <a:ln w="381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400" dirty="0">
                  <a:latin typeface="ADLaM Display" panose="02010000000000000000" pitchFamily="2" charset="0"/>
                  <a:ea typeface="ADLaM Display" panose="02010000000000000000" pitchFamily="2" charset="0"/>
                  <a:cs typeface="ADLaM Display" panose="02010000000000000000" pitchFamily="2" charset="0"/>
                </a:rPr>
                <a:t>2</a:t>
              </a:r>
              <a:endParaRPr lang="en-FI" sz="4400" dirty="0">
                <a:latin typeface="ADLaM Display" panose="02010000000000000000" pitchFamily="2" charset="0"/>
                <a:ea typeface="ADLaM Display" panose="02010000000000000000" pitchFamily="2" charset="0"/>
                <a:cs typeface="ADLaM Display" panose="02010000000000000000" pitchFamily="2" charset="0"/>
              </a:endParaRPr>
            </a:p>
          </p:txBody>
        </p:sp>
        <p:sp>
          <p:nvSpPr>
            <p:cNvPr id="14" name="Oval 13">
              <a:extLst>
                <a:ext uri="{FF2B5EF4-FFF2-40B4-BE49-F238E27FC236}">
                  <a16:creationId xmlns:a16="http://schemas.microsoft.com/office/drawing/2014/main" id="{4DCFB0F9-EE9A-08CD-7BE9-9FF1628273FB}"/>
                </a:ext>
              </a:extLst>
            </p:cNvPr>
            <p:cNvSpPr/>
            <p:nvPr/>
          </p:nvSpPr>
          <p:spPr>
            <a:xfrm>
              <a:off x="9201609" y="3539062"/>
              <a:ext cx="578840" cy="562062"/>
            </a:xfrm>
            <a:prstGeom prst="ellipse">
              <a:avLst/>
            </a:prstGeom>
            <a:solidFill>
              <a:srgbClr val="FF9900"/>
            </a:solidFill>
            <a:ln w="381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400" dirty="0">
                  <a:latin typeface="ADLaM Display" panose="02010000000000000000" pitchFamily="2" charset="0"/>
                  <a:ea typeface="ADLaM Display" panose="02010000000000000000" pitchFamily="2" charset="0"/>
                  <a:cs typeface="ADLaM Display" panose="02010000000000000000" pitchFamily="2" charset="0"/>
                </a:rPr>
                <a:t>6</a:t>
              </a:r>
              <a:endParaRPr lang="en-FI" sz="4400" dirty="0">
                <a:latin typeface="ADLaM Display" panose="02010000000000000000" pitchFamily="2" charset="0"/>
                <a:ea typeface="ADLaM Display" panose="02010000000000000000" pitchFamily="2" charset="0"/>
                <a:cs typeface="ADLaM Display" panose="02010000000000000000" pitchFamily="2" charset="0"/>
              </a:endParaRPr>
            </a:p>
          </p:txBody>
        </p:sp>
        <p:sp>
          <p:nvSpPr>
            <p:cNvPr id="15" name="Oval 14">
              <a:extLst>
                <a:ext uri="{FF2B5EF4-FFF2-40B4-BE49-F238E27FC236}">
                  <a16:creationId xmlns:a16="http://schemas.microsoft.com/office/drawing/2014/main" id="{DF4B8C51-4ACB-0FAC-1F10-BF0E0330E38B}"/>
                </a:ext>
              </a:extLst>
            </p:cNvPr>
            <p:cNvSpPr/>
            <p:nvPr/>
          </p:nvSpPr>
          <p:spPr>
            <a:xfrm>
              <a:off x="8286226" y="3539062"/>
              <a:ext cx="578840" cy="562062"/>
            </a:xfrm>
            <a:prstGeom prst="ellipse">
              <a:avLst/>
            </a:prstGeom>
            <a:solidFill>
              <a:srgbClr val="FF9900"/>
            </a:solidFill>
            <a:ln w="381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400" dirty="0">
                  <a:latin typeface="ADLaM Display" panose="02010000000000000000" pitchFamily="2" charset="0"/>
                  <a:ea typeface="ADLaM Display" panose="02010000000000000000" pitchFamily="2" charset="0"/>
                  <a:cs typeface="ADLaM Display" panose="02010000000000000000" pitchFamily="2" charset="0"/>
                </a:rPr>
                <a:t>5</a:t>
              </a:r>
              <a:endParaRPr lang="en-FI" sz="4400" dirty="0">
                <a:latin typeface="ADLaM Display" panose="02010000000000000000" pitchFamily="2" charset="0"/>
                <a:ea typeface="ADLaM Display" panose="02010000000000000000" pitchFamily="2" charset="0"/>
                <a:cs typeface="ADLaM Display" panose="02010000000000000000" pitchFamily="2" charset="0"/>
              </a:endParaRPr>
            </a:p>
          </p:txBody>
        </p:sp>
        <p:sp>
          <p:nvSpPr>
            <p:cNvPr id="16" name="Oval 15">
              <a:extLst>
                <a:ext uri="{FF2B5EF4-FFF2-40B4-BE49-F238E27FC236}">
                  <a16:creationId xmlns:a16="http://schemas.microsoft.com/office/drawing/2014/main" id="{25306231-AC43-3941-0644-56D5EC61DFF0}"/>
                </a:ext>
              </a:extLst>
            </p:cNvPr>
            <p:cNvSpPr/>
            <p:nvPr/>
          </p:nvSpPr>
          <p:spPr>
            <a:xfrm>
              <a:off x="10888212" y="3539062"/>
              <a:ext cx="578840" cy="562062"/>
            </a:xfrm>
            <a:prstGeom prst="ellipse">
              <a:avLst/>
            </a:prstGeom>
            <a:solidFill>
              <a:srgbClr val="FF9900"/>
            </a:solidFill>
            <a:ln w="381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400" dirty="0">
                  <a:latin typeface="ADLaM Display" panose="02010000000000000000" pitchFamily="2" charset="0"/>
                  <a:ea typeface="ADLaM Display" panose="02010000000000000000" pitchFamily="2" charset="0"/>
                  <a:cs typeface="ADLaM Display" panose="02010000000000000000" pitchFamily="2" charset="0"/>
                </a:rPr>
                <a:t>7</a:t>
              </a:r>
              <a:endParaRPr lang="en-FI" sz="4400" dirty="0">
                <a:latin typeface="ADLaM Display" panose="02010000000000000000" pitchFamily="2" charset="0"/>
                <a:ea typeface="ADLaM Display" panose="02010000000000000000" pitchFamily="2" charset="0"/>
                <a:cs typeface="ADLaM Display" panose="02010000000000000000" pitchFamily="2" charset="0"/>
              </a:endParaRPr>
            </a:p>
          </p:txBody>
        </p:sp>
        <p:sp>
          <p:nvSpPr>
            <p:cNvPr id="17" name="Oval 16">
              <a:extLst>
                <a:ext uri="{FF2B5EF4-FFF2-40B4-BE49-F238E27FC236}">
                  <a16:creationId xmlns:a16="http://schemas.microsoft.com/office/drawing/2014/main" id="{C77A2527-6D06-9A9D-24D7-622CE0A3234E}"/>
                </a:ext>
              </a:extLst>
            </p:cNvPr>
            <p:cNvSpPr/>
            <p:nvPr/>
          </p:nvSpPr>
          <p:spPr>
            <a:xfrm>
              <a:off x="8286226" y="4484017"/>
              <a:ext cx="578840" cy="562062"/>
            </a:xfrm>
            <a:prstGeom prst="ellipse">
              <a:avLst/>
            </a:prstGeom>
            <a:solidFill>
              <a:srgbClr val="FF0400"/>
            </a:solidFill>
            <a:ln w="381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400" dirty="0">
                  <a:latin typeface="ADLaM Display" panose="02010000000000000000" pitchFamily="2" charset="0"/>
                  <a:ea typeface="ADLaM Display" panose="02010000000000000000" pitchFamily="2" charset="0"/>
                  <a:cs typeface="ADLaM Display" panose="02010000000000000000" pitchFamily="2" charset="0"/>
                </a:rPr>
                <a:t>8</a:t>
              </a:r>
              <a:endParaRPr lang="en-FI" sz="4400" dirty="0">
                <a:latin typeface="ADLaM Display" panose="02010000000000000000" pitchFamily="2" charset="0"/>
                <a:ea typeface="ADLaM Display" panose="02010000000000000000" pitchFamily="2" charset="0"/>
                <a:cs typeface="ADLaM Display" panose="02010000000000000000" pitchFamily="2" charset="0"/>
              </a:endParaRPr>
            </a:p>
          </p:txBody>
        </p:sp>
        <p:cxnSp>
          <p:nvCxnSpPr>
            <p:cNvPr id="18" name="Straight Arrow Connector 17">
              <a:extLst>
                <a:ext uri="{FF2B5EF4-FFF2-40B4-BE49-F238E27FC236}">
                  <a16:creationId xmlns:a16="http://schemas.microsoft.com/office/drawing/2014/main" id="{1FE13D14-3CDB-0F74-CA53-63393A100D32}"/>
                </a:ext>
              </a:extLst>
            </p:cNvPr>
            <p:cNvCxnSpPr>
              <a:stCxn id="10" idx="4"/>
              <a:endCxn id="11" idx="0"/>
            </p:cNvCxnSpPr>
            <p:nvPr/>
          </p:nvCxnSpPr>
          <p:spPr>
            <a:xfrm>
              <a:off x="9915787" y="2252750"/>
              <a:ext cx="0" cy="362125"/>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AF75C36F-FFC5-CB65-6BF0-D850BEFDBBDF}"/>
                </a:ext>
              </a:extLst>
            </p:cNvPr>
            <p:cNvCxnSpPr>
              <a:stCxn id="10" idx="5"/>
              <a:endCxn id="12" idx="1"/>
            </p:cNvCxnSpPr>
            <p:nvPr/>
          </p:nvCxnSpPr>
          <p:spPr>
            <a:xfrm>
              <a:off x="10120438" y="2170438"/>
              <a:ext cx="464551" cy="526749"/>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0B3A7ACB-CD77-DDB4-56D5-77D693572D7F}"/>
                </a:ext>
              </a:extLst>
            </p:cNvPr>
            <p:cNvCxnSpPr>
              <a:stCxn id="10" idx="3"/>
              <a:endCxn id="13" idx="7"/>
            </p:cNvCxnSpPr>
            <p:nvPr/>
          </p:nvCxnSpPr>
          <p:spPr>
            <a:xfrm flipH="1">
              <a:off x="9246585" y="2170438"/>
              <a:ext cx="464551" cy="526749"/>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C13F69EF-F426-31C8-901B-77E1C787EA16}"/>
                </a:ext>
              </a:extLst>
            </p:cNvPr>
            <p:cNvCxnSpPr>
              <a:stCxn id="13" idx="5"/>
              <a:endCxn id="14" idx="0"/>
            </p:cNvCxnSpPr>
            <p:nvPr/>
          </p:nvCxnSpPr>
          <p:spPr>
            <a:xfrm>
              <a:off x="9246585" y="3094625"/>
              <a:ext cx="244444" cy="444437"/>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3D191DB7-CC0F-32DD-B627-505866CF80BC}"/>
                </a:ext>
              </a:extLst>
            </p:cNvPr>
            <p:cNvCxnSpPr>
              <a:stCxn id="13" idx="3"/>
              <a:endCxn id="15" idx="0"/>
            </p:cNvCxnSpPr>
            <p:nvPr/>
          </p:nvCxnSpPr>
          <p:spPr>
            <a:xfrm flipH="1">
              <a:off x="8575646" y="3094625"/>
              <a:ext cx="261637" cy="444437"/>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BCDB57F2-89A0-756C-C72B-65B34BCEAB75}"/>
                </a:ext>
              </a:extLst>
            </p:cNvPr>
            <p:cNvCxnSpPr>
              <a:stCxn id="15" idx="4"/>
              <a:endCxn id="17" idx="0"/>
            </p:cNvCxnSpPr>
            <p:nvPr/>
          </p:nvCxnSpPr>
          <p:spPr>
            <a:xfrm>
              <a:off x="8575646" y="4101124"/>
              <a:ext cx="0" cy="382893"/>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8AAC826D-34F8-75A7-FCAA-E7D659789271}"/>
                </a:ext>
              </a:extLst>
            </p:cNvPr>
            <p:cNvCxnSpPr>
              <a:stCxn id="12" idx="5"/>
              <a:endCxn id="16" idx="0"/>
            </p:cNvCxnSpPr>
            <p:nvPr/>
          </p:nvCxnSpPr>
          <p:spPr>
            <a:xfrm>
              <a:off x="10994291" y="3094625"/>
              <a:ext cx="183341" cy="444437"/>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0610335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35D24-7244-54F4-8B8A-6171AC2056D4}"/>
              </a:ext>
            </a:extLst>
          </p:cNvPr>
          <p:cNvSpPr txBox="1">
            <a:spLocks/>
          </p:cNvSpPr>
          <p:nvPr/>
        </p:nvSpPr>
        <p:spPr>
          <a:xfrm>
            <a:off x="503814" y="520633"/>
            <a:ext cx="4485861" cy="1088136"/>
          </a:xfrm>
          <a:prstGeom prst="rect">
            <a:avLst/>
          </a:prstGeom>
        </p:spPr>
        <p:txBody>
          <a:bodyPr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400" dirty="0">
                <a:latin typeface="ADLaM Display" panose="02010000000000000000" pitchFamily="2" charset="0"/>
                <a:ea typeface="ADLaM Display" panose="02010000000000000000" pitchFamily="2" charset="0"/>
                <a:cs typeface="ADLaM Display" panose="02010000000000000000" pitchFamily="2" charset="0"/>
              </a:rPr>
              <a:t>My Implementation</a:t>
            </a:r>
            <a:endParaRPr lang="en-FI" sz="3400" dirty="0">
              <a:latin typeface="ADLaM Display" panose="02010000000000000000" pitchFamily="2" charset="0"/>
              <a:ea typeface="ADLaM Display" panose="02010000000000000000" pitchFamily="2" charset="0"/>
              <a:cs typeface="ADLaM Display" panose="02010000000000000000" pitchFamily="2" charset="0"/>
            </a:endParaRPr>
          </a:p>
        </p:txBody>
      </p:sp>
      <p:cxnSp>
        <p:nvCxnSpPr>
          <p:cNvPr id="3" name="Straight Connector 2">
            <a:extLst>
              <a:ext uri="{FF2B5EF4-FFF2-40B4-BE49-F238E27FC236}">
                <a16:creationId xmlns:a16="http://schemas.microsoft.com/office/drawing/2014/main" id="{C93FA5F5-12A1-7166-0A46-4C5B2819512E}"/>
              </a:ext>
            </a:extLst>
          </p:cNvPr>
          <p:cNvCxnSpPr>
            <a:cxnSpLocks/>
          </p:cNvCxnSpPr>
          <p:nvPr/>
        </p:nvCxnSpPr>
        <p:spPr>
          <a:xfrm>
            <a:off x="419100" y="1829383"/>
            <a:ext cx="4570575" cy="0"/>
          </a:xfrm>
          <a:prstGeom prst="line">
            <a:avLst/>
          </a:prstGeom>
          <a:ln w="571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 name="Content Placeholder 2">
            <a:extLst>
              <a:ext uri="{FF2B5EF4-FFF2-40B4-BE49-F238E27FC236}">
                <a16:creationId xmlns:a16="http://schemas.microsoft.com/office/drawing/2014/main" id="{EA580B31-C1C0-A820-ADF7-76D2FA972BF6}"/>
              </a:ext>
            </a:extLst>
          </p:cNvPr>
          <p:cNvSpPr txBox="1">
            <a:spLocks/>
          </p:cNvSpPr>
          <p:nvPr/>
        </p:nvSpPr>
        <p:spPr>
          <a:xfrm>
            <a:off x="367904" y="2143257"/>
            <a:ext cx="4757680" cy="4194110"/>
          </a:xfrm>
          <a:prstGeom prst="rect">
            <a:avLst/>
          </a:prstGeom>
        </p:spPr>
        <p:txBody>
          <a:bodyPr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latin typeface="Gill Sans Nova" panose="020B0602020104020203" pitchFamily="34" charset="0"/>
              </a:rPr>
              <a:t>In my implementation, I loop “frames” until the path is found.</a:t>
            </a:r>
          </a:p>
          <a:p>
            <a:r>
              <a:rPr lang="en-US" sz="1800" dirty="0">
                <a:latin typeface="Gill Sans Nova" panose="020B0602020104020203" pitchFamily="34" charset="0"/>
              </a:rPr>
              <a:t>Every frame, it loops through all </a:t>
            </a:r>
            <a:r>
              <a:rPr lang="en-US" sz="1800" b="1" dirty="0">
                <a:latin typeface="Gill Sans Nova" panose="020B0602020104020203" pitchFamily="34" charset="0"/>
              </a:rPr>
              <a:t>search paths</a:t>
            </a:r>
            <a:r>
              <a:rPr lang="en-US" sz="1800" dirty="0">
                <a:latin typeface="Gill Sans Nova" panose="020B0602020104020203" pitchFamily="34" charset="0"/>
              </a:rPr>
              <a:t>, and a path does one of the following</a:t>
            </a:r>
          </a:p>
          <a:p>
            <a:pPr lvl="1"/>
            <a:r>
              <a:rPr lang="en-US" sz="1800" b="1" dirty="0">
                <a:latin typeface="Gill Sans Nova" panose="020B0602020104020203" pitchFamily="34" charset="0"/>
              </a:rPr>
              <a:t>Only 1 possible direction: </a:t>
            </a:r>
            <a:r>
              <a:rPr lang="en-US" sz="1800" dirty="0">
                <a:latin typeface="Gill Sans Nova" panose="020B0602020104020203" pitchFamily="34" charset="0"/>
              </a:rPr>
              <a:t>search that direction and add it to its path</a:t>
            </a:r>
          </a:p>
          <a:p>
            <a:pPr lvl="1"/>
            <a:r>
              <a:rPr lang="en-US" sz="1800" b="1" dirty="0">
                <a:latin typeface="Gill Sans Nova" panose="020B0602020104020203" pitchFamily="34" charset="0"/>
              </a:rPr>
              <a:t>More than 1 possible direction: </a:t>
            </a:r>
            <a:r>
              <a:rPr lang="en-US" sz="1800" dirty="0">
                <a:latin typeface="Gill Sans Nova" panose="020B0602020104020203" pitchFamily="34" charset="0"/>
              </a:rPr>
              <a:t>search one direction and add it to its path, AND create copies of the path for the other directions (and search the directions to those paths as well)</a:t>
            </a:r>
          </a:p>
          <a:p>
            <a:pPr lvl="1"/>
            <a:r>
              <a:rPr lang="en-US" sz="1800" b="1" dirty="0">
                <a:latin typeface="Gill Sans Nova" panose="020B0602020104020203" pitchFamily="34" charset="0"/>
              </a:rPr>
              <a:t>No possible direction: </a:t>
            </a:r>
            <a:r>
              <a:rPr lang="en-US" sz="1800" dirty="0">
                <a:latin typeface="Gill Sans Nova" panose="020B0602020104020203" pitchFamily="34" charset="0"/>
              </a:rPr>
              <a:t>that path can’t move anymore, and it hasn’t reached the goal, so delete this path.</a:t>
            </a:r>
          </a:p>
          <a:p>
            <a:r>
              <a:rPr lang="en-US" sz="1800" dirty="0">
                <a:latin typeface="Gill Sans Nova" panose="020B0602020104020203" pitchFamily="34" charset="0"/>
              </a:rPr>
              <a:t>If any path has reached the goal, then that path is selected as the winningPath.</a:t>
            </a:r>
          </a:p>
          <a:p>
            <a:endParaRPr lang="en-FI" sz="1800" dirty="0">
              <a:latin typeface="Gill Sans Nova" panose="020B0602020104020203" pitchFamily="34" charset="0"/>
            </a:endParaRPr>
          </a:p>
        </p:txBody>
      </p:sp>
      <p:grpSp>
        <p:nvGrpSpPr>
          <p:cNvPr id="14" name="Group 13">
            <a:extLst>
              <a:ext uri="{FF2B5EF4-FFF2-40B4-BE49-F238E27FC236}">
                <a16:creationId xmlns:a16="http://schemas.microsoft.com/office/drawing/2014/main" id="{2B9A5039-2CB5-F0D4-708C-80180A34703C}"/>
              </a:ext>
            </a:extLst>
          </p:cNvPr>
          <p:cNvGrpSpPr/>
          <p:nvPr/>
        </p:nvGrpSpPr>
        <p:grpSpPr>
          <a:xfrm>
            <a:off x="5368946" y="0"/>
            <a:ext cx="6823054" cy="6858000"/>
            <a:chOff x="5368946" y="0"/>
            <a:chExt cx="6823054" cy="6858000"/>
          </a:xfrm>
        </p:grpSpPr>
        <p:pic>
          <p:nvPicPr>
            <p:cNvPr id="6" name="Picture 5" descr="A black square with white and green squares&#10;&#10;Description automatically generated">
              <a:extLst>
                <a:ext uri="{FF2B5EF4-FFF2-40B4-BE49-F238E27FC236}">
                  <a16:creationId xmlns:a16="http://schemas.microsoft.com/office/drawing/2014/main" id="{71F936A5-36B1-0337-D459-D76FB5B8E1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68946" y="0"/>
              <a:ext cx="6823054" cy="6858000"/>
            </a:xfrm>
            <a:prstGeom prst="rect">
              <a:avLst/>
            </a:prstGeom>
          </p:spPr>
        </p:pic>
        <p:sp>
          <p:nvSpPr>
            <p:cNvPr id="7" name="Rectangle 6">
              <a:extLst>
                <a:ext uri="{FF2B5EF4-FFF2-40B4-BE49-F238E27FC236}">
                  <a16:creationId xmlns:a16="http://schemas.microsoft.com/office/drawing/2014/main" id="{92B21483-AA25-447F-4B16-6C87313BD98A}"/>
                </a:ext>
              </a:extLst>
            </p:cNvPr>
            <p:cNvSpPr/>
            <p:nvPr/>
          </p:nvSpPr>
          <p:spPr>
            <a:xfrm>
              <a:off x="7662863" y="4533901"/>
              <a:ext cx="3328987" cy="1114424"/>
            </a:xfrm>
            <a:prstGeom prst="rect">
              <a:avLst/>
            </a:prstGeom>
            <a:solidFill>
              <a:srgbClr val="FF99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I"/>
            </a:p>
          </p:txBody>
        </p:sp>
        <p:sp>
          <p:nvSpPr>
            <p:cNvPr id="8" name="Rectangle 7">
              <a:extLst>
                <a:ext uri="{FF2B5EF4-FFF2-40B4-BE49-F238E27FC236}">
                  <a16:creationId xmlns:a16="http://schemas.microsoft.com/office/drawing/2014/main" id="{1519C16B-39F7-A923-264E-A44A85DF8DEA}"/>
                </a:ext>
              </a:extLst>
            </p:cNvPr>
            <p:cNvSpPr/>
            <p:nvPr/>
          </p:nvSpPr>
          <p:spPr>
            <a:xfrm>
              <a:off x="7662863" y="2324099"/>
              <a:ext cx="1114425" cy="2209802"/>
            </a:xfrm>
            <a:prstGeom prst="rect">
              <a:avLst/>
            </a:prstGeom>
            <a:solidFill>
              <a:srgbClr val="FF99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I"/>
            </a:p>
          </p:txBody>
        </p:sp>
        <p:sp>
          <p:nvSpPr>
            <p:cNvPr id="12" name="Rectangle 11">
              <a:extLst>
                <a:ext uri="{FF2B5EF4-FFF2-40B4-BE49-F238E27FC236}">
                  <a16:creationId xmlns:a16="http://schemas.microsoft.com/office/drawing/2014/main" id="{6607F23A-ED6E-99E5-0BD1-F2706A14C104}"/>
                </a:ext>
              </a:extLst>
            </p:cNvPr>
            <p:cNvSpPr/>
            <p:nvPr/>
          </p:nvSpPr>
          <p:spPr>
            <a:xfrm>
              <a:off x="6548438" y="4533901"/>
              <a:ext cx="1114425" cy="1114424"/>
            </a:xfrm>
            <a:prstGeom prst="rect">
              <a:avLst/>
            </a:prstGeom>
            <a:solidFill>
              <a:srgbClr val="32CD3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I"/>
            </a:p>
          </p:txBody>
        </p:sp>
        <p:sp>
          <p:nvSpPr>
            <p:cNvPr id="13" name="Rectangle 12">
              <a:extLst>
                <a:ext uri="{FF2B5EF4-FFF2-40B4-BE49-F238E27FC236}">
                  <a16:creationId xmlns:a16="http://schemas.microsoft.com/office/drawing/2014/main" id="{818D7717-C5DE-68FD-E2ED-8741E6182330}"/>
                </a:ext>
              </a:extLst>
            </p:cNvPr>
            <p:cNvSpPr/>
            <p:nvPr/>
          </p:nvSpPr>
          <p:spPr>
            <a:xfrm>
              <a:off x="9877425" y="1209675"/>
              <a:ext cx="1114425" cy="1114424"/>
            </a:xfrm>
            <a:prstGeom prst="rect">
              <a:avLst/>
            </a:prstGeom>
            <a:solidFill>
              <a:srgbClr val="ED432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I"/>
            </a:p>
          </p:txBody>
        </p:sp>
      </p:grpSp>
      <p:sp>
        <p:nvSpPr>
          <p:cNvPr id="10" name="TextBox 9">
            <a:extLst>
              <a:ext uri="{FF2B5EF4-FFF2-40B4-BE49-F238E27FC236}">
                <a16:creationId xmlns:a16="http://schemas.microsoft.com/office/drawing/2014/main" id="{6FACFA29-2183-4EAA-2591-E31150858E27}"/>
              </a:ext>
            </a:extLst>
          </p:cNvPr>
          <p:cNvSpPr txBox="1"/>
          <p:nvPr/>
        </p:nvSpPr>
        <p:spPr>
          <a:xfrm>
            <a:off x="7985075" y="4582572"/>
            <a:ext cx="470000" cy="769441"/>
          </a:xfrm>
          <a:prstGeom prst="rect">
            <a:avLst/>
          </a:prstGeom>
          <a:noFill/>
        </p:spPr>
        <p:txBody>
          <a:bodyPr wrap="none" rtlCol="0">
            <a:spAutoFit/>
          </a:bodyPr>
          <a:lstStyle/>
          <a:p>
            <a:r>
              <a:rPr lang="en-US" sz="4400" dirty="0">
                <a:solidFill>
                  <a:schemeClr val="bg1"/>
                </a:solidFill>
              </a:rPr>
              <a:t>1</a:t>
            </a:r>
            <a:endParaRPr lang="en-FI" sz="4400" dirty="0">
              <a:solidFill>
                <a:schemeClr val="bg1"/>
              </a:solidFill>
            </a:endParaRPr>
          </a:p>
        </p:txBody>
      </p:sp>
      <p:sp>
        <p:nvSpPr>
          <p:cNvPr id="15" name="TextBox 14">
            <a:extLst>
              <a:ext uri="{FF2B5EF4-FFF2-40B4-BE49-F238E27FC236}">
                <a16:creationId xmlns:a16="http://schemas.microsoft.com/office/drawing/2014/main" id="{328DF851-2B7C-A595-1CCD-FBD38BFEB2DA}"/>
              </a:ext>
            </a:extLst>
          </p:cNvPr>
          <p:cNvSpPr txBox="1"/>
          <p:nvPr/>
        </p:nvSpPr>
        <p:spPr>
          <a:xfrm>
            <a:off x="7972425" y="3591968"/>
            <a:ext cx="470000" cy="769441"/>
          </a:xfrm>
          <a:prstGeom prst="rect">
            <a:avLst/>
          </a:prstGeom>
          <a:noFill/>
        </p:spPr>
        <p:txBody>
          <a:bodyPr wrap="none" rtlCol="0">
            <a:spAutoFit/>
          </a:bodyPr>
          <a:lstStyle/>
          <a:p>
            <a:r>
              <a:rPr lang="en-US" sz="4400" dirty="0">
                <a:solidFill>
                  <a:schemeClr val="bg1"/>
                </a:solidFill>
              </a:rPr>
              <a:t>1</a:t>
            </a:r>
            <a:endParaRPr lang="en-FI" sz="4400" dirty="0">
              <a:solidFill>
                <a:schemeClr val="bg1"/>
              </a:solidFill>
            </a:endParaRPr>
          </a:p>
        </p:txBody>
      </p:sp>
      <p:sp>
        <p:nvSpPr>
          <p:cNvPr id="16" name="TextBox 15">
            <a:extLst>
              <a:ext uri="{FF2B5EF4-FFF2-40B4-BE49-F238E27FC236}">
                <a16:creationId xmlns:a16="http://schemas.microsoft.com/office/drawing/2014/main" id="{4C505421-2C58-7791-3ED6-5FCB97AC8265}"/>
              </a:ext>
            </a:extLst>
          </p:cNvPr>
          <p:cNvSpPr txBox="1"/>
          <p:nvPr/>
        </p:nvSpPr>
        <p:spPr>
          <a:xfrm>
            <a:off x="7985075" y="2477544"/>
            <a:ext cx="470000" cy="769441"/>
          </a:xfrm>
          <a:prstGeom prst="rect">
            <a:avLst/>
          </a:prstGeom>
          <a:noFill/>
        </p:spPr>
        <p:txBody>
          <a:bodyPr wrap="none" rtlCol="0">
            <a:spAutoFit/>
          </a:bodyPr>
          <a:lstStyle/>
          <a:p>
            <a:r>
              <a:rPr lang="en-US" sz="4400" dirty="0">
                <a:solidFill>
                  <a:schemeClr val="bg1"/>
                </a:solidFill>
              </a:rPr>
              <a:t>1</a:t>
            </a:r>
            <a:endParaRPr lang="en-FI" sz="4400" dirty="0">
              <a:solidFill>
                <a:schemeClr val="bg1"/>
              </a:solidFill>
            </a:endParaRPr>
          </a:p>
        </p:txBody>
      </p:sp>
      <p:sp>
        <p:nvSpPr>
          <p:cNvPr id="17" name="TextBox 16">
            <a:extLst>
              <a:ext uri="{FF2B5EF4-FFF2-40B4-BE49-F238E27FC236}">
                <a16:creationId xmlns:a16="http://schemas.microsoft.com/office/drawing/2014/main" id="{443CF5D0-C73D-AA3C-27D9-92225C925A04}"/>
              </a:ext>
            </a:extLst>
          </p:cNvPr>
          <p:cNvSpPr txBox="1"/>
          <p:nvPr/>
        </p:nvSpPr>
        <p:spPr>
          <a:xfrm>
            <a:off x="9099500" y="4706392"/>
            <a:ext cx="470000" cy="769441"/>
          </a:xfrm>
          <a:prstGeom prst="rect">
            <a:avLst/>
          </a:prstGeom>
          <a:noFill/>
        </p:spPr>
        <p:txBody>
          <a:bodyPr wrap="none" rtlCol="0">
            <a:spAutoFit/>
          </a:bodyPr>
          <a:lstStyle/>
          <a:p>
            <a:r>
              <a:rPr lang="en-US" sz="4400" dirty="0">
                <a:solidFill>
                  <a:schemeClr val="bg1"/>
                </a:solidFill>
              </a:rPr>
              <a:t>2</a:t>
            </a:r>
            <a:endParaRPr lang="en-FI" sz="4400" dirty="0">
              <a:solidFill>
                <a:schemeClr val="bg1"/>
              </a:solidFill>
            </a:endParaRPr>
          </a:p>
        </p:txBody>
      </p:sp>
      <p:sp>
        <p:nvSpPr>
          <p:cNvPr id="18" name="TextBox 17">
            <a:extLst>
              <a:ext uri="{FF2B5EF4-FFF2-40B4-BE49-F238E27FC236}">
                <a16:creationId xmlns:a16="http://schemas.microsoft.com/office/drawing/2014/main" id="{B76A5609-F794-B32B-1524-B349DE1BF21B}"/>
              </a:ext>
            </a:extLst>
          </p:cNvPr>
          <p:cNvSpPr txBox="1"/>
          <p:nvPr/>
        </p:nvSpPr>
        <p:spPr>
          <a:xfrm>
            <a:off x="10199637" y="4706392"/>
            <a:ext cx="470000" cy="769441"/>
          </a:xfrm>
          <a:prstGeom prst="rect">
            <a:avLst/>
          </a:prstGeom>
          <a:noFill/>
        </p:spPr>
        <p:txBody>
          <a:bodyPr wrap="none" rtlCol="0">
            <a:spAutoFit/>
          </a:bodyPr>
          <a:lstStyle/>
          <a:p>
            <a:r>
              <a:rPr lang="en-US" sz="4400" dirty="0">
                <a:solidFill>
                  <a:schemeClr val="bg1"/>
                </a:solidFill>
              </a:rPr>
              <a:t>2</a:t>
            </a:r>
            <a:endParaRPr lang="en-FI" sz="4400" dirty="0">
              <a:solidFill>
                <a:schemeClr val="bg1"/>
              </a:solidFill>
            </a:endParaRPr>
          </a:p>
        </p:txBody>
      </p:sp>
      <p:sp>
        <p:nvSpPr>
          <p:cNvPr id="19" name="TextBox 18">
            <a:extLst>
              <a:ext uri="{FF2B5EF4-FFF2-40B4-BE49-F238E27FC236}">
                <a16:creationId xmlns:a16="http://schemas.microsoft.com/office/drawing/2014/main" id="{0B7FD40B-DA59-6308-8392-DABCA55C9B29}"/>
              </a:ext>
            </a:extLst>
          </p:cNvPr>
          <p:cNvSpPr txBox="1"/>
          <p:nvPr/>
        </p:nvSpPr>
        <p:spPr>
          <a:xfrm>
            <a:off x="7763442" y="5163014"/>
            <a:ext cx="998991" cy="523220"/>
          </a:xfrm>
          <a:prstGeom prst="rect">
            <a:avLst/>
          </a:prstGeom>
          <a:noFill/>
        </p:spPr>
        <p:txBody>
          <a:bodyPr wrap="none" rtlCol="0">
            <a:spAutoFit/>
          </a:bodyPr>
          <a:lstStyle/>
          <a:p>
            <a:r>
              <a:rPr lang="en-US" sz="2800" dirty="0">
                <a:solidFill>
                  <a:schemeClr val="bg1"/>
                </a:solidFill>
              </a:rPr>
              <a:t>and 2</a:t>
            </a:r>
            <a:endParaRPr lang="en-FI" sz="2800" dirty="0">
              <a:solidFill>
                <a:schemeClr val="bg1"/>
              </a:solidFill>
            </a:endParaRPr>
          </a:p>
        </p:txBody>
      </p:sp>
      <p:sp>
        <p:nvSpPr>
          <p:cNvPr id="20" name="TextBox 19">
            <a:extLst>
              <a:ext uri="{FF2B5EF4-FFF2-40B4-BE49-F238E27FC236}">
                <a16:creationId xmlns:a16="http://schemas.microsoft.com/office/drawing/2014/main" id="{340C070A-EF47-7902-B94C-7C5E3E7D0125}"/>
              </a:ext>
            </a:extLst>
          </p:cNvPr>
          <p:cNvSpPr txBox="1"/>
          <p:nvPr/>
        </p:nvSpPr>
        <p:spPr>
          <a:xfrm>
            <a:off x="5866833" y="5866834"/>
            <a:ext cx="5791200" cy="954107"/>
          </a:xfrm>
          <a:prstGeom prst="rect">
            <a:avLst/>
          </a:prstGeom>
          <a:noFill/>
        </p:spPr>
        <p:txBody>
          <a:bodyPr wrap="square" rtlCol="0">
            <a:spAutoFit/>
          </a:bodyPr>
          <a:lstStyle/>
          <a:p>
            <a:r>
              <a:rPr lang="en-US" sz="1400" dirty="0">
                <a:solidFill>
                  <a:schemeClr val="bg1"/>
                </a:solidFill>
                <a:latin typeface="Gill Sans Nova" panose="020B0602020104020203" pitchFamily="34" charset="0"/>
              </a:rPr>
              <a:t>2 possible directions to continue (numbers represent the path ID)</a:t>
            </a:r>
          </a:p>
          <a:p>
            <a:pPr marL="285750" indent="-285750">
              <a:buFont typeface="Arial" panose="020B0604020202020204" pitchFamily="34" charset="0"/>
              <a:buChar char="•"/>
            </a:pPr>
            <a:r>
              <a:rPr lang="en-US" sz="1400" dirty="0">
                <a:solidFill>
                  <a:schemeClr val="bg1"/>
                </a:solidFill>
                <a:latin typeface="Gill Sans Nova" panose="020B0602020104020203" pitchFamily="34" charset="0"/>
              </a:rPr>
              <a:t>Original path continues up</a:t>
            </a:r>
          </a:p>
          <a:p>
            <a:pPr marL="285750" indent="-285750">
              <a:buFont typeface="Arial" panose="020B0604020202020204" pitchFamily="34" charset="0"/>
              <a:buChar char="•"/>
            </a:pPr>
            <a:r>
              <a:rPr lang="en-US" sz="1400" dirty="0">
                <a:solidFill>
                  <a:schemeClr val="bg1"/>
                </a:solidFill>
                <a:latin typeface="Gill Sans Nova" panose="020B0602020104020203" pitchFamily="34" charset="0"/>
              </a:rPr>
              <a:t>Copies the path, searches the other direction, and that path is added to the paths list.</a:t>
            </a:r>
            <a:endParaRPr lang="en-FI" sz="1400" dirty="0">
              <a:solidFill>
                <a:schemeClr val="bg1"/>
              </a:solidFill>
              <a:latin typeface="Gill Sans Nova" panose="020B0602020104020203" pitchFamily="34" charset="0"/>
            </a:endParaRPr>
          </a:p>
        </p:txBody>
      </p:sp>
      <p:sp>
        <p:nvSpPr>
          <p:cNvPr id="21" name="Arrow: Up 20">
            <a:extLst>
              <a:ext uri="{FF2B5EF4-FFF2-40B4-BE49-F238E27FC236}">
                <a16:creationId xmlns:a16="http://schemas.microsoft.com/office/drawing/2014/main" id="{48A139C5-874E-C458-7D20-18A0D399A3D8}"/>
              </a:ext>
            </a:extLst>
          </p:cNvPr>
          <p:cNvSpPr/>
          <p:nvPr/>
        </p:nvSpPr>
        <p:spPr>
          <a:xfrm>
            <a:off x="8088325" y="5686234"/>
            <a:ext cx="263500" cy="237556"/>
          </a:xfrm>
          <a:prstGeom prst="up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I"/>
          </a:p>
        </p:txBody>
      </p:sp>
    </p:spTree>
    <p:extLst>
      <p:ext uri="{BB962C8B-B14F-4D97-AF65-F5344CB8AC3E}">
        <p14:creationId xmlns:p14="http://schemas.microsoft.com/office/powerpoint/2010/main" val="15834173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254</TotalTime>
  <Words>506</Words>
  <Application>Microsoft Office PowerPoint</Application>
  <PresentationFormat>Widescreen</PresentationFormat>
  <Paragraphs>43</Paragraphs>
  <Slides>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ADLaM Display</vt:lpstr>
      <vt:lpstr>Arial</vt:lpstr>
      <vt:lpstr>Calibri</vt:lpstr>
      <vt:lpstr>Calibri Light</vt:lpstr>
      <vt:lpstr>Gill Sans Nova</vt:lpstr>
      <vt:lpstr>Office Theme</vt:lpstr>
      <vt:lpstr>How is the maze generated?</vt:lpstr>
      <vt:lpstr>Create random paths</vt:lpstr>
      <vt:lpstr>Where can path continue?</vt:lpstr>
      <vt:lpstr>How does the Search work?</vt:lpstr>
      <vt:lpstr>Breadth First Search Explained</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Kahra Tuisku</dc:creator>
  <cp:lastModifiedBy>Kahra Tuisku</cp:lastModifiedBy>
  <cp:revision>5</cp:revision>
  <dcterms:created xsi:type="dcterms:W3CDTF">2024-02-15T16:04:50Z</dcterms:created>
  <dcterms:modified xsi:type="dcterms:W3CDTF">2024-02-17T09:37:26Z</dcterms:modified>
</cp:coreProperties>
</file>