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57" r:id="rId2"/>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26" autoAdjust="0"/>
    <p:restoredTop sz="94660"/>
  </p:normalViewPr>
  <p:slideViewPr>
    <p:cSldViewPr>
      <p:cViewPr varScale="1">
        <p:scale>
          <a:sx n="73" d="100"/>
          <a:sy n="73" d="100"/>
        </p:scale>
        <p:origin x="-43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2D3FE92-87E0-4EBA-9DE3-4E6FA732F961}" type="datetimeFigureOut">
              <a:rPr lang="id-ID" smtClean="0"/>
              <a:t>01/12/2016</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7B52AB3-D6B7-4F2A-8132-2E32AE861FA6}"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D3FE92-87E0-4EBA-9DE3-4E6FA732F961}" type="datetimeFigureOut">
              <a:rPr lang="id-ID" smtClean="0"/>
              <a:t>01/12/2016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B52AB3-D6B7-4F2A-8132-2E32AE861FA6}"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D3FE92-87E0-4EBA-9DE3-4E6FA732F961}" type="datetimeFigureOut">
              <a:rPr lang="id-ID" smtClean="0"/>
              <a:t>01/12/2016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B52AB3-D6B7-4F2A-8132-2E32AE861FA6}"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2D3FE92-87E0-4EBA-9DE3-4E6FA732F961}" type="datetimeFigureOut">
              <a:rPr lang="id-ID" smtClean="0"/>
              <a:t>01/12/2016</a:t>
            </a:fld>
            <a:endParaRPr lang="id-ID"/>
          </a:p>
        </p:txBody>
      </p:sp>
      <p:sp>
        <p:nvSpPr>
          <p:cNvPr id="9" name="Slide Number Placeholder 8"/>
          <p:cNvSpPr>
            <a:spLocks noGrp="1"/>
          </p:cNvSpPr>
          <p:nvPr>
            <p:ph type="sldNum" sz="quarter" idx="15"/>
          </p:nvPr>
        </p:nvSpPr>
        <p:spPr/>
        <p:txBody>
          <a:bodyPr rtlCol="0"/>
          <a:lstStyle/>
          <a:p>
            <a:fld id="{87B52AB3-D6B7-4F2A-8132-2E32AE861FA6}"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2D3FE92-87E0-4EBA-9DE3-4E6FA732F961}" type="datetimeFigureOut">
              <a:rPr lang="id-ID" smtClean="0"/>
              <a:t>01/12/2016</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7B52AB3-D6B7-4F2A-8132-2E32AE861FA6}"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2D3FE92-87E0-4EBA-9DE3-4E6FA732F961}" type="datetimeFigureOut">
              <a:rPr lang="id-ID" smtClean="0"/>
              <a:t>01/12/2016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7B52AB3-D6B7-4F2A-8132-2E32AE861FA6}"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2D3FE92-87E0-4EBA-9DE3-4E6FA732F961}" type="datetimeFigureOut">
              <a:rPr lang="id-ID" smtClean="0"/>
              <a:t>01/12/2016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7B52AB3-D6B7-4F2A-8132-2E32AE861FA6}"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2D3FE92-87E0-4EBA-9DE3-4E6FA732F961}" type="datetimeFigureOut">
              <a:rPr lang="id-ID" smtClean="0"/>
              <a:t>01/12/2016</a:t>
            </a:fld>
            <a:endParaRPr lang="id-ID"/>
          </a:p>
        </p:txBody>
      </p:sp>
      <p:sp>
        <p:nvSpPr>
          <p:cNvPr id="7" name="Slide Number Placeholder 6"/>
          <p:cNvSpPr>
            <a:spLocks noGrp="1"/>
          </p:cNvSpPr>
          <p:nvPr>
            <p:ph type="sldNum" sz="quarter" idx="11"/>
          </p:nvPr>
        </p:nvSpPr>
        <p:spPr/>
        <p:txBody>
          <a:bodyPr rtlCol="0"/>
          <a:lstStyle/>
          <a:p>
            <a:fld id="{87B52AB3-D6B7-4F2A-8132-2E32AE861FA6}"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3FE92-87E0-4EBA-9DE3-4E6FA732F961}" type="datetimeFigureOut">
              <a:rPr lang="id-ID" smtClean="0"/>
              <a:t>01/12/2016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7B52AB3-D6B7-4F2A-8132-2E32AE861FA6}"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2D3FE92-87E0-4EBA-9DE3-4E6FA732F961}" type="datetimeFigureOut">
              <a:rPr lang="id-ID" smtClean="0"/>
              <a:t>01/12/2016</a:t>
            </a:fld>
            <a:endParaRPr lang="id-ID"/>
          </a:p>
        </p:txBody>
      </p:sp>
      <p:sp>
        <p:nvSpPr>
          <p:cNvPr id="22" name="Slide Number Placeholder 21"/>
          <p:cNvSpPr>
            <a:spLocks noGrp="1"/>
          </p:cNvSpPr>
          <p:nvPr>
            <p:ph type="sldNum" sz="quarter" idx="15"/>
          </p:nvPr>
        </p:nvSpPr>
        <p:spPr/>
        <p:txBody>
          <a:bodyPr rtlCol="0"/>
          <a:lstStyle/>
          <a:p>
            <a:fld id="{87B52AB3-D6B7-4F2A-8132-2E32AE861FA6}"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2D3FE92-87E0-4EBA-9DE3-4E6FA732F961}" type="datetimeFigureOut">
              <a:rPr lang="id-ID" smtClean="0"/>
              <a:t>01/12/2016</a:t>
            </a:fld>
            <a:endParaRPr lang="id-ID"/>
          </a:p>
        </p:txBody>
      </p:sp>
      <p:sp>
        <p:nvSpPr>
          <p:cNvPr id="18" name="Slide Number Placeholder 17"/>
          <p:cNvSpPr>
            <a:spLocks noGrp="1"/>
          </p:cNvSpPr>
          <p:nvPr>
            <p:ph type="sldNum" sz="quarter" idx="11"/>
          </p:nvPr>
        </p:nvSpPr>
        <p:spPr/>
        <p:txBody>
          <a:bodyPr rtlCol="0"/>
          <a:lstStyle/>
          <a:p>
            <a:fld id="{87B52AB3-D6B7-4F2A-8132-2E32AE861FA6}"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2D3FE92-87E0-4EBA-9DE3-4E6FA732F961}" type="datetimeFigureOut">
              <a:rPr lang="id-ID" smtClean="0"/>
              <a:t>01/12/2016</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7B52AB3-D6B7-4F2A-8132-2E32AE861FA6}"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785818"/>
          </a:xfrm>
        </p:spPr>
        <p:txBody>
          <a:bodyPr>
            <a:normAutofit/>
          </a:bodyPr>
          <a:lstStyle/>
          <a:p>
            <a:pPr algn="ctr"/>
            <a:r>
              <a:rPr lang="id-ID" sz="3600" b="1" dirty="0" smtClean="0">
                <a:latin typeface="Times New Roman" pitchFamily="18" charset="0"/>
                <a:cs typeface="Times New Roman" pitchFamily="18" charset="0"/>
              </a:rPr>
              <a:t>SEMINAR PROPOSAL</a:t>
            </a:r>
            <a:endParaRPr lang="id-ID"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00034" y="1142984"/>
            <a:ext cx="8229600" cy="1257296"/>
          </a:xfrm>
        </p:spPr>
        <p:txBody>
          <a:bodyPr>
            <a:normAutofit/>
          </a:bodyPr>
          <a:lstStyle/>
          <a:p>
            <a:pPr algn="ctr">
              <a:buNone/>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Aplikasi Pengelolaan Mata Kuliah Teknik</a:t>
            </a:r>
            <a:r>
              <a:rPr kumimoji="0" lang="id-ID"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Informatika Berbasis </a:t>
            </a:r>
            <a:r>
              <a:rPr kumimoji="0" lang="id-ID"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Client Server</a:t>
            </a: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Pada STMIK</a:t>
            </a:r>
            <a:r>
              <a:rPr kumimoji="0" lang="id-ID"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Palangkaraya</a:t>
            </a:r>
            <a:endParaRPr lang="id-ID" sz="2400"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582035" y="2143116"/>
            <a:ext cx="1704345" cy="1785950"/>
          </a:xfrm>
          <a:prstGeom prst="rect">
            <a:avLst/>
          </a:prstGeom>
          <a:noFill/>
          <a:ln>
            <a:noFill/>
          </a:ln>
        </p:spPr>
      </p:pic>
      <p:sp>
        <p:nvSpPr>
          <p:cNvPr id="5" name="Content Placeholder 2"/>
          <p:cNvSpPr txBox="1">
            <a:spLocks/>
          </p:cNvSpPr>
          <p:nvPr/>
        </p:nvSpPr>
        <p:spPr>
          <a:xfrm>
            <a:off x="500034" y="4214818"/>
            <a:ext cx="8229600" cy="2214578"/>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b="0" i="0" u="none" strike="noStrike" kern="1200" cap="none" spc="0" normalizeH="0" baseline="0" noProof="0" dirty="0" smtClean="0">
                <a:ln>
                  <a:noFill/>
                </a:ln>
                <a:solidFill>
                  <a:schemeClr val="tx1"/>
                </a:solidFill>
                <a:effectLst/>
                <a:uLnTx/>
                <a:uFillTx/>
                <a:latin typeface="Times New Roman" pitchFamily="18" charset="0"/>
                <a:ea typeface="Calibri" pitchFamily="34" charset="0"/>
                <a:cs typeface="Times New Roman" pitchFamily="18" charset="0"/>
              </a:rPr>
              <a:t>Oleh:</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id-ID" dirty="0" smtClean="0">
                <a:latin typeface="Times New Roman" pitchFamily="18" charset="0"/>
                <a:cs typeface="Times New Roman" pitchFamily="18" charset="0"/>
              </a:rPr>
              <a:t>Yudi Hartono</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C1255201032</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id-ID" dirty="0" smtClean="0">
                <a:latin typeface="Times New Roman" pitchFamily="18" charset="0"/>
                <a:cs typeface="Times New Roman" pitchFamily="18" charset="0"/>
              </a:rPr>
              <a:t>Tim Penguji</a:t>
            </a:r>
          </a:p>
          <a:p>
            <a:pPr marL="457200" marR="0" lvl="0" indent="-457200"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id-ID"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Heri Setiawan, M.kom</a:t>
            </a:r>
          </a:p>
          <a:p>
            <a:pPr marL="457200" marR="0" lvl="0" indent="-457200"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id-ID"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Herkules,</a:t>
            </a:r>
            <a:r>
              <a:rPr kumimoji="0" lang="id-ID"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S.kom, M.Cs</a:t>
            </a:r>
          </a:p>
          <a:p>
            <a:pPr marL="457200" marR="0" lvl="0" indent="-457200"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id-ID" dirty="0" smtClean="0">
                <a:latin typeface="Times New Roman" pitchFamily="18" charset="0"/>
                <a:cs typeface="Times New Roman" pitchFamily="18" charset="0"/>
              </a:rPr>
              <a:t>Drs. Sartana, M.Si</a:t>
            </a:r>
            <a:endParaRPr kumimoji="0" lang="id-ID"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Desain Antarmuka/</a:t>
            </a:r>
            <a:r>
              <a:rPr lang="id-ID" i="1" dirty="0" smtClean="0"/>
              <a:t>Interface</a:t>
            </a:r>
            <a:endParaRPr lang="id-ID" i="1" dirty="0"/>
          </a:p>
        </p:txBody>
      </p:sp>
      <p:sp>
        <p:nvSpPr>
          <p:cNvPr id="4" name="Rectangle 3"/>
          <p:cNvSpPr/>
          <p:nvPr/>
        </p:nvSpPr>
        <p:spPr>
          <a:xfrm>
            <a:off x="571472" y="1357298"/>
            <a:ext cx="8001056" cy="400110"/>
          </a:xfrm>
          <a:prstGeom prst="rect">
            <a:avLst/>
          </a:prstGeom>
        </p:spPr>
        <p:txBody>
          <a:bodyPr wrap="square">
            <a:spAutoFit/>
          </a:bodyPr>
          <a:lstStyle/>
          <a:p>
            <a:pPr>
              <a:buNone/>
            </a:pPr>
            <a:endParaRPr lang="id-ID" sz="2000" dirty="0"/>
          </a:p>
        </p:txBody>
      </p:sp>
      <p:pic>
        <p:nvPicPr>
          <p:cNvPr id="22529" name="Picture 1"/>
          <p:cNvPicPr>
            <a:picLocks noChangeAspect="1" noChangeArrowheads="1"/>
          </p:cNvPicPr>
          <p:nvPr/>
        </p:nvPicPr>
        <p:blipFill>
          <a:blip r:embed="rId2"/>
          <a:srcRect/>
          <a:stretch>
            <a:fillRect/>
          </a:stretch>
        </p:blipFill>
        <p:spPr bwMode="auto">
          <a:xfrm>
            <a:off x="1643042" y="1571612"/>
            <a:ext cx="5500726" cy="4151492"/>
          </a:xfrm>
          <a:prstGeom prst="rect">
            <a:avLst/>
          </a:prstGeom>
          <a:noFill/>
        </p:spPr>
      </p:pic>
      <p:sp>
        <p:nvSpPr>
          <p:cNvPr id="22531" name="Rectangle 3"/>
          <p:cNvSpPr>
            <a:spLocks noChangeArrowheads="1"/>
          </p:cNvSpPr>
          <p:nvPr/>
        </p:nvSpPr>
        <p:spPr bwMode="auto">
          <a:xfrm>
            <a:off x="2786050" y="5786454"/>
            <a:ext cx="352987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Tampilan Halaman utama </a:t>
            </a:r>
            <a:r>
              <a:rPr kumimoji="0" lang="id-ID" sz="2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server</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lstStyle/>
          <a:p>
            <a:pPr lvl="0"/>
            <a:r>
              <a:rPr lang="id-ID" dirty="0" smtClean="0"/>
              <a:t>Desain Antarmuka/</a:t>
            </a:r>
            <a:r>
              <a:rPr lang="id-ID" i="1" dirty="0" smtClean="0"/>
              <a:t>Interface</a:t>
            </a:r>
            <a:endParaRPr lang="id-ID" i="1" dirty="0"/>
          </a:p>
        </p:txBody>
      </p:sp>
      <p:sp>
        <p:nvSpPr>
          <p:cNvPr id="4" name="Rectangle 3"/>
          <p:cNvSpPr/>
          <p:nvPr/>
        </p:nvSpPr>
        <p:spPr>
          <a:xfrm>
            <a:off x="571472" y="1357298"/>
            <a:ext cx="8001056" cy="400110"/>
          </a:xfrm>
          <a:prstGeom prst="rect">
            <a:avLst/>
          </a:prstGeom>
        </p:spPr>
        <p:txBody>
          <a:bodyPr wrap="square">
            <a:spAutoFit/>
          </a:bodyPr>
          <a:lstStyle/>
          <a:p>
            <a:pPr>
              <a:buNone/>
            </a:pPr>
            <a:endParaRPr lang="id-ID" sz="20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3553" name="Picture 1"/>
          <p:cNvPicPr>
            <a:picLocks noChangeAspect="1" noChangeArrowheads="1"/>
          </p:cNvPicPr>
          <p:nvPr/>
        </p:nvPicPr>
        <p:blipFill>
          <a:blip r:embed="rId2"/>
          <a:srcRect/>
          <a:stretch>
            <a:fillRect/>
          </a:stretch>
        </p:blipFill>
        <p:spPr bwMode="auto">
          <a:xfrm>
            <a:off x="1643042" y="1285860"/>
            <a:ext cx="5975148" cy="4500594"/>
          </a:xfrm>
          <a:prstGeom prst="rect">
            <a:avLst/>
          </a:prstGeom>
          <a:noFill/>
        </p:spPr>
      </p:pic>
      <p:sp>
        <p:nvSpPr>
          <p:cNvPr id="23555" name="Rectangle 3"/>
          <p:cNvSpPr>
            <a:spLocks noChangeArrowheads="1"/>
          </p:cNvSpPr>
          <p:nvPr/>
        </p:nvSpPr>
        <p:spPr bwMode="auto">
          <a:xfrm>
            <a:off x="3214678" y="5857892"/>
            <a:ext cx="319093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Contoh Halaman Admin</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pPr lvl="0"/>
            <a:r>
              <a:rPr lang="id-ID" dirty="0" smtClean="0"/>
              <a:t>Desain Antarmuka/</a:t>
            </a:r>
            <a:r>
              <a:rPr lang="id-ID" i="1" dirty="0" smtClean="0"/>
              <a:t>Interface</a:t>
            </a:r>
            <a:endParaRPr lang="id-ID" i="1" dirty="0"/>
          </a:p>
        </p:txBody>
      </p:sp>
      <p:sp>
        <p:nvSpPr>
          <p:cNvPr id="4" name="Rectangle 3"/>
          <p:cNvSpPr/>
          <p:nvPr/>
        </p:nvSpPr>
        <p:spPr>
          <a:xfrm>
            <a:off x="571472" y="1357298"/>
            <a:ext cx="8001056" cy="400110"/>
          </a:xfrm>
          <a:prstGeom prst="rect">
            <a:avLst/>
          </a:prstGeom>
        </p:spPr>
        <p:txBody>
          <a:bodyPr wrap="square">
            <a:spAutoFit/>
          </a:bodyPr>
          <a:lstStyle/>
          <a:p>
            <a:pPr>
              <a:buNone/>
            </a:pPr>
            <a:endParaRPr lang="id-ID" sz="20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23555" name="Rectangle 3"/>
          <p:cNvSpPr>
            <a:spLocks noChangeArrowheads="1"/>
          </p:cNvSpPr>
          <p:nvPr/>
        </p:nvSpPr>
        <p:spPr bwMode="auto">
          <a:xfrm>
            <a:off x="3214678" y="5857892"/>
            <a:ext cx="314060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Contoh Halaman Dosen</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p:cNvPicPr/>
          <p:nvPr/>
        </p:nvPicPr>
        <p:blipFill>
          <a:blip r:embed="rId2"/>
          <a:srcRect/>
          <a:stretch>
            <a:fillRect/>
          </a:stretch>
        </p:blipFill>
        <p:spPr bwMode="auto">
          <a:xfrm>
            <a:off x="1500166" y="1285860"/>
            <a:ext cx="6143668" cy="457203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Desain Antarmuka/</a:t>
            </a:r>
            <a:r>
              <a:rPr lang="id-ID" i="1" dirty="0" smtClean="0"/>
              <a:t>Interface</a:t>
            </a:r>
            <a:endParaRPr lang="id-ID" i="1" dirty="0"/>
          </a:p>
        </p:txBody>
      </p:sp>
      <p:sp>
        <p:nvSpPr>
          <p:cNvPr id="4" name="Rectangle 3"/>
          <p:cNvSpPr/>
          <p:nvPr/>
        </p:nvSpPr>
        <p:spPr>
          <a:xfrm>
            <a:off x="571472" y="1357298"/>
            <a:ext cx="8001056" cy="400110"/>
          </a:xfrm>
          <a:prstGeom prst="rect">
            <a:avLst/>
          </a:prstGeom>
        </p:spPr>
        <p:txBody>
          <a:bodyPr wrap="square">
            <a:spAutoFit/>
          </a:bodyPr>
          <a:lstStyle/>
          <a:p>
            <a:pPr>
              <a:buNone/>
            </a:pPr>
            <a:endParaRPr lang="id-ID" sz="20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23555" name="Rectangle 3"/>
          <p:cNvSpPr>
            <a:spLocks noChangeArrowheads="1"/>
          </p:cNvSpPr>
          <p:nvPr/>
        </p:nvSpPr>
        <p:spPr bwMode="auto">
          <a:xfrm>
            <a:off x="1071538" y="5786454"/>
            <a:ext cx="729077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Tampilan Aplikasi,</a:t>
            </a:r>
            <a:r>
              <a:rPr kumimoji="0" lang="id-ID"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Bagian menu dan daftar pengumuman</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p:cNvPicPr/>
          <p:nvPr/>
        </p:nvPicPr>
        <p:blipFill>
          <a:blip r:embed="rId2"/>
          <a:srcRect/>
          <a:stretch>
            <a:fillRect/>
          </a:stretch>
        </p:blipFill>
        <p:spPr bwMode="auto">
          <a:xfrm>
            <a:off x="2000232" y="1500174"/>
            <a:ext cx="5429256" cy="421484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Desain Antarmuka/</a:t>
            </a:r>
            <a:r>
              <a:rPr lang="id-ID" i="1" dirty="0" smtClean="0"/>
              <a:t>Interface</a:t>
            </a:r>
            <a:endParaRPr lang="id-ID" i="1" dirty="0"/>
          </a:p>
        </p:txBody>
      </p:sp>
      <p:sp>
        <p:nvSpPr>
          <p:cNvPr id="4" name="Rectangle 3"/>
          <p:cNvSpPr/>
          <p:nvPr/>
        </p:nvSpPr>
        <p:spPr>
          <a:xfrm>
            <a:off x="571472" y="1357298"/>
            <a:ext cx="8001056" cy="400110"/>
          </a:xfrm>
          <a:prstGeom prst="rect">
            <a:avLst/>
          </a:prstGeom>
        </p:spPr>
        <p:txBody>
          <a:bodyPr wrap="square">
            <a:spAutoFit/>
          </a:bodyPr>
          <a:lstStyle/>
          <a:p>
            <a:pPr>
              <a:buNone/>
            </a:pPr>
            <a:endParaRPr lang="id-ID" sz="20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23555" name="Rectangle 3"/>
          <p:cNvSpPr>
            <a:spLocks noChangeArrowheads="1"/>
          </p:cNvSpPr>
          <p:nvPr/>
        </p:nvSpPr>
        <p:spPr bwMode="auto">
          <a:xfrm>
            <a:off x="1071538" y="5786454"/>
            <a:ext cx="6537367"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Tampilan Aplikasi,</a:t>
            </a:r>
            <a:r>
              <a:rPr kumimoji="0" lang="id-ID"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Bagian daftar jadwal dan materi</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p:cNvPicPr/>
          <p:nvPr/>
        </p:nvPicPr>
        <p:blipFill>
          <a:blip r:embed="rId2"/>
          <a:srcRect/>
          <a:stretch>
            <a:fillRect/>
          </a:stretch>
        </p:blipFill>
        <p:spPr bwMode="auto">
          <a:xfrm>
            <a:off x="1857356" y="1571612"/>
            <a:ext cx="5718855" cy="426245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Desain Antarmuka/</a:t>
            </a:r>
            <a:r>
              <a:rPr lang="id-ID" i="1" dirty="0" smtClean="0"/>
              <a:t>Interface</a:t>
            </a:r>
            <a:endParaRPr lang="id-ID" i="1" dirty="0"/>
          </a:p>
        </p:txBody>
      </p:sp>
      <p:sp>
        <p:nvSpPr>
          <p:cNvPr id="4" name="Rectangle 3"/>
          <p:cNvSpPr/>
          <p:nvPr/>
        </p:nvSpPr>
        <p:spPr>
          <a:xfrm>
            <a:off x="571472" y="1357298"/>
            <a:ext cx="8001056" cy="400110"/>
          </a:xfrm>
          <a:prstGeom prst="rect">
            <a:avLst/>
          </a:prstGeom>
        </p:spPr>
        <p:txBody>
          <a:bodyPr wrap="square">
            <a:spAutoFit/>
          </a:bodyPr>
          <a:lstStyle/>
          <a:p>
            <a:pPr>
              <a:buNone/>
            </a:pPr>
            <a:endParaRPr lang="id-ID" sz="20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23555" name="Rectangle 3"/>
          <p:cNvSpPr>
            <a:spLocks noChangeArrowheads="1"/>
          </p:cNvSpPr>
          <p:nvPr/>
        </p:nvSpPr>
        <p:spPr bwMode="auto">
          <a:xfrm>
            <a:off x="1428728" y="5786454"/>
            <a:ext cx="628370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Tampilan Aplikasi,</a:t>
            </a:r>
            <a:r>
              <a:rPr kumimoji="0" lang="id-ID"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Bagian daftar Tugas dan Nilai</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p:cNvPicPr/>
          <p:nvPr/>
        </p:nvPicPr>
        <p:blipFill>
          <a:blip r:embed="rId2"/>
          <a:srcRect/>
          <a:stretch>
            <a:fillRect/>
          </a:stretch>
        </p:blipFill>
        <p:spPr bwMode="auto">
          <a:xfrm>
            <a:off x="1571604" y="1357298"/>
            <a:ext cx="6143668" cy="435771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071810"/>
            <a:ext cx="8229600" cy="1143000"/>
          </a:xfrm>
        </p:spPr>
        <p:txBody>
          <a:bodyPr>
            <a:normAutofit fontScale="90000"/>
          </a:bodyPr>
          <a:lstStyle/>
          <a:p>
            <a:r>
              <a:rPr lang="id-ID" sz="9600" dirty="0" smtClean="0"/>
              <a:t>TERIMA KASIH</a:t>
            </a:r>
            <a:endParaRPr lang="id-ID"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42910" y="214289"/>
            <a:ext cx="7772400" cy="500067"/>
          </a:xfrm>
        </p:spPr>
        <p:txBody>
          <a:bodyPr>
            <a:normAutofit fontScale="90000"/>
          </a:bodyPr>
          <a:lstStyle/>
          <a:p>
            <a:r>
              <a:rPr lang="id-ID" dirty="0" smtClean="0"/>
              <a:t>Latar Belakang Masalah</a:t>
            </a:r>
            <a:endParaRPr lang="id-ID" dirty="0"/>
          </a:p>
        </p:txBody>
      </p:sp>
      <p:sp>
        <p:nvSpPr>
          <p:cNvPr id="7" name="Subtitle 6"/>
          <p:cNvSpPr>
            <a:spLocks noGrp="1"/>
          </p:cNvSpPr>
          <p:nvPr>
            <p:ph type="subTitle" idx="1"/>
          </p:nvPr>
        </p:nvSpPr>
        <p:spPr>
          <a:xfrm>
            <a:off x="285720" y="928670"/>
            <a:ext cx="8572560" cy="5643602"/>
          </a:xfrm>
        </p:spPr>
        <p:txBody>
          <a:bodyPr>
            <a:normAutofit/>
          </a:bodyPr>
          <a:lstStyle/>
          <a:p>
            <a:pPr lvl="0" indent="539750" algn="just" fontAlgn="base">
              <a:spcBef>
                <a:spcPct val="0"/>
              </a:spcBef>
              <a:spcAft>
                <a:spcPct val="0"/>
              </a:spcAf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Sebagai lembaga pendidikan perguruan tinggi STMIK Palangkaraya berperan dalam pengembangan ilmu pengetahuan khususnya di bidang Teknologi Informasi. Sebagai konsekuensi dari hal tersebut maka STMIK Palangkaraya sudah semestinya menerapkan dan menggunakan teknologi informasi untuk optimalisasi proses pendidikan yang diselenggarakannya.</a:t>
            </a:r>
            <a:endParaRPr kumimoji="0" lang="id-ID"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0" indent="539750" algn="just"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Selama ini penyampaian informasi mata kuliah oleh dosen di STMIK Palangkaraya masih bersifat konvensional , dengan kata lain informasi dosen tidak masuk, jadwal mata kuliah yang diganti ,materi dan tugas kuliah dilakukan dosen dengan cara memberitahukan kepada salah satu mahasiswa untuk disebarkan kepada mahasiswa lain yang kadang bisa saja tidak tersampaikan ke semua mahasiswa atau dosen menyebarkan informasi lewat </a:t>
            </a:r>
            <a:r>
              <a:rPr kumimoji="0" lang="id-ID" sz="2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website</a:t>
            </a: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pribadi dan media sosial membuat informasi mata kuliah tersebar di diberbagai tempat dan tidak teratur, akibatnya mahasiswa harus menyediakan waktu dan usaha ekstra untuk mencari informasi karena informasi yang tidak terpusat di satu sistem.</a:t>
            </a:r>
            <a:endParaRPr kumimoji="0" lang="id-ID"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0" indent="539750" algn="just"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Berdasarkan latar belakang di atas, maka penulis bermaksud mengangkat judul “Aplikasi Pengelolaan Mata Kuliah Teknik Informatika Berbasis </a:t>
            </a:r>
            <a:r>
              <a:rPr kumimoji="0" lang="id-ID" sz="2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Client Server</a:t>
            </a: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Pada STMIK Palangkaraya”. Dengan adanya aplikasi ini diharapkan dapat memberi kemudahan dalam manajemen mata kuliah</a:t>
            </a:r>
            <a:endParaRPr kumimoji="0" lang="id-ID" sz="20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PERUMUSAN MASALAH</a:t>
            </a:r>
            <a:endParaRPr lang="id-ID" dirty="0"/>
          </a:p>
        </p:txBody>
      </p:sp>
      <p:sp>
        <p:nvSpPr>
          <p:cNvPr id="4" name="Rectangle 3"/>
          <p:cNvSpPr/>
          <p:nvPr/>
        </p:nvSpPr>
        <p:spPr>
          <a:xfrm>
            <a:off x="571472" y="1357298"/>
            <a:ext cx="8001056" cy="2092881"/>
          </a:xfrm>
          <a:prstGeom prst="rect">
            <a:avLst/>
          </a:prstGeom>
        </p:spPr>
        <p:txBody>
          <a:bodyPr wrap="square">
            <a:spAutoFit/>
          </a:bodyPr>
          <a:lstStyle/>
          <a:p>
            <a:pPr indent="-514350" algn="just">
              <a:buNone/>
            </a:pPr>
            <a:r>
              <a:rPr lang="id-ID" sz="2800" dirty="0" smtClean="0"/>
              <a:t>Adapun perumusan masalah dalam penulisan ini adalah bagaimana membangun “Aplikasi Pengelolaan Mata Kuliah Teknik Informatika Berbasis </a:t>
            </a:r>
            <a:r>
              <a:rPr lang="id-ID" sz="2800" i="1" dirty="0" smtClean="0"/>
              <a:t>Client Server</a:t>
            </a:r>
            <a:r>
              <a:rPr lang="id-ID" sz="2800" dirty="0" smtClean="0"/>
              <a:t> Pada Stmik Palangkaraya” ?</a:t>
            </a:r>
          </a:p>
          <a:p>
            <a:pPr>
              <a:buNone/>
            </a:pP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MASALAH</a:t>
            </a:r>
            <a:endParaRPr lang="id-ID" dirty="0"/>
          </a:p>
        </p:txBody>
      </p:sp>
      <p:sp>
        <p:nvSpPr>
          <p:cNvPr id="4" name="Rectangle 3"/>
          <p:cNvSpPr/>
          <p:nvPr/>
        </p:nvSpPr>
        <p:spPr>
          <a:xfrm>
            <a:off x="571472" y="1357298"/>
            <a:ext cx="8001056" cy="4647426"/>
          </a:xfrm>
          <a:prstGeom prst="rect">
            <a:avLst/>
          </a:prstGeom>
        </p:spPr>
        <p:txBody>
          <a:bodyPr wrap="square">
            <a:spAutoFit/>
          </a:bodyPr>
          <a:lstStyle/>
          <a:p>
            <a:pPr marL="457200" indent="-457200"/>
            <a:r>
              <a:rPr lang="id-ID" sz="2000" dirty="0"/>
              <a:t>Adapun batasan masalah yang akan dibahas adalah sebagai berikut :</a:t>
            </a:r>
          </a:p>
          <a:p>
            <a:pPr marL="457200" lvl="0" indent="-457200"/>
            <a:endParaRPr lang="id-ID" sz="2000" dirty="0" smtClean="0"/>
          </a:p>
          <a:p>
            <a:pPr marL="457200" lvl="0" indent="-457200">
              <a:buFont typeface="+mj-lt"/>
              <a:buAutoNum type="arabicPeriod"/>
            </a:pPr>
            <a:r>
              <a:rPr lang="id-ID" sz="2000" dirty="0" smtClean="0"/>
              <a:t>Pembuatan </a:t>
            </a:r>
            <a:r>
              <a:rPr lang="id-ID" sz="2000" dirty="0"/>
              <a:t>aplikasi pengelolaan mata kuliah berbasis </a:t>
            </a:r>
            <a:r>
              <a:rPr lang="id-ID" sz="2000" i="1" dirty="0"/>
              <a:t>android</a:t>
            </a:r>
            <a:r>
              <a:rPr lang="id-ID" sz="2000" dirty="0"/>
              <a:t> tersebut ditujukan kepada dosen dan mahasiswa jurusan Teknik Informatika.</a:t>
            </a:r>
          </a:p>
          <a:p>
            <a:pPr marL="457200" lvl="0" indent="-457200">
              <a:buFont typeface="+mj-lt"/>
              <a:buAutoNum type="arabicPeriod"/>
            </a:pPr>
            <a:r>
              <a:rPr lang="id-ID" sz="2000" dirty="0"/>
              <a:t>Aplikasi mengelola jadwal, materi, nilai tugas kuliah, nilai UTS, nilai UAS.</a:t>
            </a:r>
          </a:p>
          <a:p>
            <a:pPr marL="457200" lvl="0" indent="-457200">
              <a:buFont typeface="+mj-lt"/>
              <a:buAutoNum type="arabicPeriod"/>
            </a:pPr>
            <a:r>
              <a:rPr lang="id-ID" sz="2000" dirty="0"/>
              <a:t>Aplikasi akan menghitung secara otomatis Nilai akhir mahasiswa berdasarkan format nilai yang telah ditentukan yaitu 20% dari tugas, 30% dari UTS dan 50% dari UAS.   </a:t>
            </a:r>
          </a:p>
          <a:p>
            <a:pPr marL="457200" lvl="0" indent="-457200">
              <a:buFont typeface="+mj-lt"/>
              <a:buAutoNum type="arabicPeriod"/>
            </a:pPr>
            <a:r>
              <a:rPr lang="id-ID" sz="2000" dirty="0"/>
              <a:t>Aplikasi ini bersifat </a:t>
            </a:r>
            <a:r>
              <a:rPr lang="id-ID" sz="2000" i="1" dirty="0"/>
              <a:t>client</a:t>
            </a:r>
            <a:r>
              <a:rPr lang="id-ID" sz="2000" dirty="0"/>
              <a:t>-</a:t>
            </a:r>
            <a:r>
              <a:rPr lang="id-ID" sz="2000" i="1" dirty="0"/>
              <a:t>server</a:t>
            </a:r>
            <a:r>
              <a:rPr lang="id-ID" sz="2000" dirty="0"/>
              <a:t> dimana yang bertindak sebagai </a:t>
            </a:r>
            <a:r>
              <a:rPr lang="id-ID" sz="2000" i="1" dirty="0"/>
              <a:t>server</a:t>
            </a:r>
            <a:r>
              <a:rPr lang="id-ID" sz="2000" dirty="0"/>
              <a:t> adalah sebuah halaman </a:t>
            </a:r>
            <a:r>
              <a:rPr lang="id-ID" sz="2000" i="1" dirty="0"/>
              <a:t>web</a:t>
            </a:r>
            <a:r>
              <a:rPr lang="id-ID" sz="2000" dirty="0"/>
              <a:t> berbasis </a:t>
            </a:r>
            <a:r>
              <a:rPr lang="id-ID" sz="2000" i="1" dirty="0"/>
              <a:t>php</a:t>
            </a:r>
            <a:r>
              <a:rPr lang="id-ID" sz="2000" dirty="0"/>
              <a:t> yang berfungsi untuk memanipulasi data dari informasi mata kuliah (</a:t>
            </a:r>
            <a:r>
              <a:rPr lang="id-ID" sz="2000" i="1" dirty="0"/>
              <a:t>insert</a:t>
            </a:r>
            <a:r>
              <a:rPr lang="id-ID" sz="2000" dirty="0"/>
              <a:t>, </a:t>
            </a:r>
            <a:r>
              <a:rPr lang="id-ID" sz="2000" i="1" dirty="0"/>
              <a:t>edit</a:t>
            </a:r>
            <a:r>
              <a:rPr lang="id-ID" sz="2000" dirty="0"/>
              <a:t>, </a:t>
            </a:r>
            <a:r>
              <a:rPr lang="id-ID" sz="2000" i="1" dirty="0"/>
              <a:t>upload</a:t>
            </a:r>
            <a:r>
              <a:rPr lang="id-ID" sz="2000" dirty="0"/>
              <a:t>), sedangkan yang menjadi </a:t>
            </a:r>
            <a:r>
              <a:rPr lang="id-ID" sz="2000" i="1" dirty="0"/>
              <a:t>client</a:t>
            </a:r>
            <a:r>
              <a:rPr lang="id-ID" sz="2000" dirty="0"/>
              <a:t> adalah </a:t>
            </a:r>
            <a:r>
              <a:rPr lang="id-ID" sz="2000" i="1" dirty="0"/>
              <a:t>smartphone</a:t>
            </a:r>
            <a:r>
              <a:rPr lang="id-ID" sz="2000" dirty="0"/>
              <a:t> </a:t>
            </a:r>
            <a:r>
              <a:rPr lang="id-ID" sz="2000" i="1" dirty="0"/>
              <a:t>android</a:t>
            </a:r>
            <a:r>
              <a:rPr lang="id-ID" sz="2000" dirty="0"/>
              <a:t> yang mampu menampilkan data dan rincian informasi matakuliah</a:t>
            </a:r>
          </a:p>
          <a:p>
            <a:pPr>
              <a:buNone/>
            </a:pP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MASALAH</a:t>
            </a:r>
            <a:endParaRPr lang="id-ID" dirty="0"/>
          </a:p>
        </p:txBody>
      </p:sp>
      <p:sp>
        <p:nvSpPr>
          <p:cNvPr id="4" name="Rectangle 3"/>
          <p:cNvSpPr/>
          <p:nvPr/>
        </p:nvSpPr>
        <p:spPr>
          <a:xfrm>
            <a:off x="571472" y="2214554"/>
            <a:ext cx="8001056" cy="2523768"/>
          </a:xfrm>
          <a:prstGeom prst="rect">
            <a:avLst/>
          </a:prstGeom>
        </p:spPr>
        <p:txBody>
          <a:bodyPr wrap="square">
            <a:spAutoFit/>
          </a:bodyPr>
          <a:lstStyle/>
          <a:p>
            <a:pPr marL="514350" lvl="0" indent="-514350">
              <a:buFont typeface="+mj-lt"/>
              <a:buAutoNum type="arabicPeriod" startAt="5"/>
            </a:pPr>
            <a:r>
              <a:rPr lang="id-ID" sz="2000" dirty="0" smtClean="0"/>
              <a:t>Dosen </a:t>
            </a:r>
            <a:r>
              <a:rPr lang="id-ID" sz="2000" dirty="0"/>
              <a:t>dapat melakukan </a:t>
            </a:r>
            <a:r>
              <a:rPr lang="id-ID" sz="2000" i="1" dirty="0"/>
              <a:t>input</a:t>
            </a:r>
            <a:r>
              <a:rPr lang="id-ID" sz="2000" dirty="0"/>
              <a:t>, </a:t>
            </a:r>
            <a:r>
              <a:rPr lang="id-ID" sz="2000" i="1" dirty="0"/>
              <a:t>edit</a:t>
            </a:r>
            <a:r>
              <a:rPr lang="id-ID" sz="2000" dirty="0"/>
              <a:t>, </a:t>
            </a:r>
            <a:r>
              <a:rPr lang="id-ID" sz="2000" i="1" dirty="0"/>
              <a:t>delete</a:t>
            </a:r>
            <a:r>
              <a:rPr lang="id-ID" sz="2000" dirty="0"/>
              <a:t> informasi matakuliah dan juga dapat melakukan </a:t>
            </a:r>
            <a:r>
              <a:rPr lang="id-ID" sz="2000" i="1" dirty="0"/>
              <a:t>upload</a:t>
            </a:r>
            <a:r>
              <a:rPr lang="id-ID" sz="2000" dirty="0"/>
              <a:t> materi (</a:t>
            </a:r>
            <a:r>
              <a:rPr lang="id-ID" sz="2000" i="1" dirty="0"/>
              <a:t>word</a:t>
            </a:r>
            <a:r>
              <a:rPr lang="id-ID" sz="2000" dirty="0"/>
              <a:t>, </a:t>
            </a:r>
            <a:r>
              <a:rPr lang="id-ID" sz="2000" i="1" dirty="0"/>
              <a:t>excel</a:t>
            </a:r>
            <a:r>
              <a:rPr lang="id-ID" sz="2000" dirty="0"/>
              <a:t>, </a:t>
            </a:r>
            <a:r>
              <a:rPr lang="id-ID" sz="2000" i="1" dirty="0"/>
              <a:t>power point</a:t>
            </a:r>
            <a:r>
              <a:rPr lang="id-ID" sz="2000" dirty="0"/>
              <a:t>, </a:t>
            </a:r>
            <a:r>
              <a:rPr lang="id-ID" sz="2000" i="1" dirty="0"/>
              <a:t>zip</a:t>
            </a:r>
            <a:r>
              <a:rPr lang="id-ID" sz="2000" dirty="0"/>
              <a:t> dan </a:t>
            </a:r>
            <a:r>
              <a:rPr lang="id-ID" sz="2000" i="1" dirty="0"/>
              <a:t>rar</a:t>
            </a:r>
            <a:r>
              <a:rPr lang="id-ID" sz="2000" dirty="0"/>
              <a:t>) dengan ukuran maksimal 10 </a:t>
            </a:r>
            <a:r>
              <a:rPr lang="id-ID" sz="2000" i="1" dirty="0" smtClean="0"/>
              <a:t>mb</a:t>
            </a:r>
            <a:r>
              <a:rPr lang="id-ID" sz="2000" dirty="0" smtClean="0"/>
              <a:t>.</a:t>
            </a:r>
          </a:p>
          <a:p>
            <a:pPr marL="514350" lvl="0" indent="-514350">
              <a:buFont typeface="+mj-lt"/>
              <a:buAutoNum type="arabicPeriod" startAt="5"/>
            </a:pPr>
            <a:r>
              <a:rPr lang="id-ID" sz="2000" dirty="0" smtClean="0"/>
              <a:t>Aplikasi </a:t>
            </a:r>
            <a:r>
              <a:rPr lang="id-ID" sz="2000" dirty="0"/>
              <a:t>untuk </a:t>
            </a:r>
            <a:r>
              <a:rPr lang="id-ID" sz="2000" i="1" dirty="0"/>
              <a:t>client</a:t>
            </a:r>
            <a:r>
              <a:rPr lang="id-ID" sz="2000" dirty="0"/>
              <a:t> dibuat menggunakan </a:t>
            </a:r>
            <a:r>
              <a:rPr lang="id-ID" sz="2000" i="1" dirty="0"/>
              <a:t>Ionic</a:t>
            </a:r>
            <a:r>
              <a:rPr lang="id-ID" sz="2000" dirty="0"/>
              <a:t> </a:t>
            </a:r>
            <a:r>
              <a:rPr lang="id-ID" sz="2000" i="1" dirty="0"/>
              <a:t>Framework</a:t>
            </a:r>
            <a:r>
              <a:rPr lang="id-ID" sz="2000" dirty="0"/>
              <a:t> versi </a:t>
            </a:r>
            <a:r>
              <a:rPr lang="id-ID" sz="2000" dirty="0" smtClean="0"/>
              <a:t>1.7.12.</a:t>
            </a:r>
          </a:p>
          <a:p>
            <a:pPr marL="514350" lvl="0" indent="-514350">
              <a:buFont typeface="+mj-lt"/>
              <a:buAutoNum type="arabicPeriod" startAt="5"/>
            </a:pPr>
            <a:r>
              <a:rPr lang="id-ID" sz="2000" dirty="0" smtClean="0"/>
              <a:t>Perangkat </a:t>
            </a:r>
            <a:r>
              <a:rPr lang="id-ID" sz="2000" i="1" dirty="0"/>
              <a:t>mobile</a:t>
            </a:r>
            <a:r>
              <a:rPr lang="id-ID" sz="2000" dirty="0"/>
              <a:t> yang digunakan adalah </a:t>
            </a:r>
            <a:r>
              <a:rPr lang="id-ID" sz="2000" i="1" dirty="0"/>
              <a:t>smartphone</a:t>
            </a:r>
            <a:r>
              <a:rPr lang="id-ID" sz="2000" dirty="0"/>
              <a:t> </a:t>
            </a:r>
            <a:r>
              <a:rPr lang="id-ID" sz="2000" i="1" dirty="0"/>
              <a:t>android</a:t>
            </a:r>
            <a:r>
              <a:rPr lang="id-ID" sz="2000" dirty="0"/>
              <a:t> dengan sistem operasi </a:t>
            </a:r>
            <a:r>
              <a:rPr lang="id-ID" sz="2000" i="1" dirty="0"/>
              <a:t>android</a:t>
            </a:r>
            <a:r>
              <a:rPr lang="id-ID" sz="2000" dirty="0"/>
              <a:t> versi 4.1 (</a:t>
            </a:r>
            <a:r>
              <a:rPr lang="id-ID" sz="2000" i="1" dirty="0"/>
              <a:t>jelly</a:t>
            </a:r>
            <a:r>
              <a:rPr lang="id-ID" sz="2000" dirty="0"/>
              <a:t> </a:t>
            </a:r>
            <a:r>
              <a:rPr lang="id-ID" sz="2000" i="1" dirty="0"/>
              <a:t>Bean</a:t>
            </a:r>
            <a:r>
              <a:rPr lang="id-ID" sz="2000" dirty="0"/>
              <a:t>) dan keatasnya.</a:t>
            </a:r>
          </a:p>
          <a:p>
            <a:pPr>
              <a:buNone/>
            </a:pP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a:t>
            </a:r>
            <a:endParaRPr lang="id-ID" dirty="0"/>
          </a:p>
        </p:txBody>
      </p:sp>
      <p:sp>
        <p:nvSpPr>
          <p:cNvPr id="4" name="Rectangle 3"/>
          <p:cNvSpPr/>
          <p:nvPr/>
        </p:nvSpPr>
        <p:spPr>
          <a:xfrm>
            <a:off x="571472" y="2214554"/>
            <a:ext cx="8001056" cy="2339102"/>
          </a:xfrm>
          <a:prstGeom prst="rect">
            <a:avLst/>
          </a:prstGeom>
        </p:spPr>
        <p:txBody>
          <a:bodyPr wrap="square">
            <a:spAutoFit/>
          </a:bodyPr>
          <a:lstStyle/>
          <a:p>
            <a:pPr algn="just"/>
            <a:r>
              <a:rPr lang="id-ID" sz="3200" dirty="0"/>
              <a:t>Membuat Aplikasi Pengelolaan Mata Kuliah Teknik Informatika Berbasis </a:t>
            </a:r>
            <a:r>
              <a:rPr lang="id-ID" sz="3200" i="1" dirty="0"/>
              <a:t>Client Server </a:t>
            </a:r>
            <a:r>
              <a:rPr lang="id-ID" sz="3200" dirty="0"/>
              <a:t>pada</a:t>
            </a:r>
            <a:r>
              <a:rPr lang="id-ID" sz="3200" i="1" dirty="0"/>
              <a:t> platform android</a:t>
            </a:r>
            <a:r>
              <a:rPr lang="id-ID" sz="3200" dirty="0"/>
              <a:t> menggunakan </a:t>
            </a:r>
            <a:r>
              <a:rPr lang="id-ID" sz="3200" i="1" dirty="0"/>
              <a:t>ionic</a:t>
            </a:r>
            <a:r>
              <a:rPr lang="id-ID" sz="3200" dirty="0"/>
              <a:t> </a:t>
            </a:r>
            <a:r>
              <a:rPr lang="id-ID" sz="3200" i="1" dirty="0"/>
              <a:t>framework</a:t>
            </a:r>
            <a:r>
              <a:rPr lang="id-ID" sz="3200" dirty="0"/>
              <a:t>.</a:t>
            </a:r>
          </a:p>
          <a:p>
            <a:pPr>
              <a:buNone/>
            </a:pP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571504"/>
          </a:xfrm>
        </p:spPr>
        <p:txBody>
          <a:bodyPr/>
          <a:lstStyle/>
          <a:p>
            <a:pPr algn="ctr"/>
            <a:r>
              <a:rPr lang="id-ID" dirty="0" smtClean="0"/>
              <a:t>MANFAAT</a:t>
            </a:r>
            <a:endParaRPr lang="id-ID" dirty="0"/>
          </a:p>
        </p:txBody>
      </p:sp>
      <p:sp>
        <p:nvSpPr>
          <p:cNvPr id="4" name="Rectangle 3"/>
          <p:cNvSpPr/>
          <p:nvPr/>
        </p:nvSpPr>
        <p:spPr>
          <a:xfrm>
            <a:off x="571472" y="1071546"/>
            <a:ext cx="8001056" cy="5201424"/>
          </a:xfrm>
          <a:prstGeom prst="rect">
            <a:avLst/>
          </a:prstGeom>
        </p:spPr>
        <p:txBody>
          <a:bodyPr wrap="square">
            <a:spAutoFit/>
          </a:bodyPr>
          <a:lstStyle/>
          <a:p>
            <a:pPr marL="457200" lvl="0" indent="-457200" algn="just">
              <a:buFont typeface="+mj-lt"/>
              <a:buAutoNum type="alphaLcPeriod"/>
            </a:pPr>
            <a:r>
              <a:rPr lang="id-ID" sz="2400" dirty="0"/>
              <a:t>Bagi Penulis, untuk menerapkan ilmu yang didapat selama menempuh studi di STMIK Palangka Raya serta menambah wawasan dan pengetahuan tentang bagaimana proses pembuatan aplikasi dengan menggunakan </a:t>
            </a:r>
            <a:r>
              <a:rPr lang="id-ID" sz="2400" i="1" dirty="0"/>
              <a:t>ionic</a:t>
            </a:r>
            <a:r>
              <a:rPr lang="id-ID" sz="2400" dirty="0"/>
              <a:t> </a:t>
            </a:r>
            <a:r>
              <a:rPr lang="id-ID" sz="2400" i="1" dirty="0" smtClean="0"/>
              <a:t>framework</a:t>
            </a:r>
            <a:r>
              <a:rPr lang="id-ID" sz="2400" dirty="0" smtClean="0"/>
              <a:t>.</a:t>
            </a:r>
          </a:p>
          <a:p>
            <a:pPr marL="457200" lvl="0" indent="-457200" algn="just">
              <a:buFont typeface="+mj-lt"/>
              <a:buAutoNum type="alphaLcPeriod"/>
            </a:pPr>
            <a:r>
              <a:rPr lang="id-ID" sz="2400" dirty="0" smtClean="0"/>
              <a:t>Bagi </a:t>
            </a:r>
            <a:r>
              <a:rPr lang="id-ID" sz="2400" dirty="0"/>
              <a:t>mahasiswa Teknik Informatika STMIK Palangka Raya, mempermudah pencarian informasi mata </a:t>
            </a:r>
            <a:r>
              <a:rPr lang="id-ID" sz="2400" dirty="0" smtClean="0"/>
              <a:t>kuliah.</a:t>
            </a:r>
          </a:p>
          <a:p>
            <a:pPr marL="457200" lvl="0" indent="-457200" algn="just">
              <a:buFont typeface="+mj-lt"/>
              <a:buAutoNum type="alphaLcPeriod"/>
            </a:pPr>
            <a:r>
              <a:rPr lang="id-ID" sz="2400" dirty="0" smtClean="0"/>
              <a:t>Bagi </a:t>
            </a:r>
            <a:r>
              <a:rPr lang="id-ID" sz="2400" dirty="0"/>
              <a:t>dosen Teknik Informatika STMIK Palangka Raya, mempermudah pengelolaan mata </a:t>
            </a:r>
            <a:r>
              <a:rPr lang="id-ID" sz="2400" dirty="0" smtClean="0"/>
              <a:t>kuliah.</a:t>
            </a:r>
          </a:p>
          <a:p>
            <a:pPr marL="457200" lvl="0" indent="-457200" algn="just">
              <a:buFont typeface="+mj-lt"/>
              <a:buAutoNum type="alphaLcPeriod"/>
            </a:pPr>
            <a:r>
              <a:rPr lang="id-ID" sz="2400" dirty="0" smtClean="0"/>
              <a:t>Bagi </a:t>
            </a:r>
            <a:r>
              <a:rPr lang="id-ID" sz="2400" dirty="0"/>
              <a:t>STMIK Palangka Raya, menambah literatur pada perpustakaan STMIK Palangka raya dan dapat digunakan sebagai referensi atau kajian untuk mahasiswa lain yang ingin mengembangkannya lebih lanjut.</a:t>
            </a:r>
          </a:p>
          <a:p>
            <a:pPr>
              <a:buNone/>
            </a:pPr>
            <a:endParaRPr lang="id-ID"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METODE PENGUMPULAN DATA</a:t>
            </a:r>
            <a:endParaRPr lang="id-ID" dirty="0"/>
          </a:p>
        </p:txBody>
      </p:sp>
      <p:sp>
        <p:nvSpPr>
          <p:cNvPr id="4" name="Rectangle 3"/>
          <p:cNvSpPr/>
          <p:nvPr/>
        </p:nvSpPr>
        <p:spPr>
          <a:xfrm>
            <a:off x="571472" y="1357298"/>
            <a:ext cx="8001056" cy="4093428"/>
          </a:xfrm>
          <a:prstGeom prst="rect">
            <a:avLst/>
          </a:prstGeom>
        </p:spPr>
        <p:txBody>
          <a:bodyPr wrap="square">
            <a:spAutoFit/>
          </a:bodyPr>
          <a:lstStyle/>
          <a:p>
            <a:pPr marL="457200" lvl="0" indent="-457200" algn="just">
              <a:buFont typeface="+mj-lt"/>
              <a:buAutoNum type="arabicPeriod"/>
            </a:pPr>
            <a:r>
              <a:rPr lang="id-ID" sz="2400" dirty="0" smtClean="0"/>
              <a:t>Observasi</a:t>
            </a:r>
          </a:p>
          <a:p>
            <a:pPr marL="457200" lvl="0" indent="-457200" algn="just"/>
            <a:r>
              <a:rPr lang="id-ID" sz="2400" dirty="0"/>
              <a:t>	</a:t>
            </a:r>
            <a:r>
              <a:rPr lang="id-ID" sz="2400" dirty="0" smtClean="0"/>
              <a:t>Observasi </a:t>
            </a:r>
            <a:r>
              <a:rPr lang="id-ID" sz="2400" dirty="0"/>
              <a:t>adalah suatu metode yang digunakan untuk mendapatkan data dan informasi yang sebenarnya, dengan cara mengamati secara langsung terhadap proses perkuliahan di STMIK Palangkaraya.</a:t>
            </a:r>
          </a:p>
          <a:p>
            <a:pPr marL="457200" lvl="0" indent="-457200" algn="just">
              <a:buFont typeface="+mj-lt"/>
              <a:buAutoNum type="arabicPeriod" startAt="2"/>
            </a:pPr>
            <a:r>
              <a:rPr lang="id-ID" sz="2400" dirty="0"/>
              <a:t>Studi </a:t>
            </a:r>
            <a:r>
              <a:rPr lang="id-ID" sz="2400" dirty="0" smtClean="0"/>
              <a:t>Kepustakaan</a:t>
            </a:r>
          </a:p>
          <a:p>
            <a:pPr marL="457200" lvl="0" indent="-457200" algn="just"/>
            <a:r>
              <a:rPr lang="id-ID" sz="2400" dirty="0"/>
              <a:t>	</a:t>
            </a:r>
            <a:r>
              <a:rPr lang="id-ID" sz="2400" dirty="0" smtClean="0"/>
              <a:t>Mengambil </a:t>
            </a:r>
            <a:r>
              <a:rPr lang="id-ID" sz="2400" dirty="0"/>
              <a:t>data serta informasi dari sumber buku maupun literatur yang berhubungan dengan aplikasi </a:t>
            </a:r>
            <a:r>
              <a:rPr lang="id-ID" sz="2400" i="1" dirty="0"/>
              <a:t>client-server </a:t>
            </a:r>
            <a:r>
              <a:rPr lang="id-ID" sz="2400" dirty="0"/>
              <a:t>serta buku yang menyangkut tentang pembuatan</a:t>
            </a:r>
            <a:r>
              <a:rPr lang="id-ID" sz="2400" i="1" dirty="0"/>
              <a:t> </a:t>
            </a:r>
            <a:r>
              <a:rPr lang="id-ID" sz="2400" dirty="0"/>
              <a:t>aplikasi </a:t>
            </a:r>
            <a:r>
              <a:rPr lang="id-ID" sz="2400" i="1" dirty="0"/>
              <a:t>android</a:t>
            </a:r>
            <a:r>
              <a:rPr lang="id-ID" sz="2400" dirty="0"/>
              <a:t> dengan menggunakan </a:t>
            </a:r>
            <a:r>
              <a:rPr lang="id-ID" sz="2400" i="1" dirty="0"/>
              <a:t>ionic</a:t>
            </a:r>
            <a:r>
              <a:rPr lang="id-ID" sz="2400" dirty="0"/>
              <a:t> </a:t>
            </a:r>
            <a:r>
              <a:rPr lang="id-ID" sz="2400" i="1" dirty="0"/>
              <a:t>framework</a:t>
            </a:r>
            <a:r>
              <a:rPr lang="id-ID" sz="2400" dirty="0"/>
              <a:t>.</a:t>
            </a:r>
          </a:p>
          <a:p>
            <a:pPr>
              <a:buNone/>
            </a:pPr>
            <a:endParaRPr lang="id-ID"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id-ID" sz="3600" dirty="0" smtClean="0"/>
              <a:t>METODE PENGEMBANGAN PERANGKAT LUNAK</a:t>
            </a:r>
            <a:endParaRPr lang="id-ID" sz="3600" dirty="0"/>
          </a:p>
        </p:txBody>
      </p:sp>
      <p:pic>
        <p:nvPicPr>
          <p:cNvPr id="14338" name="Picture 2" descr="http://xbsoftware.com/wp-content/uploads/2014/10/software-development-life-cycle.png"/>
          <p:cNvPicPr>
            <a:picLocks noChangeAspect="1" noChangeArrowheads="1"/>
          </p:cNvPicPr>
          <p:nvPr/>
        </p:nvPicPr>
        <p:blipFill>
          <a:blip r:embed="rId2"/>
          <a:srcRect/>
          <a:stretch>
            <a:fillRect/>
          </a:stretch>
        </p:blipFill>
        <p:spPr bwMode="auto">
          <a:xfrm>
            <a:off x="1214414" y="2786058"/>
            <a:ext cx="6781800" cy="3562351"/>
          </a:xfrm>
          <a:prstGeom prst="rect">
            <a:avLst/>
          </a:prstGeom>
          <a:noFill/>
        </p:spPr>
      </p:pic>
      <p:sp>
        <p:nvSpPr>
          <p:cNvPr id="5" name="Rectangle 4"/>
          <p:cNvSpPr/>
          <p:nvPr/>
        </p:nvSpPr>
        <p:spPr>
          <a:xfrm>
            <a:off x="857224" y="1571612"/>
            <a:ext cx="7358114" cy="830997"/>
          </a:xfrm>
          <a:prstGeom prst="rect">
            <a:avLst/>
          </a:prstGeom>
        </p:spPr>
        <p:txBody>
          <a:bodyPr wrap="square">
            <a:spAutoFit/>
          </a:bodyPr>
          <a:lstStyle/>
          <a:p>
            <a:r>
              <a:rPr lang="id-ID" sz="2400" dirty="0" smtClean="0"/>
              <a:t>Metode yang digunakan dalam pengembangan perangat lunak adalah </a:t>
            </a:r>
            <a:r>
              <a:rPr lang="id-ID" sz="2400" i="1" dirty="0" smtClean="0"/>
              <a:t>waterfall model</a:t>
            </a:r>
            <a:endParaRPr lang="id-ID" sz="2400"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TotalTime>
  <Words>596</Words>
  <Application>Microsoft Office PowerPoint</Application>
  <PresentationFormat>On-screen Show (4:3)</PresentationFormat>
  <Paragraphs>53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SEMINAR PROPOSAL</vt:lpstr>
      <vt:lpstr>Latar Belakang Masalah</vt:lpstr>
      <vt:lpstr>PERUMUSAN MASALAH</vt:lpstr>
      <vt:lpstr>BATASAN MASALAH</vt:lpstr>
      <vt:lpstr>BATASAN MASALAH</vt:lpstr>
      <vt:lpstr>TUJUAN</vt:lpstr>
      <vt:lpstr>MANFAAT</vt:lpstr>
      <vt:lpstr>METODE PENGUMPULAN DATA</vt:lpstr>
      <vt:lpstr>METODE PENGEMBANGAN PERANGKAT LUNAK</vt:lpstr>
      <vt:lpstr>Desain Antarmuka/Interface</vt:lpstr>
      <vt:lpstr>Desain Antarmuka/Interface</vt:lpstr>
      <vt:lpstr>Desain Antarmuka/Interface</vt:lpstr>
      <vt:lpstr>Desain Antarmuka/Interface</vt:lpstr>
      <vt:lpstr>Desain Antarmuka/Interface</vt:lpstr>
      <vt:lpstr>Desain Antarmuka/Interface</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PROPOSAL</dc:title>
  <dc:creator>Arfandi</dc:creator>
  <cp:lastModifiedBy>Arfandi</cp:lastModifiedBy>
  <cp:revision>10</cp:revision>
  <dcterms:created xsi:type="dcterms:W3CDTF">2016-11-30T19:39:06Z</dcterms:created>
  <dcterms:modified xsi:type="dcterms:W3CDTF">2016-11-30T21:02:19Z</dcterms:modified>
</cp:coreProperties>
</file>