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9144000" cy="6858000"/>
  <p:embeddedFontLst>
    <p:embeddedFont>
      <p:font typeface="Calade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6D37D5-0AFE-46F9-8FA3-D5111634DDDB}">
  <a:tblStyle styleId="{296D37D5-0AFE-46F9-8FA3-D5111634DDD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alade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ladea-italic.fntdata"/><Relationship Id="rId30" Type="http://schemas.openxmlformats.org/officeDocument/2006/relationships/font" Target="fonts/Caladea-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alade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 name="Google Shape;35;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6edf2a874_0_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6edf2a874_0_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b813fcdc0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b813fcdc0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b813fcdc0_0_3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b813fcdc0_0_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8369181" y="6427829"/>
            <a:ext cx="269875" cy="2108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1pPr>
            <a:lvl2pPr indent="0" lvl="1"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2pPr>
            <a:lvl3pPr indent="0" lvl="2"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3pPr>
            <a:lvl4pPr indent="0" lvl="3"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4pPr>
            <a:lvl5pPr indent="0" lvl="4"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5pPr>
            <a:lvl6pPr indent="0" lvl="5"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6pPr>
            <a:lvl7pPr indent="0" lvl="6"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7pPr>
            <a:lvl8pPr indent="0" lvl="7"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8pPr>
            <a:lvl9pPr indent="0" lvl="8"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3"/>
          <p:cNvSpPr txBox="1"/>
          <p:nvPr>
            <p:ph type="title"/>
          </p:nvPr>
        </p:nvSpPr>
        <p:spPr>
          <a:xfrm>
            <a:off x="457200" y="274320"/>
            <a:ext cx="8229600" cy="10972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body"/>
          </p:nvPr>
        </p:nvSpPr>
        <p:spPr>
          <a:xfrm>
            <a:off x="457200" y="1577340"/>
            <a:ext cx="82296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369181" y="6427829"/>
            <a:ext cx="269875" cy="2108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1pPr>
            <a:lvl2pPr indent="0" lvl="1"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2pPr>
            <a:lvl3pPr indent="0" lvl="2"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3pPr>
            <a:lvl4pPr indent="0" lvl="3"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4pPr>
            <a:lvl5pPr indent="0" lvl="4"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5pPr>
            <a:lvl6pPr indent="0" lvl="5"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6pPr>
            <a:lvl7pPr indent="0" lvl="6"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7pPr>
            <a:lvl8pPr indent="0" lvl="7"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8pPr>
            <a:lvl9pPr indent="0" lvl="8"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320"/>
            <a:ext cx="8229600" cy="10972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4"/>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8369181" y="6427829"/>
            <a:ext cx="269875" cy="2108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1pPr>
            <a:lvl2pPr indent="0" lvl="1"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2pPr>
            <a:lvl3pPr indent="0" lvl="2"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3pPr>
            <a:lvl4pPr indent="0" lvl="3"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4pPr>
            <a:lvl5pPr indent="0" lvl="4"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5pPr>
            <a:lvl6pPr indent="0" lvl="5"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6pPr>
            <a:lvl7pPr indent="0" lvl="6"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7pPr>
            <a:lvl8pPr indent="0" lvl="7"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8pPr>
            <a:lvl9pPr indent="0" lvl="8"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 name="Shape 28"/>
        <p:cNvGrpSpPr/>
        <p:nvPr/>
      </p:nvGrpSpPr>
      <p:grpSpPr>
        <a:xfrm>
          <a:off x="0" y="0"/>
          <a:ext cx="0" cy="0"/>
          <a:chOff x="0" y="0"/>
          <a:chExt cx="0" cy="0"/>
        </a:xfrm>
      </p:grpSpPr>
      <p:sp>
        <p:nvSpPr>
          <p:cNvPr id="29" name="Google Shape;29;p5"/>
          <p:cNvSpPr txBox="1"/>
          <p:nvPr>
            <p:ph type="title"/>
          </p:nvPr>
        </p:nvSpPr>
        <p:spPr>
          <a:xfrm>
            <a:off x="457200" y="274320"/>
            <a:ext cx="8229600" cy="10972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369181" y="6427829"/>
            <a:ext cx="269875" cy="2108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1pPr>
            <a:lvl2pPr indent="0" lvl="1"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2pPr>
            <a:lvl3pPr indent="0" lvl="2"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3pPr>
            <a:lvl4pPr indent="0" lvl="3"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4pPr>
            <a:lvl5pPr indent="0" lvl="4"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5pPr>
            <a:lvl6pPr indent="0" lvl="5"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6pPr>
            <a:lvl7pPr indent="0" lvl="6"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7pPr>
            <a:lvl8pPr indent="0" lvl="7"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8pPr>
            <a:lvl9pPr indent="0" lvl="8" marL="38100" marR="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320"/>
            <a:ext cx="8229600" cy="109728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577340"/>
            <a:ext cx="82296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8369181" y="6427829"/>
            <a:ext cx="269875" cy="21082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1pPr>
            <a:lvl2pPr indent="0" lvl="1"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2pPr>
            <a:lvl3pPr indent="0" lvl="2"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3pPr>
            <a:lvl4pPr indent="0" lvl="3"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4pPr>
            <a:lvl5pPr indent="0" lvl="4"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5pPr>
            <a:lvl6pPr indent="0" lvl="5"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6pPr>
            <a:lvl7pPr indent="0" lvl="6"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7pPr>
            <a:lvl8pPr indent="0" lvl="7"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8pPr>
            <a:lvl9pPr indent="0" lvl="8"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8.png"/><Relationship Id="rId7"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 name="Shape 36"/>
        <p:cNvGrpSpPr/>
        <p:nvPr/>
      </p:nvGrpSpPr>
      <p:grpSpPr>
        <a:xfrm>
          <a:off x="0" y="0"/>
          <a:ext cx="0" cy="0"/>
          <a:chOff x="0" y="0"/>
          <a:chExt cx="0" cy="0"/>
        </a:xfrm>
      </p:grpSpPr>
      <p:sp>
        <p:nvSpPr>
          <p:cNvPr id="37" name="Google Shape;37;p6"/>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38" name="Google Shape;38;p6"/>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9" name="Google Shape;39;p6"/>
          <p:cNvGrpSpPr/>
          <p:nvPr/>
        </p:nvGrpSpPr>
        <p:grpSpPr>
          <a:xfrm>
            <a:off x="0" y="-2"/>
            <a:ext cx="9144000" cy="1093028"/>
            <a:chOff x="0" y="76199"/>
            <a:chExt cx="9144000" cy="990600"/>
          </a:xfrm>
        </p:grpSpPr>
        <p:sp>
          <p:nvSpPr>
            <p:cNvPr id="40" name="Google Shape;40;p6"/>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6"/>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2" name="Google Shape;42;p6"/>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43" name="Google Shape;43;p6"/>
          <p:cNvGrpSpPr/>
          <p:nvPr/>
        </p:nvGrpSpPr>
        <p:grpSpPr>
          <a:xfrm>
            <a:off x="76211" y="81049"/>
            <a:ext cx="8991582" cy="876298"/>
            <a:chOff x="76199" y="114299"/>
            <a:chExt cx="8991582" cy="876298"/>
          </a:xfrm>
        </p:grpSpPr>
        <p:sp>
          <p:nvSpPr>
            <p:cNvPr id="44" name="Google Shape;44;p6"/>
            <p:cNvSpPr/>
            <p:nvPr/>
          </p:nvSpPr>
          <p:spPr>
            <a:xfrm>
              <a:off x="76199" y="128587"/>
              <a:ext cx="1142997" cy="86201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6"/>
            <p:cNvSpPr/>
            <p:nvPr/>
          </p:nvSpPr>
          <p:spPr>
            <a:xfrm>
              <a:off x="8000984" y="114299"/>
              <a:ext cx="1066797" cy="8762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6" name="Google Shape;46;p6"/>
          <p:cNvSpPr txBox="1"/>
          <p:nvPr/>
        </p:nvSpPr>
        <p:spPr>
          <a:xfrm>
            <a:off x="770850" y="1741050"/>
            <a:ext cx="7602300" cy="2600100"/>
          </a:xfrm>
          <a:prstGeom prst="rect">
            <a:avLst/>
          </a:prstGeom>
          <a:noFill/>
          <a:ln>
            <a:noFill/>
          </a:ln>
        </p:spPr>
        <p:txBody>
          <a:bodyPr anchorCtr="0" anchor="t" bIns="0" lIns="0" spcFirstLastPara="1" rIns="0" wrap="square" tIns="12700">
            <a:spAutoFit/>
          </a:bodyPr>
          <a:lstStyle/>
          <a:p>
            <a:pPr indent="0" lvl="0" marL="8255" marR="0" rtl="0" algn="l">
              <a:lnSpc>
                <a:spcPct val="100000"/>
              </a:lnSpc>
              <a:spcBef>
                <a:spcPts val="0"/>
              </a:spcBef>
              <a:spcAft>
                <a:spcPts val="0"/>
              </a:spcAft>
              <a:buClr>
                <a:srgbClr val="000000"/>
              </a:buClr>
              <a:buSzPts val="2800"/>
              <a:buFont typeface="Arial"/>
              <a:buNone/>
            </a:pPr>
            <a:r>
              <a:rPr b="1" lang="en-US" sz="2800">
                <a:solidFill>
                  <a:srgbClr val="548ED4"/>
                </a:solidFill>
                <a:latin typeface="Times New Roman"/>
                <a:ea typeface="Times New Roman"/>
                <a:cs typeface="Times New Roman"/>
                <a:sym typeface="Times New Roman"/>
              </a:rPr>
              <a:t>                       </a:t>
            </a:r>
            <a:r>
              <a:rPr b="1" i="0" lang="en-US" sz="2600" u="none" cap="none" strike="noStrike">
                <a:solidFill>
                  <a:schemeClr val="accent5"/>
                </a:solidFill>
                <a:latin typeface="Trebuchet MS"/>
                <a:ea typeface="Trebuchet MS"/>
                <a:cs typeface="Trebuchet MS"/>
                <a:sym typeface="Trebuchet MS"/>
              </a:rPr>
              <a:t>A</a:t>
            </a:r>
            <a:r>
              <a:rPr lang="en-US" sz="2600">
                <a:solidFill>
                  <a:schemeClr val="accent5"/>
                </a:solidFill>
                <a:latin typeface="Trebuchet MS"/>
                <a:ea typeface="Trebuchet MS"/>
                <a:cs typeface="Trebuchet MS"/>
                <a:sym typeface="Trebuchet MS"/>
              </a:rPr>
              <a:t> </a:t>
            </a:r>
            <a:r>
              <a:rPr b="1" i="0" lang="en-US" sz="2600" u="none" cap="none" strike="noStrike">
                <a:solidFill>
                  <a:schemeClr val="accent5"/>
                </a:solidFill>
                <a:latin typeface="Trebuchet MS"/>
                <a:ea typeface="Trebuchet MS"/>
                <a:cs typeface="Trebuchet MS"/>
                <a:sym typeface="Trebuchet MS"/>
              </a:rPr>
              <a:t>Project Seminar On</a:t>
            </a:r>
            <a:endParaRPr i="0" sz="2600" u="none" cap="none" strike="noStrike">
              <a:solidFill>
                <a:schemeClr val="accent5"/>
              </a:solidFill>
              <a:latin typeface="Trebuchet MS"/>
              <a:ea typeface="Trebuchet MS"/>
              <a:cs typeface="Trebuchet MS"/>
              <a:sym typeface="Trebuchet MS"/>
            </a:endParaRPr>
          </a:p>
          <a:p>
            <a:pPr indent="0" lvl="0" marL="0" marR="0" rtl="0" algn="l">
              <a:lnSpc>
                <a:spcPct val="100000"/>
              </a:lnSpc>
              <a:spcBef>
                <a:spcPts val="5"/>
              </a:spcBef>
              <a:spcAft>
                <a:spcPts val="0"/>
              </a:spcAft>
              <a:buClr>
                <a:srgbClr val="000000"/>
              </a:buClr>
              <a:buSzPts val="2900"/>
              <a:buFont typeface="Arial"/>
              <a:buNone/>
            </a:pPr>
            <a:r>
              <a:t/>
            </a:r>
            <a:endParaRPr b="0" i="0" sz="2900" u="none" cap="none" strike="noStrike">
              <a:solidFill>
                <a:srgbClr val="000000"/>
              </a:solidFill>
              <a:latin typeface="Times New Roman"/>
              <a:ea typeface="Times New Roman"/>
              <a:cs typeface="Times New Roman"/>
              <a:sym typeface="Times New Roman"/>
            </a:endParaRPr>
          </a:p>
          <a:p>
            <a:pPr indent="0" lvl="0" marL="12700" marR="5080" rtl="0" algn="ctr">
              <a:lnSpc>
                <a:spcPct val="100000"/>
              </a:lnSpc>
              <a:spcBef>
                <a:spcPts val="5"/>
              </a:spcBef>
              <a:spcAft>
                <a:spcPts val="0"/>
              </a:spcAft>
              <a:buClr>
                <a:srgbClr val="000000"/>
              </a:buClr>
              <a:buSzPts val="3200"/>
              <a:buFont typeface="Arial"/>
              <a:buNone/>
            </a:pPr>
            <a:r>
              <a:rPr b="1" i="0" lang="en-US" sz="3700" u="none" cap="none" strike="noStrike">
                <a:solidFill>
                  <a:schemeClr val="accent3"/>
                </a:solidFill>
                <a:latin typeface="Trebuchet MS"/>
                <a:ea typeface="Trebuchet MS"/>
                <a:cs typeface="Trebuchet MS"/>
                <a:sym typeface="Trebuchet MS"/>
              </a:rPr>
              <a:t>“IOT based Air &amp; Sound Pollution  Monitoring System Using Raspberry Pi”</a:t>
            </a:r>
            <a:endParaRPr i="0" sz="3700" u="none" cap="none" strike="noStrike">
              <a:solidFill>
                <a:schemeClr val="accent3"/>
              </a:solidFill>
              <a:latin typeface="Trebuchet MS"/>
              <a:ea typeface="Trebuchet MS"/>
              <a:cs typeface="Trebuchet MS"/>
              <a:sym typeface="Trebuchet MS"/>
            </a:endParaRPr>
          </a:p>
        </p:txBody>
      </p:sp>
      <p:sp>
        <p:nvSpPr>
          <p:cNvPr id="47" name="Google Shape;47;p6"/>
          <p:cNvSpPr txBox="1"/>
          <p:nvPr/>
        </p:nvSpPr>
        <p:spPr>
          <a:xfrm>
            <a:off x="650100" y="4766775"/>
            <a:ext cx="2893500" cy="936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Trebuchet MS"/>
                <a:ea typeface="Trebuchet MS"/>
                <a:cs typeface="Trebuchet MS"/>
                <a:sym typeface="Trebuchet MS"/>
              </a:rPr>
              <a:t>Under the Guidance of :</a:t>
            </a:r>
            <a:endParaRPr i="0" sz="2000" u="none" cap="none" strike="noStrike">
              <a:solidFill>
                <a:schemeClr val="accent5"/>
              </a:solidFill>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2000"/>
              <a:buFont typeface="Arial"/>
              <a:buNone/>
            </a:pPr>
            <a:r>
              <a:t/>
            </a:r>
            <a:endParaRPr sz="2000">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2000"/>
              <a:buFont typeface="Arial"/>
              <a:buNone/>
            </a:pPr>
            <a:r>
              <a:rPr i="0" lang="en-US" sz="2000" u="none" cap="none" strike="noStrike">
                <a:solidFill>
                  <a:srgbClr val="000000"/>
                </a:solidFill>
                <a:latin typeface="Trebuchet MS"/>
                <a:ea typeface="Trebuchet MS"/>
                <a:cs typeface="Trebuchet MS"/>
                <a:sym typeface="Trebuchet MS"/>
              </a:rPr>
              <a:t>Prof. A. A. Trikolikar</a:t>
            </a:r>
            <a:endParaRPr i="0" sz="2000" u="none" cap="none" strike="noStrike">
              <a:solidFill>
                <a:srgbClr val="000000"/>
              </a:solidFill>
              <a:latin typeface="Trebuchet MS"/>
              <a:ea typeface="Trebuchet MS"/>
              <a:cs typeface="Trebuchet MS"/>
              <a:sym typeface="Trebuchet MS"/>
            </a:endParaRPr>
          </a:p>
        </p:txBody>
      </p:sp>
      <p:sp>
        <p:nvSpPr>
          <p:cNvPr id="48" name="Google Shape;48;p6"/>
          <p:cNvSpPr txBox="1"/>
          <p:nvPr/>
        </p:nvSpPr>
        <p:spPr>
          <a:xfrm>
            <a:off x="5236051" y="4766775"/>
            <a:ext cx="3171900" cy="155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Trebuchet MS"/>
                <a:ea typeface="Trebuchet MS"/>
                <a:cs typeface="Trebuchet MS"/>
                <a:sym typeface="Trebuchet MS"/>
              </a:rPr>
              <a:t>Presented by :</a:t>
            </a:r>
            <a:endParaRPr b="1" i="0" sz="2000" u="none" cap="none" strike="noStrike">
              <a:solidFill>
                <a:schemeClr val="accent5"/>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548ED4"/>
              </a:solidFill>
              <a:latin typeface="Trebuchet MS"/>
              <a:ea typeface="Trebuchet MS"/>
              <a:cs typeface="Trebuchet MS"/>
              <a:sym typeface="Trebuchet MS"/>
            </a:endParaRPr>
          </a:p>
          <a:p>
            <a:pPr indent="-261620" lvl="0" marL="438783" marR="0" rtl="0" algn="l">
              <a:lnSpc>
                <a:spcPct val="100000"/>
              </a:lnSpc>
              <a:spcBef>
                <a:spcPts val="0"/>
              </a:spcBef>
              <a:spcAft>
                <a:spcPts val="0"/>
              </a:spcAft>
              <a:buClr>
                <a:srgbClr val="000000"/>
              </a:buClr>
              <a:buSzPts val="2000"/>
              <a:buFont typeface="Trebuchet MS"/>
              <a:buAutoNum type="arabicParenR"/>
            </a:pPr>
            <a:r>
              <a:rPr i="0" lang="en-US" sz="2000" u="none" cap="none" strike="noStrike">
                <a:solidFill>
                  <a:srgbClr val="000000"/>
                </a:solidFill>
                <a:latin typeface="Trebuchet MS"/>
                <a:ea typeface="Trebuchet MS"/>
                <a:cs typeface="Trebuchet MS"/>
                <a:sym typeface="Trebuchet MS"/>
              </a:rPr>
              <a:t>Ambure Chandrashekar</a:t>
            </a:r>
            <a:endParaRPr sz="2000">
              <a:latin typeface="Trebuchet MS"/>
              <a:ea typeface="Trebuchet MS"/>
              <a:cs typeface="Trebuchet MS"/>
              <a:sym typeface="Trebuchet MS"/>
            </a:endParaRPr>
          </a:p>
          <a:p>
            <a:pPr indent="-275590" lvl="0" marL="490855" marR="0" rtl="0" algn="l">
              <a:lnSpc>
                <a:spcPct val="100000"/>
              </a:lnSpc>
              <a:spcBef>
                <a:spcPts val="0"/>
              </a:spcBef>
              <a:spcAft>
                <a:spcPts val="0"/>
              </a:spcAft>
              <a:buClr>
                <a:srgbClr val="000000"/>
              </a:buClr>
              <a:buSzPts val="2000"/>
              <a:buFont typeface="Trebuchet MS"/>
              <a:buAutoNum type="arabicParenR"/>
            </a:pPr>
            <a:r>
              <a:rPr i="0" lang="en-US" sz="2000" u="none" cap="none" strike="noStrike">
                <a:solidFill>
                  <a:srgbClr val="000000"/>
                </a:solidFill>
                <a:latin typeface="Trebuchet MS"/>
                <a:ea typeface="Trebuchet MS"/>
                <a:cs typeface="Trebuchet MS"/>
                <a:sym typeface="Trebuchet MS"/>
              </a:rPr>
              <a:t>Barure Tukaram</a:t>
            </a:r>
            <a:endParaRPr sz="2000">
              <a:latin typeface="Trebuchet MS"/>
              <a:ea typeface="Trebuchet MS"/>
              <a:cs typeface="Trebuchet MS"/>
              <a:sym typeface="Trebuchet MS"/>
            </a:endParaRPr>
          </a:p>
          <a:p>
            <a:pPr indent="-275590" lvl="0" marL="490855" marR="0" rtl="0" algn="l">
              <a:lnSpc>
                <a:spcPct val="100000"/>
              </a:lnSpc>
              <a:spcBef>
                <a:spcPts val="0"/>
              </a:spcBef>
              <a:spcAft>
                <a:spcPts val="0"/>
              </a:spcAft>
              <a:buClr>
                <a:srgbClr val="000000"/>
              </a:buClr>
              <a:buSzPts val="2000"/>
              <a:buFont typeface="Trebuchet MS"/>
              <a:buAutoNum type="arabicParenR"/>
            </a:pPr>
            <a:r>
              <a:rPr i="0" lang="en-US" sz="2000" u="none" cap="none" strike="noStrike">
                <a:solidFill>
                  <a:srgbClr val="000000"/>
                </a:solidFill>
                <a:latin typeface="Trebuchet MS"/>
                <a:ea typeface="Trebuchet MS"/>
                <a:cs typeface="Trebuchet MS"/>
                <a:sym typeface="Trebuchet MS"/>
              </a:rPr>
              <a:t>Ghongade Abhishek</a:t>
            </a:r>
            <a:endParaRPr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15"/>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158" name="Google Shape;158;p15"/>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59" name="Google Shape;159;p15"/>
          <p:cNvGrpSpPr/>
          <p:nvPr/>
        </p:nvGrpSpPr>
        <p:grpSpPr>
          <a:xfrm>
            <a:off x="0" y="0"/>
            <a:ext cx="9144000" cy="1057267"/>
            <a:chOff x="0" y="66674"/>
            <a:chExt cx="9144000" cy="990600"/>
          </a:xfrm>
        </p:grpSpPr>
        <p:sp>
          <p:nvSpPr>
            <p:cNvPr id="160" name="Google Shape;160;p15"/>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15"/>
            <p:cNvSpPr/>
            <p:nvPr/>
          </p:nvSpPr>
          <p:spPr>
            <a:xfrm>
              <a:off x="0" y="66674"/>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62" name="Google Shape;162;p15"/>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163" name="Google Shape;163;p15"/>
          <p:cNvGrpSpPr/>
          <p:nvPr/>
        </p:nvGrpSpPr>
        <p:grpSpPr>
          <a:xfrm>
            <a:off x="76199" y="114299"/>
            <a:ext cx="8991582" cy="876298"/>
            <a:chOff x="76199" y="114299"/>
            <a:chExt cx="8991582" cy="876298"/>
          </a:xfrm>
        </p:grpSpPr>
        <p:sp>
          <p:nvSpPr>
            <p:cNvPr id="164" name="Google Shape;164;p15"/>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p15"/>
            <p:cNvSpPr/>
            <p:nvPr/>
          </p:nvSpPr>
          <p:spPr>
            <a:xfrm>
              <a:off x="8000984"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66" name="Google Shape;166;p15"/>
          <p:cNvSpPr txBox="1"/>
          <p:nvPr/>
        </p:nvSpPr>
        <p:spPr>
          <a:xfrm>
            <a:off x="644523" y="1157345"/>
            <a:ext cx="2594700" cy="4437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167" name="Google Shape;167;p15"/>
          <p:cNvGraphicFramePr/>
          <p:nvPr/>
        </p:nvGraphicFramePr>
        <p:xfrm>
          <a:off x="651138" y="1469446"/>
          <a:ext cx="3000000" cy="3000000"/>
        </p:xfrm>
        <a:graphic>
          <a:graphicData uri="http://schemas.openxmlformats.org/drawingml/2006/table">
            <a:tbl>
              <a:tblPr bandRow="1" firstRow="1">
                <a:noFill/>
                <a:tableStyleId>{296D37D5-0AFE-46F9-8FA3-D5111634DDDB}</a:tableStyleId>
              </a:tblPr>
              <a:tblGrid>
                <a:gridCol w="1205350"/>
                <a:gridCol w="1927225"/>
                <a:gridCol w="1735450"/>
                <a:gridCol w="2973700"/>
              </a:tblGrid>
              <a:tr h="446075">
                <a:tc>
                  <a:txBody>
                    <a:bodyPr/>
                    <a:lstStyle/>
                    <a:p>
                      <a:pPr indent="0" lvl="0" marL="85090"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Sr. No</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Paper Title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Author Name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Abstract</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r>
              <a:tr h="2284400">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5.</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17081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A Raspberry Pi Controlled  Cloud Based Air and Sound  Pollution Monitoring  System with Temperature  and Humidity Sensing</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14605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Arnab Kumar Saha1 ,  Sachet Sircar2 , Priyasha  Chatterjee3</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38100" lvl="0" marL="85725" marR="13779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In today's world, the continuous rise in air  and sound pollution has become a serious  problem. Controlling and carefully  monitoring the situation has become  necessary in order to take the necessary  steps to alleviate the situation. This research  has proposed an IOT-based technique for  monitoring the air quality index and noise  intensity of a region.</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920875">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6.</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123825" rtl="0" algn="just">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Design and Implementation of Portable Sensory System  for Air Pollution Monitoring</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20955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Xuan Zhao, Siming Zuo,  Rami Ghannam</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38100" lvl="0" marL="85725" marR="9207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Air pollution is becoming a more significant  concern, resulting in a slew of environmental  issues such as the fog-haze weather  phenomenon, which can be hazardous to  human health. The design and  manufacturing of a portable sensory system  for air pollution monitoring that can detect  temperature, humidity, and particle matter is  the topic of this research (PM).</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16"/>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173" name="Google Shape;173;p16"/>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74" name="Google Shape;174;p16"/>
          <p:cNvGrpSpPr/>
          <p:nvPr/>
        </p:nvGrpSpPr>
        <p:grpSpPr>
          <a:xfrm>
            <a:off x="0" y="0"/>
            <a:ext cx="9144000" cy="1057267"/>
            <a:chOff x="0" y="66674"/>
            <a:chExt cx="9144000" cy="990600"/>
          </a:xfrm>
        </p:grpSpPr>
        <p:sp>
          <p:nvSpPr>
            <p:cNvPr id="175" name="Google Shape;175;p16"/>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16"/>
            <p:cNvSpPr/>
            <p:nvPr/>
          </p:nvSpPr>
          <p:spPr>
            <a:xfrm>
              <a:off x="0" y="66674"/>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77" name="Google Shape;177;p16"/>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178" name="Google Shape;178;p16"/>
          <p:cNvGrpSpPr/>
          <p:nvPr/>
        </p:nvGrpSpPr>
        <p:grpSpPr>
          <a:xfrm>
            <a:off x="76199" y="114299"/>
            <a:ext cx="8991582" cy="876298"/>
            <a:chOff x="76199" y="114299"/>
            <a:chExt cx="8991582" cy="876298"/>
          </a:xfrm>
        </p:grpSpPr>
        <p:sp>
          <p:nvSpPr>
            <p:cNvPr id="179" name="Google Shape;179;p16"/>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16"/>
            <p:cNvSpPr/>
            <p:nvPr/>
          </p:nvSpPr>
          <p:spPr>
            <a:xfrm>
              <a:off x="8000984"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81" name="Google Shape;181;p16"/>
          <p:cNvSpPr txBox="1"/>
          <p:nvPr/>
        </p:nvSpPr>
        <p:spPr>
          <a:xfrm>
            <a:off x="644523" y="1157345"/>
            <a:ext cx="25947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82" name="Google Shape;182;p16"/>
          <p:cNvSpPr txBox="1"/>
          <p:nvPr/>
        </p:nvSpPr>
        <p:spPr>
          <a:xfrm>
            <a:off x="8504170" y="6440542"/>
            <a:ext cx="97155" cy="185420"/>
          </a:xfrm>
          <a:prstGeom prst="rect">
            <a:avLst/>
          </a:prstGeom>
          <a:noFill/>
          <a:ln>
            <a:noFill/>
          </a:ln>
        </p:spPr>
        <p:txBody>
          <a:bodyPr anchorCtr="0" anchor="t" bIns="0" lIns="0" spcFirstLastPara="1" rIns="0" wrap="square" tIns="6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98989"/>
                </a:solidFill>
                <a:latin typeface="Verdana"/>
                <a:ea typeface="Verdana"/>
                <a:cs typeface="Verdana"/>
                <a:sym typeface="Verdana"/>
              </a:rPr>
              <a:t>8</a:t>
            </a:r>
            <a:endParaRPr b="0" i="0" sz="1200" u="none" cap="none" strike="noStrike">
              <a:solidFill>
                <a:srgbClr val="000000"/>
              </a:solidFill>
              <a:latin typeface="Verdana"/>
              <a:ea typeface="Verdana"/>
              <a:cs typeface="Verdana"/>
              <a:sym typeface="Verdana"/>
            </a:endParaRPr>
          </a:p>
        </p:txBody>
      </p:sp>
      <p:graphicFrame>
        <p:nvGraphicFramePr>
          <p:cNvPr id="183" name="Google Shape;183;p16"/>
          <p:cNvGraphicFramePr/>
          <p:nvPr/>
        </p:nvGraphicFramePr>
        <p:xfrm>
          <a:off x="723588" y="1484671"/>
          <a:ext cx="3000000" cy="3000000"/>
        </p:xfrm>
        <a:graphic>
          <a:graphicData uri="http://schemas.openxmlformats.org/drawingml/2006/table">
            <a:tbl>
              <a:tblPr bandRow="1" firstRow="1">
                <a:noFill/>
                <a:tableStyleId>{296D37D5-0AFE-46F9-8FA3-D5111634DDDB}</a:tableStyleId>
              </a:tblPr>
              <a:tblGrid>
                <a:gridCol w="1060450"/>
                <a:gridCol w="1927225"/>
                <a:gridCol w="1735450"/>
                <a:gridCol w="2973700"/>
              </a:tblGrid>
              <a:tr h="469625">
                <a:tc>
                  <a:txBody>
                    <a:bodyPr/>
                    <a:lstStyle/>
                    <a:p>
                      <a:pPr indent="0" lvl="0" marL="85090"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Sr. No</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Paper Title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Author Name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Abstract</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r>
              <a:tr h="2136850">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7.</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21399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I2P Air Purifier with Air  Quality Monitoring Device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16065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Manisha Sharma1 ,  Ajay  Kumar2 , Abhishek  Bachhar3</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450"/>
                        <a:buFont typeface="Arial"/>
                        <a:buNone/>
                      </a:pPr>
                      <a:r>
                        <a:rPr lang="en-US" sz="1200" u="none" cap="none" strike="noStrike">
                          <a:latin typeface="Trebuchet MS"/>
                          <a:ea typeface="Trebuchet MS"/>
                          <a:cs typeface="Trebuchet MS"/>
                          <a:sym typeface="Trebuchet MS"/>
                        </a:rPr>
                        <a:t>- The industrial development and  reduction in forests which are two main root cause of air pollution has increased</a:t>
                      </a:r>
                      <a:endParaRPr sz="1200" u="none" cap="none" strike="noStrike">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50"/>
                        <a:buFont typeface="Arial"/>
                        <a:buNone/>
                      </a:pPr>
                      <a:r>
                        <a:t/>
                      </a:r>
                      <a:endParaRPr sz="1200" u="none" cap="none" strike="noStrike">
                        <a:latin typeface="Trebuchet MS"/>
                        <a:ea typeface="Trebuchet MS"/>
                        <a:cs typeface="Trebuchet MS"/>
                        <a:sym typeface="Trebuchet MS"/>
                      </a:endParaRPr>
                    </a:p>
                    <a:p>
                      <a:pPr indent="0" lvl="0" marL="85725" marR="107314" rtl="0" algn="l">
                        <a:lnSpc>
                          <a:spcPct val="100000"/>
                        </a:lnSpc>
                        <a:spcBef>
                          <a:spcPts val="5"/>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-It detecting impurities using gas sensor. The sensor is connected to the Arduino which consist of code which will help us in detecting the amount of impurities in the air.</a:t>
                      </a:r>
                      <a:endParaRPr sz="1200" u="none" cap="none" strike="noStrike">
                        <a:latin typeface="Trebuchet MS"/>
                        <a:ea typeface="Trebuchet MS"/>
                        <a:cs typeface="Trebuchet MS"/>
                        <a:sym typeface="Trebuchet MS"/>
                      </a:endParaRPr>
                    </a:p>
                  </a:txBody>
                  <a:tcPr marT="2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958750">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8</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Integrated	Pollution</a:t>
                      </a:r>
                      <a:endParaRPr sz="1200" u="none" cap="none" strike="noStrike">
                        <a:latin typeface="Trebuchet MS"/>
                        <a:ea typeface="Trebuchet MS"/>
                        <a:cs typeface="Trebuchet MS"/>
                        <a:sym typeface="Trebuchet MS"/>
                      </a:endParaRPr>
                    </a:p>
                    <a:p>
                      <a:pPr indent="0" lvl="0" marL="85725" marR="489584" rtl="0" algn="l">
                        <a:lnSpc>
                          <a:spcPct val="15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Monitoring	System</a:t>
                      </a:r>
                      <a:r>
                        <a:rPr lang="en-US" sz="1200" u="none" cap="none" strike="noStrike">
                          <a:latin typeface="Trebuchet MS"/>
                          <a:ea typeface="Trebuchet MS"/>
                          <a:cs typeface="Trebuchet MS"/>
                          <a:sym typeface="Trebuchet MS"/>
                        </a:rPr>
                        <a:t>  </a:t>
                      </a:r>
                      <a:r>
                        <a:rPr lang="en-US" sz="1200" u="none" cap="none" strike="noStrike">
                          <a:latin typeface="Trebuchet MS"/>
                          <a:ea typeface="Trebuchet MS"/>
                          <a:cs typeface="Trebuchet MS"/>
                          <a:sym typeface="Trebuchet MS"/>
                        </a:rPr>
                        <a:t>for Smart City</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Baihaqi Siregar</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30543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-wireless sensor network (WSN) utilizing  waspmote smart cities device, connected  with several sensors, such as dust sensor  PM-10 (GPY21010AU0F), humidity sensor  (808H5V5), luminosity sensor (LDR), and  microphone (dBA). </a:t>
                      </a:r>
                      <a:endParaRPr sz="1200" u="none" cap="none" strike="noStrike">
                        <a:latin typeface="Trebuchet MS"/>
                        <a:ea typeface="Trebuchet MS"/>
                        <a:cs typeface="Trebuchet MS"/>
                        <a:sym typeface="Trebuchet MS"/>
                      </a:endParaRPr>
                    </a:p>
                    <a:p>
                      <a:pPr indent="0" lvl="0" marL="85725" marR="30543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-As a communication  protocol we used 3G connectivity to store  the data to the cloud system.</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17"/>
          <p:cNvGrpSpPr/>
          <p:nvPr/>
        </p:nvGrpSpPr>
        <p:grpSpPr>
          <a:xfrm>
            <a:off x="0" y="-2"/>
            <a:ext cx="9144000" cy="1066777"/>
            <a:chOff x="0" y="76199"/>
            <a:chExt cx="9144000" cy="990600"/>
          </a:xfrm>
        </p:grpSpPr>
        <p:sp>
          <p:nvSpPr>
            <p:cNvPr id="189" name="Google Shape;189;p17"/>
            <p:cNvSpPr/>
            <p:nvPr/>
          </p:nvSpPr>
          <p:spPr>
            <a:xfrm>
              <a:off x="8000983" y="126758"/>
              <a:ext cx="1066800" cy="855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17"/>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17"/>
            <p:cNvSpPr/>
            <p:nvPr/>
          </p:nvSpPr>
          <p:spPr>
            <a:xfrm>
              <a:off x="76199" y="128587"/>
              <a:ext cx="1143000" cy="86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17"/>
            <p:cNvSpPr/>
            <p:nvPr/>
          </p:nvSpPr>
          <p:spPr>
            <a:xfrm>
              <a:off x="8000983" y="114299"/>
              <a:ext cx="1066800" cy="876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3" name="Google Shape;193;p17"/>
          <p:cNvSpPr txBox="1"/>
          <p:nvPr/>
        </p:nvSpPr>
        <p:spPr>
          <a:xfrm>
            <a:off x="1846500" y="0"/>
            <a:ext cx="5451000" cy="1299300"/>
          </a:xfrm>
          <a:prstGeom prst="rect">
            <a:avLst/>
          </a:prstGeom>
          <a:noFill/>
          <a:ln>
            <a:noFill/>
          </a:ln>
        </p:spPr>
        <p:txBody>
          <a:bodyPr anchorCtr="0" anchor="t" bIns="91425" lIns="91425" spcFirstLastPara="1" rIns="91425" wrap="square" tIns="91425">
            <a:spAutoFit/>
          </a:bodyPr>
          <a:lstStyle/>
          <a:p>
            <a:pPr indent="0" lvl="0" marL="51689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aladea"/>
                <a:ea typeface="Caladea"/>
                <a:cs typeface="Caladea"/>
                <a:sym typeface="Caladea"/>
              </a:rPr>
              <a:t>JSPM’s</a:t>
            </a:r>
            <a:endParaRPr b="0" i="0" sz="1100" u="none" cap="none" strike="noStrike">
              <a:solidFill>
                <a:schemeClr val="dk1"/>
              </a:solidFill>
              <a:latin typeface="Caladea"/>
              <a:ea typeface="Caladea"/>
              <a:cs typeface="Caladea"/>
              <a:sym typeface="Caladea"/>
            </a:endParaRPr>
          </a:p>
          <a:p>
            <a:pPr indent="0" lvl="0" marL="511175" marR="0" rtl="0" algn="ctr">
              <a:lnSpc>
                <a:spcPct val="100000"/>
              </a:lnSpc>
              <a:spcBef>
                <a:spcPts val="190"/>
              </a:spcBef>
              <a:spcAft>
                <a:spcPts val="0"/>
              </a:spcAft>
              <a:buClr>
                <a:srgbClr val="000000"/>
              </a:buClr>
              <a:buSzPts val="1200"/>
              <a:buFont typeface="Arial"/>
              <a:buNone/>
            </a:pPr>
            <a:r>
              <a:rPr b="1" i="0" lang="en-US" sz="1200" u="none" cap="none" strike="noStrike">
                <a:solidFill>
                  <a:schemeClr val="dk1"/>
                </a:solidFill>
                <a:latin typeface="Caladea"/>
                <a:ea typeface="Caladea"/>
                <a:cs typeface="Caladea"/>
                <a:sym typeface="Caladea"/>
              </a:rPr>
              <a:t>Imperial College of Engineering and Research,Wagholi,Pune.</a:t>
            </a:r>
            <a:endParaRPr b="0" i="0" sz="1200" u="none" cap="none" strike="noStrike">
              <a:solidFill>
                <a:schemeClr val="dk1"/>
              </a:solidFill>
              <a:latin typeface="Caladea"/>
              <a:ea typeface="Caladea"/>
              <a:cs typeface="Caladea"/>
              <a:sym typeface="Caladea"/>
            </a:endParaRPr>
          </a:p>
          <a:p>
            <a:pPr indent="0" lvl="0" marL="513080" marR="0" rtl="0" algn="ctr">
              <a:lnSpc>
                <a:spcPct val="100000"/>
              </a:lnSpc>
              <a:spcBef>
                <a:spcPts val="235"/>
              </a:spcBef>
              <a:spcAft>
                <a:spcPts val="0"/>
              </a:spcAft>
              <a:buClr>
                <a:srgbClr val="000000"/>
              </a:buClr>
              <a:buSzPts val="900"/>
              <a:buFont typeface="Arial"/>
              <a:buNone/>
            </a:pPr>
            <a:r>
              <a:rPr b="1" i="1" lang="en-US" sz="900" u="none" cap="none" strike="noStrike">
                <a:solidFill>
                  <a:schemeClr val="dk1"/>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chemeClr val="dk1"/>
              </a:solidFill>
              <a:latin typeface="Times New Roman"/>
              <a:ea typeface="Times New Roman"/>
              <a:cs typeface="Times New Roman"/>
              <a:sym typeface="Times New Roman"/>
            </a:endParaRPr>
          </a:p>
          <a:p>
            <a:pPr indent="0" lvl="0" marL="515619" marR="0" rtl="0" algn="ctr">
              <a:lnSpc>
                <a:spcPct val="100000"/>
              </a:lnSpc>
              <a:spcBef>
                <a:spcPts val="155"/>
              </a:spcBef>
              <a:spcAft>
                <a:spcPts val="0"/>
              </a:spcAft>
              <a:buClr>
                <a:srgbClr val="000000"/>
              </a:buClr>
              <a:buSzPts val="1000"/>
              <a:buFont typeface="Arial"/>
              <a:buNone/>
            </a:pPr>
            <a:r>
              <a:rPr b="0" i="0" lang="en-US" sz="1000" u="none" cap="none" strike="noStrike">
                <a:solidFill>
                  <a:schemeClr val="dk1"/>
                </a:solidFill>
                <a:latin typeface="Caladea"/>
                <a:ea typeface="Caladea"/>
                <a:cs typeface="Caladea"/>
                <a:sym typeface="Caladea"/>
              </a:rPr>
              <a:t>Gat.No.720,Pune-Nagar Road,Wagholi,Pune,412207</a:t>
            </a:r>
            <a:endParaRPr b="0" i="0" sz="1000" u="none" cap="none" strike="noStrike">
              <a:solidFill>
                <a:schemeClr val="dk1"/>
              </a:solidFill>
              <a:latin typeface="Caladea"/>
              <a:ea typeface="Caladea"/>
              <a:cs typeface="Caladea"/>
              <a:sym typeface="Caladea"/>
            </a:endParaRPr>
          </a:p>
          <a:p>
            <a:pPr indent="0" lvl="0" marL="510540" marR="0" rtl="0" algn="ctr">
              <a:lnSpc>
                <a:spcPct val="100000"/>
              </a:lnSpc>
              <a:spcBef>
                <a:spcPts val="175"/>
              </a:spcBef>
              <a:spcAft>
                <a:spcPts val="0"/>
              </a:spcAft>
              <a:buClr>
                <a:srgbClr val="000000"/>
              </a:buClr>
              <a:buSzPts val="1200"/>
              <a:buFont typeface="Arial"/>
              <a:buNone/>
            </a:pPr>
            <a:r>
              <a:rPr b="1" i="0" lang="en-US" sz="1200" u="none" cap="none" strike="noStrike">
                <a:solidFill>
                  <a:schemeClr val="dk1"/>
                </a:solidFill>
                <a:latin typeface="Caladea"/>
                <a:ea typeface="Caladea"/>
                <a:cs typeface="Caladea"/>
                <a:sym typeface="Caladea"/>
              </a:rPr>
              <a:t>Department of Electronics and Telecommunication Engineering</a:t>
            </a:r>
            <a:endParaRPr b="0" i="0" sz="1200" u="none" cap="none" strike="noStrike">
              <a:solidFill>
                <a:schemeClr val="dk1"/>
              </a:solidFill>
              <a:latin typeface="Caladea"/>
              <a:ea typeface="Caladea"/>
              <a:cs typeface="Caladea"/>
              <a:sym typeface="Caladea"/>
            </a:endParaRPr>
          </a:p>
          <a:p>
            <a:pPr indent="0" lvl="0" marL="0" marR="0" rtl="0" algn="ctr">
              <a:lnSpc>
                <a:spcPct val="100000"/>
              </a:lnSpc>
              <a:spcBef>
                <a:spcPts val="15"/>
              </a:spcBef>
              <a:spcAft>
                <a:spcPts val="0"/>
              </a:spcAft>
              <a:buClr>
                <a:srgbClr val="000000"/>
              </a:buClr>
              <a:buSzPts val="1200"/>
              <a:buFont typeface="Arial"/>
              <a:buNone/>
            </a:pPr>
            <a:r>
              <a:t/>
            </a:r>
            <a:endParaRPr b="0" i="0" sz="1200" u="none" cap="none" strike="noStrike">
              <a:solidFill>
                <a:schemeClr val="dk1"/>
              </a:solidFill>
              <a:latin typeface="Caladea"/>
              <a:ea typeface="Caladea"/>
              <a:cs typeface="Caladea"/>
              <a:sym typeface="Caladea"/>
            </a:endParaRPr>
          </a:p>
        </p:txBody>
      </p:sp>
      <p:sp>
        <p:nvSpPr>
          <p:cNvPr id="194" name="Google Shape;194;p17"/>
          <p:cNvSpPr txBox="1"/>
          <p:nvPr/>
        </p:nvSpPr>
        <p:spPr>
          <a:xfrm>
            <a:off x="630800" y="1504225"/>
            <a:ext cx="7990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r>
              <a:rPr i="0" lang="en-US" sz="2200" u="none" cap="none" strike="noStrike">
                <a:solidFill>
                  <a:schemeClr val="dk1"/>
                </a:solidFill>
                <a:latin typeface="Trebuchet MS"/>
                <a:ea typeface="Trebuchet MS"/>
                <a:cs typeface="Trebuchet MS"/>
                <a:sym typeface="Trebuchet MS"/>
              </a:rPr>
              <a:t>Hardware</a:t>
            </a:r>
            <a:r>
              <a:rPr i="0" lang="en-US" sz="2800" u="none" cap="none" strike="noStrike">
                <a:solidFill>
                  <a:schemeClr val="dk1"/>
                </a:solidFill>
                <a:latin typeface="Trebuchet MS"/>
                <a:ea typeface="Trebuchet MS"/>
                <a:cs typeface="Trebuchet MS"/>
                <a:sym typeface="Trebuchet MS"/>
              </a:rPr>
              <a:t>:</a:t>
            </a:r>
            <a:endParaRPr b="0" i="0" sz="2800" u="none" cap="none" strike="noStrike">
              <a:solidFill>
                <a:schemeClr val="dk1"/>
              </a:solidFill>
              <a:latin typeface="Times New Roman"/>
              <a:ea typeface="Times New Roman"/>
              <a:cs typeface="Times New Roman"/>
              <a:sym typeface="Times New Roman"/>
            </a:endParaRPr>
          </a:p>
        </p:txBody>
      </p:sp>
      <p:sp>
        <p:nvSpPr>
          <p:cNvPr id="195" name="Google Shape;195;p17"/>
          <p:cNvSpPr txBox="1"/>
          <p:nvPr/>
        </p:nvSpPr>
        <p:spPr>
          <a:xfrm>
            <a:off x="803400" y="2550925"/>
            <a:ext cx="7537200" cy="2539800"/>
          </a:xfrm>
          <a:prstGeom prst="rect">
            <a:avLst/>
          </a:prstGeom>
          <a:noFill/>
          <a:ln>
            <a:noFill/>
          </a:ln>
        </p:spPr>
        <p:txBody>
          <a:bodyPr anchorCtr="0" anchor="t" bIns="91425" lIns="91425" spcFirstLastPara="1" rIns="91425" wrap="square" tIns="91425">
            <a:spAutoFit/>
          </a:bodyPr>
          <a:lstStyle/>
          <a:p>
            <a:pPr indent="-342900" lvl="0" marL="457200" marR="5080" rtl="0" algn="just">
              <a:lnSpc>
                <a:spcPct val="150000"/>
              </a:lnSpc>
              <a:spcBef>
                <a:spcPts val="635"/>
              </a:spcBef>
              <a:spcAft>
                <a:spcPts val="0"/>
              </a:spcAft>
              <a:buClr>
                <a:schemeClr val="dk1"/>
              </a:buClr>
              <a:buSzPts val="1800"/>
              <a:buFont typeface="Trebuchet MS"/>
              <a:buAutoNum type="arabicPeriod"/>
            </a:pPr>
            <a:r>
              <a:rPr i="0" lang="en-US" sz="1800" u="none" cap="none" strike="noStrike">
                <a:solidFill>
                  <a:schemeClr val="dk1"/>
                </a:solidFill>
                <a:latin typeface="Trebuchet MS"/>
                <a:ea typeface="Trebuchet MS"/>
                <a:cs typeface="Trebuchet MS"/>
                <a:sym typeface="Trebuchet MS"/>
              </a:rPr>
              <a:t>Raspberry pi</a:t>
            </a:r>
            <a:endParaRPr i="0" sz="1800" u="none" cap="none" strike="noStrike">
              <a:solidFill>
                <a:schemeClr val="dk1"/>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chemeClr val="dk1"/>
              </a:buClr>
              <a:buSzPts val="1800"/>
              <a:buFont typeface="Trebuchet MS"/>
              <a:buAutoNum type="arabicPeriod"/>
            </a:pPr>
            <a:r>
              <a:rPr i="0" lang="en-US" sz="1800" u="none" cap="none" strike="noStrike">
                <a:solidFill>
                  <a:schemeClr val="dk1"/>
                </a:solidFill>
                <a:latin typeface="Trebuchet MS"/>
                <a:ea typeface="Trebuchet MS"/>
                <a:cs typeface="Trebuchet MS"/>
                <a:sym typeface="Trebuchet MS"/>
              </a:rPr>
              <a:t>Gas Sensor (MQ9 and MQ135)</a:t>
            </a:r>
            <a:endParaRPr i="0" sz="1800" u="none" cap="none" strike="noStrike">
              <a:solidFill>
                <a:schemeClr val="dk1"/>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chemeClr val="dk1"/>
              </a:buClr>
              <a:buSzPts val="1800"/>
              <a:buFont typeface="Trebuchet MS"/>
              <a:buAutoNum type="arabicPeriod"/>
            </a:pPr>
            <a:r>
              <a:rPr i="0" lang="en-US" sz="1800" u="none" cap="none" strike="noStrike">
                <a:solidFill>
                  <a:schemeClr val="dk1"/>
                </a:solidFill>
                <a:latin typeface="Trebuchet MS"/>
                <a:ea typeface="Trebuchet MS"/>
                <a:cs typeface="Trebuchet MS"/>
                <a:sym typeface="Trebuchet MS"/>
              </a:rPr>
              <a:t>Temperature Sensor (LM35)</a:t>
            </a:r>
            <a:endParaRPr i="0" sz="1800" u="none" cap="none" strike="noStrike">
              <a:solidFill>
                <a:schemeClr val="dk1"/>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chemeClr val="dk1"/>
              </a:buClr>
              <a:buSzPts val="1800"/>
              <a:buFont typeface="Trebuchet MS"/>
              <a:buAutoNum type="arabicPeriod"/>
            </a:pPr>
            <a:r>
              <a:rPr i="0" lang="en-US" sz="1800" u="none" cap="none" strike="noStrike">
                <a:solidFill>
                  <a:schemeClr val="dk1"/>
                </a:solidFill>
                <a:latin typeface="Trebuchet MS"/>
                <a:ea typeface="Trebuchet MS"/>
                <a:cs typeface="Trebuchet MS"/>
                <a:sym typeface="Trebuchet MS"/>
              </a:rPr>
              <a:t>Sound Sensor (LM393)</a:t>
            </a:r>
            <a:endParaRPr i="0" sz="1800" u="none" cap="none" strike="noStrike">
              <a:solidFill>
                <a:schemeClr val="dk1"/>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chemeClr val="dk1"/>
              </a:buClr>
              <a:buSzPts val="1800"/>
              <a:buFont typeface="Trebuchet MS"/>
              <a:buAutoNum type="arabicPeriod"/>
            </a:pPr>
            <a:r>
              <a:rPr i="0" lang="en-US" sz="1800" u="none" cap="none" strike="noStrike">
                <a:solidFill>
                  <a:schemeClr val="dk1"/>
                </a:solidFill>
                <a:latin typeface="Trebuchet MS"/>
                <a:ea typeface="Trebuchet MS"/>
                <a:cs typeface="Trebuchet MS"/>
                <a:sym typeface="Trebuchet MS"/>
              </a:rPr>
              <a:t>Buzzer</a:t>
            </a:r>
            <a:endParaRPr i="0" sz="1800" u="none" cap="none" strike="noStrike">
              <a:solidFill>
                <a:schemeClr val="dk1"/>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chemeClr val="dk1"/>
              </a:buClr>
              <a:buSzPts val="1800"/>
              <a:buFont typeface="Trebuchet MS"/>
              <a:buAutoNum type="arabicPeriod"/>
            </a:pPr>
            <a:r>
              <a:rPr i="0" lang="en-US" sz="1800" u="none" cap="none" strike="noStrike">
                <a:solidFill>
                  <a:schemeClr val="dk1"/>
                </a:solidFill>
                <a:latin typeface="Trebuchet MS"/>
                <a:ea typeface="Trebuchet MS"/>
                <a:cs typeface="Trebuchet MS"/>
                <a:sym typeface="Trebuchet MS"/>
              </a:rPr>
              <a:t>Monitor (for watching Output)</a:t>
            </a:r>
            <a:endParaRPr i="0" sz="1800" u="none" cap="none" strike="noStrike">
              <a:solidFill>
                <a:schemeClr val="dk1"/>
              </a:solidFill>
              <a:latin typeface="Trebuchet MS"/>
              <a:ea typeface="Trebuchet MS"/>
              <a:cs typeface="Trebuchet MS"/>
              <a:sym typeface="Trebuchet MS"/>
            </a:endParaRPr>
          </a:p>
        </p:txBody>
      </p:sp>
      <p:sp>
        <p:nvSpPr>
          <p:cNvPr id="196" name="Google Shape;196;p17"/>
          <p:cNvSpPr txBox="1"/>
          <p:nvPr/>
        </p:nvSpPr>
        <p:spPr>
          <a:xfrm>
            <a:off x="803400" y="5027775"/>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i="0" lang="en-US" sz="2200" u="none" cap="none" strike="noStrike">
                <a:solidFill>
                  <a:schemeClr val="dk1"/>
                </a:solidFill>
                <a:latin typeface="Trebuchet MS"/>
                <a:ea typeface="Trebuchet MS"/>
                <a:cs typeface="Trebuchet MS"/>
                <a:sym typeface="Trebuchet MS"/>
              </a:rPr>
              <a:t>Software</a:t>
            </a:r>
            <a:r>
              <a:rPr i="0" lang="en-US" sz="2800" u="none" cap="none" strike="noStrike">
                <a:solidFill>
                  <a:schemeClr val="dk1"/>
                </a:solidFill>
                <a:latin typeface="Trebuchet MS"/>
                <a:ea typeface="Trebuchet MS"/>
                <a:cs typeface="Trebuchet MS"/>
                <a:sym typeface="Trebuchet MS"/>
              </a:rPr>
              <a:t>:</a:t>
            </a:r>
            <a:endParaRPr i="0" sz="2800" u="none" cap="none" strike="noStrike">
              <a:solidFill>
                <a:schemeClr val="dk1"/>
              </a:solidFill>
              <a:latin typeface="Trebuchet MS"/>
              <a:ea typeface="Trebuchet MS"/>
              <a:cs typeface="Trebuchet MS"/>
              <a:sym typeface="Trebuchet MS"/>
            </a:endParaRPr>
          </a:p>
        </p:txBody>
      </p:sp>
      <p:sp>
        <p:nvSpPr>
          <p:cNvPr id="197" name="Google Shape;197;p17"/>
          <p:cNvSpPr txBox="1"/>
          <p:nvPr/>
        </p:nvSpPr>
        <p:spPr>
          <a:xfrm>
            <a:off x="995550" y="5562900"/>
            <a:ext cx="3000000" cy="877200"/>
          </a:xfrm>
          <a:prstGeom prst="rect">
            <a:avLst/>
          </a:prstGeom>
          <a:noFill/>
          <a:ln>
            <a:noFill/>
          </a:ln>
        </p:spPr>
        <p:txBody>
          <a:bodyPr anchorCtr="0" anchor="t" bIns="91425" lIns="91425" spcFirstLastPara="1" rIns="91425" wrap="square" tIns="91425">
            <a:spAutoFit/>
          </a:bodyPr>
          <a:lstStyle/>
          <a:p>
            <a:pPr indent="-342900" lvl="0" marL="457200" marR="5080" rtl="0" algn="just">
              <a:lnSpc>
                <a:spcPct val="150000"/>
              </a:lnSpc>
              <a:spcBef>
                <a:spcPts val="635"/>
              </a:spcBef>
              <a:spcAft>
                <a:spcPts val="0"/>
              </a:spcAft>
              <a:buClr>
                <a:schemeClr val="dk1"/>
              </a:buClr>
              <a:buSzPts val="1800"/>
              <a:buFont typeface="Trebuchet MS"/>
              <a:buAutoNum type="arabicPeriod"/>
            </a:pPr>
            <a:r>
              <a:rPr i="0" lang="en-US" sz="1800" u="none" cap="none" strike="noStrike">
                <a:solidFill>
                  <a:srgbClr val="202124"/>
                </a:solidFill>
                <a:highlight>
                  <a:srgbClr val="FFFFFF"/>
                </a:highlight>
                <a:latin typeface="Trebuchet MS"/>
                <a:ea typeface="Trebuchet MS"/>
                <a:cs typeface="Trebuchet MS"/>
                <a:sym typeface="Trebuchet MS"/>
              </a:rPr>
              <a:t>Raspbian OS</a:t>
            </a:r>
            <a:endParaRPr i="0" sz="1800" u="none" cap="none" strike="noStrike">
              <a:solidFill>
                <a:srgbClr val="202124"/>
              </a:solidFill>
              <a:highlight>
                <a:srgbClr val="FFFFFF"/>
              </a:highlight>
              <a:latin typeface="Trebuchet MS"/>
              <a:ea typeface="Trebuchet MS"/>
              <a:cs typeface="Trebuchet MS"/>
              <a:sym typeface="Trebuchet MS"/>
            </a:endParaRPr>
          </a:p>
          <a:p>
            <a:pPr indent="-330200" lvl="0" marL="457200" marR="5080" rtl="0" algn="just">
              <a:lnSpc>
                <a:spcPct val="150000"/>
              </a:lnSpc>
              <a:spcBef>
                <a:spcPts val="0"/>
              </a:spcBef>
              <a:spcAft>
                <a:spcPts val="0"/>
              </a:spcAft>
              <a:buClr>
                <a:srgbClr val="202124"/>
              </a:buClr>
              <a:buSzPts val="1600"/>
              <a:buFont typeface="Trebuchet MS"/>
              <a:buAutoNum type="arabicPeriod"/>
            </a:pPr>
            <a:r>
              <a:rPr i="0" lang="en-US" sz="1800" u="none" cap="none" strike="noStrike">
                <a:solidFill>
                  <a:srgbClr val="202124"/>
                </a:solidFill>
                <a:highlight>
                  <a:srgbClr val="FFFFFF"/>
                </a:highlight>
                <a:latin typeface="Trebuchet MS"/>
                <a:ea typeface="Trebuchet MS"/>
                <a:cs typeface="Trebuchet MS"/>
                <a:sym typeface="Trebuchet MS"/>
              </a:rPr>
              <a:t>Python IDE</a:t>
            </a:r>
            <a:endParaRPr i="0" sz="1800" u="none" cap="none" strike="noStrike">
              <a:solidFill>
                <a:srgbClr val="202124"/>
              </a:solidFill>
              <a:highlight>
                <a:srgbClr val="FFFFFF"/>
              </a:highlight>
              <a:latin typeface="Trebuchet MS"/>
              <a:ea typeface="Trebuchet MS"/>
              <a:cs typeface="Trebuchet MS"/>
              <a:sym typeface="Trebuchet MS"/>
            </a:endParaRPr>
          </a:p>
        </p:txBody>
      </p:sp>
      <p:sp>
        <p:nvSpPr>
          <p:cNvPr id="198" name="Google Shape;198;p17"/>
          <p:cNvSpPr txBox="1"/>
          <p:nvPr/>
        </p:nvSpPr>
        <p:spPr>
          <a:xfrm>
            <a:off x="576900" y="1299300"/>
            <a:ext cx="7990200" cy="1108200"/>
          </a:xfrm>
          <a:prstGeom prst="rect">
            <a:avLst/>
          </a:prstGeom>
          <a:noFill/>
          <a:ln>
            <a:noFill/>
          </a:ln>
        </p:spPr>
        <p:txBody>
          <a:bodyPr anchorCtr="0" anchor="t" bIns="91425" lIns="91425" spcFirstLastPara="1" rIns="91425" wrap="square" tIns="91425">
            <a:spAutoFit/>
          </a:bodyPr>
          <a:lstStyle/>
          <a:p>
            <a:pPr indent="0" lvl="0" marL="153670" rtl="0" algn="ctr">
              <a:spcBef>
                <a:spcPts val="0"/>
              </a:spcBef>
              <a:spcAft>
                <a:spcPts val="0"/>
              </a:spcAft>
              <a:buClr>
                <a:schemeClr val="dk1"/>
              </a:buClr>
              <a:buSzPts val="2800"/>
              <a:buFont typeface="Arial"/>
              <a:buNone/>
            </a:pPr>
            <a:r>
              <a:rPr lang="en-US" sz="3000">
                <a:solidFill>
                  <a:srgbClr val="90C226"/>
                </a:solidFill>
                <a:latin typeface="Trebuchet MS"/>
                <a:ea typeface="Trebuchet MS"/>
                <a:cs typeface="Trebuchet MS"/>
                <a:sym typeface="Trebuchet MS"/>
              </a:rPr>
              <a:t>REQUIREMENT OF HARDWARE &amp; SOFTWARE:</a:t>
            </a:r>
            <a:endParaRPr sz="3000">
              <a:solidFill>
                <a:srgbClr val="90C226"/>
              </a:solidFill>
              <a:latin typeface="Trebuchet MS"/>
              <a:ea typeface="Trebuchet MS"/>
              <a:cs typeface="Trebuchet MS"/>
              <a:sym typeface="Trebuchet MS"/>
            </a:endParaRPr>
          </a:p>
          <a:p>
            <a:pPr indent="0" lvl="0" marL="0" rtl="0" algn="ctr">
              <a:spcBef>
                <a:spcPts val="0"/>
              </a:spcBef>
              <a:spcAft>
                <a:spcPts val="0"/>
              </a:spcAft>
              <a:buNone/>
            </a:pPr>
            <a:r>
              <a:t/>
            </a:r>
            <a:endParaRPr sz="3000">
              <a:solidFill>
                <a:srgbClr val="90C226"/>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2" name="Shape 202"/>
        <p:cNvGrpSpPr/>
        <p:nvPr/>
      </p:nvGrpSpPr>
      <p:grpSpPr>
        <a:xfrm>
          <a:off x="0" y="0"/>
          <a:ext cx="0" cy="0"/>
          <a:chOff x="0" y="0"/>
          <a:chExt cx="0" cy="0"/>
        </a:xfrm>
      </p:grpSpPr>
      <p:sp>
        <p:nvSpPr>
          <p:cNvPr id="203" name="Google Shape;203;p18"/>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204" name="Google Shape;204;p18"/>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05" name="Google Shape;205;p18"/>
          <p:cNvGrpSpPr/>
          <p:nvPr/>
        </p:nvGrpSpPr>
        <p:grpSpPr>
          <a:xfrm>
            <a:off x="0" y="-2"/>
            <a:ext cx="9144000" cy="1066777"/>
            <a:chOff x="0" y="76199"/>
            <a:chExt cx="9144000" cy="990600"/>
          </a:xfrm>
        </p:grpSpPr>
        <p:sp>
          <p:nvSpPr>
            <p:cNvPr id="206" name="Google Shape;206;p18"/>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18"/>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08" name="Google Shape;208;p18"/>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209" name="Google Shape;209;p18"/>
          <p:cNvGrpSpPr/>
          <p:nvPr/>
        </p:nvGrpSpPr>
        <p:grpSpPr>
          <a:xfrm>
            <a:off x="76199" y="114299"/>
            <a:ext cx="8991582" cy="876298"/>
            <a:chOff x="76199" y="114299"/>
            <a:chExt cx="8991582" cy="876298"/>
          </a:xfrm>
        </p:grpSpPr>
        <p:sp>
          <p:nvSpPr>
            <p:cNvPr id="210" name="Google Shape;210;p18"/>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18"/>
            <p:cNvSpPr/>
            <p:nvPr/>
          </p:nvSpPr>
          <p:spPr>
            <a:xfrm>
              <a:off x="8000984"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12" name="Google Shape;212;p18"/>
          <p:cNvSpPr txBox="1"/>
          <p:nvPr/>
        </p:nvSpPr>
        <p:spPr>
          <a:xfrm>
            <a:off x="1151400" y="1157350"/>
            <a:ext cx="6841200" cy="474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800"/>
              <a:buFont typeface="Arial"/>
              <a:buNone/>
            </a:pPr>
            <a:r>
              <a:rPr i="0" lang="en-US" sz="3000" u="none" cap="none" strike="noStrike">
                <a:solidFill>
                  <a:srgbClr val="90C226"/>
                </a:solidFill>
                <a:latin typeface="Trebuchet MS"/>
                <a:ea typeface="Trebuchet MS"/>
                <a:cs typeface="Trebuchet MS"/>
                <a:sym typeface="Trebuchet MS"/>
              </a:rPr>
              <a:t>Block Diagram:</a:t>
            </a:r>
            <a:endParaRPr i="0" sz="3000" u="none" cap="none" strike="noStrike">
              <a:solidFill>
                <a:srgbClr val="90C226"/>
              </a:solidFill>
              <a:latin typeface="Trebuchet MS"/>
              <a:ea typeface="Trebuchet MS"/>
              <a:cs typeface="Trebuchet MS"/>
              <a:sym typeface="Trebuchet MS"/>
            </a:endParaRPr>
          </a:p>
        </p:txBody>
      </p:sp>
      <p:sp>
        <p:nvSpPr>
          <p:cNvPr id="213" name="Google Shape;213;p18"/>
          <p:cNvSpPr txBox="1"/>
          <p:nvPr>
            <p:ph idx="12" type="sldNum"/>
          </p:nvPr>
        </p:nvSpPr>
        <p:spPr>
          <a:xfrm>
            <a:off x="8369181" y="6427829"/>
            <a:ext cx="269875"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SzPts val="1200"/>
              <a:buNone/>
            </a:pPr>
            <a:fld id="{00000000-1234-1234-1234-123412341234}" type="slidenum">
              <a:rPr lang="en-US"/>
              <a:t>‹#›</a:t>
            </a:fld>
            <a:endParaRPr/>
          </a:p>
        </p:txBody>
      </p:sp>
      <p:pic>
        <p:nvPicPr>
          <p:cNvPr id="214" name="Google Shape;214;p18"/>
          <p:cNvPicPr preferRelativeResize="0"/>
          <p:nvPr/>
        </p:nvPicPr>
        <p:blipFill rotWithShape="1">
          <a:blip r:embed="rId6">
            <a:alphaModFix/>
          </a:blip>
          <a:srcRect b="0" l="0" r="0" t="0"/>
          <a:stretch/>
        </p:blipFill>
        <p:spPr>
          <a:xfrm>
            <a:off x="484909" y="1789430"/>
            <a:ext cx="8246043" cy="4638399"/>
          </a:xfrm>
          <a:prstGeom prst="rect">
            <a:avLst/>
          </a:prstGeom>
          <a:noFill/>
          <a:ln>
            <a:noFill/>
          </a:ln>
        </p:spPr>
      </p:pic>
      <p:pic>
        <p:nvPicPr>
          <p:cNvPr id="215" name="Google Shape;215;p18"/>
          <p:cNvPicPr preferRelativeResize="0"/>
          <p:nvPr/>
        </p:nvPicPr>
        <p:blipFill rotWithShape="1">
          <a:blip r:embed="rId7">
            <a:alphaModFix/>
          </a:blip>
          <a:srcRect b="0" l="19204" r="18626" t="0"/>
          <a:stretch/>
        </p:blipFill>
        <p:spPr>
          <a:xfrm>
            <a:off x="1033287" y="1722525"/>
            <a:ext cx="7077411" cy="481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p19"/>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221" name="Google Shape;221;p19"/>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22" name="Google Shape;222;p19"/>
          <p:cNvGrpSpPr/>
          <p:nvPr/>
        </p:nvGrpSpPr>
        <p:grpSpPr>
          <a:xfrm>
            <a:off x="0" y="-2"/>
            <a:ext cx="9144000" cy="1066777"/>
            <a:chOff x="0" y="76199"/>
            <a:chExt cx="9144000" cy="990600"/>
          </a:xfrm>
        </p:grpSpPr>
        <p:sp>
          <p:nvSpPr>
            <p:cNvPr id="223" name="Google Shape;223;p19"/>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4" name="Google Shape;224;p19"/>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25" name="Google Shape;225;p19"/>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226" name="Google Shape;226;p19"/>
          <p:cNvGrpSpPr/>
          <p:nvPr/>
        </p:nvGrpSpPr>
        <p:grpSpPr>
          <a:xfrm>
            <a:off x="76199" y="114299"/>
            <a:ext cx="8991582" cy="876298"/>
            <a:chOff x="76199" y="114299"/>
            <a:chExt cx="8991582" cy="876298"/>
          </a:xfrm>
        </p:grpSpPr>
        <p:sp>
          <p:nvSpPr>
            <p:cNvPr id="227" name="Google Shape;227;p19"/>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19"/>
            <p:cNvSpPr/>
            <p:nvPr/>
          </p:nvSpPr>
          <p:spPr>
            <a:xfrm>
              <a:off x="8000984"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29" name="Google Shape;229;p19"/>
          <p:cNvSpPr txBox="1"/>
          <p:nvPr/>
        </p:nvSpPr>
        <p:spPr>
          <a:xfrm>
            <a:off x="3466188" y="1295838"/>
            <a:ext cx="2211600" cy="474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800"/>
              <a:buFont typeface="Arial"/>
              <a:buNone/>
            </a:pPr>
            <a:r>
              <a:rPr i="0" lang="en-US" sz="3000" u="none" cap="none" strike="noStrike">
                <a:solidFill>
                  <a:srgbClr val="90C226"/>
                </a:solidFill>
                <a:latin typeface="Trebuchet MS"/>
                <a:ea typeface="Trebuchet MS"/>
                <a:cs typeface="Trebuchet MS"/>
                <a:sym typeface="Trebuchet MS"/>
              </a:rPr>
              <a:t>Description:</a:t>
            </a:r>
            <a:endParaRPr i="0" sz="3000" u="none" cap="none" strike="noStrike">
              <a:solidFill>
                <a:srgbClr val="90C226"/>
              </a:solidFill>
              <a:latin typeface="Trebuchet MS"/>
              <a:ea typeface="Trebuchet MS"/>
              <a:cs typeface="Trebuchet MS"/>
              <a:sym typeface="Trebuchet MS"/>
            </a:endParaRPr>
          </a:p>
        </p:txBody>
      </p:sp>
      <p:sp>
        <p:nvSpPr>
          <p:cNvPr id="230" name="Google Shape;230;p19"/>
          <p:cNvSpPr txBox="1"/>
          <p:nvPr>
            <p:ph idx="12" type="sldNum"/>
          </p:nvPr>
        </p:nvSpPr>
        <p:spPr>
          <a:xfrm>
            <a:off x="8369181" y="6427829"/>
            <a:ext cx="269875"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SzPts val="1200"/>
              <a:buNone/>
            </a:pPr>
            <a:fld id="{00000000-1234-1234-1234-123412341234}" type="slidenum">
              <a:rPr lang="en-US"/>
              <a:t>‹#›</a:t>
            </a:fld>
            <a:endParaRPr/>
          </a:p>
        </p:txBody>
      </p:sp>
      <p:sp>
        <p:nvSpPr>
          <p:cNvPr id="231" name="Google Shape;231;p19"/>
          <p:cNvSpPr txBox="1"/>
          <p:nvPr/>
        </p:nvSpPr>
        <p:spPr>
          <a:xfrm>
            <a:off x="530223" y="2075683"/>
            <a:ext cx="8102100" cy="4107300"/>
          </a:xfrm>
          <a:prstGeom prst="rect">
            <a:avLst/>
          </a:prstGeom>
          <a:noFill/>
          <a:ln>
            <a:noFill/>
          </a:ln>
        </p:spPr>
        <p:txBody>
          <a:bodyPr anchorCtr="0" anchor="t" bIns="0" lIns="0" spcFirstLastPara="1" rIns="0" wrap="square" tIns="12700">
            <a:spAutoFit/>
          </a:bodyPr>
          <a:lstStyle/>
          <a:p>
            <a:pPr indent="-342900" lvl="0" marL="457200" marR="508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In the system Raspberry Pi is used as main processor. Also there is use of gas sensor,  temperature sensor and sound sensor to detect the pollution from environment.</a:t>
            </a:r>
            <a:endParaRPr i="0" sz="1800" u="none" cap="none" strike="noStrike">
              <a:solidFill>
                <a:srgbClr val="000000"/>
              </a:solidFill>
              <a:latin typeface="Trebuchet MS"/>
              <a:ea typeface="Trebuchet MS"/>
              <a:cs typeface="Trebuchet MS"/>
              <a:sym typeface="Trebuchet MS"/>
            </a:endParaRPr>
          </a:p>
          <a:p>
            <a:pPr indent="0" lvl="0" marL="457200" marR="508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508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All the  reading of the sensor is provide to the Raspberry Pi . System detects the gas pollution,  temperature and sound pollution using gas sensor , temperature sensor and sound sensor  respectively.</a:t>
            </a:r>
            <a:endParaRPr i="0" sz="1800" u="none" cap="none" strike="noStrike">
              <a:solidFill>
                <a:srgbClr val="000000"/>
              </a:solidFill>
              <a:latin typeface="Trebuchet MS"/>
              <a:ea typeface="Trebuchet MS"/>
              <a:cs typeface="Trebuchet MS"/>
              <a:sym typeface="Trebuchet MS"/>
            </a:endParaRPr>
          </a:p>
          <a:p>
            <a:pPr indent="0" lvl="0" marL="457200" marR="508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508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When the air, sound or temp level goes high the buzzer in the circuit is on.</a:t>
            </a:r>
            <a:endParaRPr i="0" sz="1800" u="none" cap="none" strike="noStrike">
              <a:solidFill>
                <a:srgbClr val="000000"/>
              </a:solidFill>
              <a:latin typeface="Trebuchet MS"/>
              <a:ea typeface="Trebuchet MS"/>
              <a:cs typeface="Trebuchet MS"/>
              <a:sym typeface="Trebuchet MS"/>
            </a:endParaRPr>
          </a:p>
          <a:p>
            <a:pPr indent="0" lvl="0" marL="457200" marR="508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508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After detection of all pollution it sends towards the raspberry pi processor and raspberry pi sends this data to cloud storage through his in build wifi driver.</a:t>
            </a:r>
            <a:endParaRPr i="0" sz="1800" u="none" cap="none" strike="noStrike">
              <a:solidFill>
                <a:srgbClr val="000000"/>
              </a:solidFill>
              <a:latin typeface="Trebuchet MS"/>
              <a:ea typeface="Trebuchet MS"/>
              <a:cs typeface="Trebuchet MS"/>
              <a:sym typeface="Trebuchet MS"/>
            </a:endParaRPr>
          </a:p>
          <a:p>
            <a:pPr indent="0" lvl="0" marL="457200" marR="508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p:nvPr/>
        </p:nvSpPr>
        <p:spPr>
          <a:xfrm>
            <a:off x="0" y="0"/>
            <a:ext cx="9144000" cy="1064895"/>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381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adea"/>
                <a:ea typeface="Caladea"/>
                <a:cs typeface="Caladea"/>
                <a:sym typeface="Caladea"/>
              </a:rPr>
              <a:t>JSPM’s</a:t>
            </a:r>
            <a:endParaRPr b="0" i="0" sz="1100" u="none" cap="none" strike="noStrike">
              <a:solidFill>
                <a:schemeClr val="dk1"/>
              </a:solidFill>
              <a:latin typeface="Caladea"/>
              <a:ea typeface="Caladea"/>
              <a:cs typeface="Caladea"/>
              <a:sym typeface="Caladea"/>
            </a:endParaRPr>
          </a:p>
          <a:p>
            <a:pPr indent="0" lvl="0" marL="0" marR="0" rtl="0" algn="ctr">
              <a:lnSpc>
                <a:spcPct val="100000"/>
              </a:lnSpc>
              <a:spcBef>
                <a:spcPts val="190"/>
              </a:spcBef>
              <a:spcAft>
                <a:spcPts val="0"/>
              </a:spcAft>
              <a:buClr>
                <a:schemeClr val="dk1"/>
              </a:buClr>
              <a:buSzPts val="1200"/>
              <a:buFont typeface="Arial"/>
              <a:buNone/>
            </a:pPr>
            <a:r>
              <a:rPr b="1" i="0" lang="en-US" sz="1200" u="none" cap="none" strike="noStrike">
                <a:solidFill>
                  <a:schemeClr val="dk1"/>
                </a:solidFill>
                <a:latin typeface="Caladea"/>
                <a:ea typeface="Caladea"/>
                <a:cs typeface="Caladea"/>
                <a:sym typeface="Caladea"/>
              </a:rPr>
              <a:t>Imperial College of Engineering and Research,Wagholi,Pune.</a:t>
            </a:r>
            <a:endParaRPr b="0" i="0" sz="1200" u="none" cap="none" strike="noStrike">
              <a:solidFill>
                <a:schemeClr val="dk1"/>
              </a:solidFill>
              <a:latin typeface="Caladea"/>
              <a:ea typeface="Caladea"/>
              <a:cs typeface="Caladea"/>
              <a:sym typeface="Caladea"/>
            </a:endParaRPr>
          </a:p>
          <a:p>
            <a:pPr indent="0" lvl="0" marL="0" marR="0" rtl="0" algn="ctr">
              <a:lnSpc>
                <a:spcPct val="100000"/>
              </a:lnSpc>
              <a:spcBef>
                <a:spcPts val="235"/>
              </a:spcBef>
              <a:spcAft>
                <a:spcPts val="0"/>
              </a:spcAft>
              <a:buClr>
                <a:schemeClr val="dk1"/>
              </a:buClr>
              <a:buSzPts val="900"/>
              <a:buFont typeface="Arial"/>
              <a:buNone/>
            </a:pPr>
            <a:r>
              <a:rPr b="1" i="1" lang="en-US" sz="900" u="none" cap="none" strike="noStrike">
                <a:solidFill>
                  <a:schemeClr val="dk1"/>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chemeClr val="dk1"/>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chemeClr val="dk1"/>
              </a:buClr>
              <a:buSzPts val="1000"/>
              <a:buFont typeface="Arial"/>
              <a:buNone/>
            </a:pPr>
            <a:r>
              <a:rPr b="0" i="0" lang="en-US" sz="1000" u="none" cap="none" strike="noStrike">
                <a:solidFill>
                  <a:schemeClr val="dk1"/>
                </a:solidFill>
                <a:latin typeface="Caladea"/>
                <a:ea typeface="Caladea"/>
                <a:cs typeface="Caladea"/>
                <a:sym typeface="Caladea"/>
              </a:rPr>
              <a:t>Gat.No.720,Pune-Nagar Road,Wagholi,Pune,412207</a:t>
            </a:r>
            <a:endParaRPr b="0" i="0" sz="1000" u="none" cap="none" strike="noStrike">
              <a:solidFill>
                <a:schemeClr val="dk1"/>
              </a:solidFill>
              <a:latin typeface="Caladea"/>
              <a:ea typeface="Caladea"/>
              <a:cs typeface="Caladea"/>
              <a:sym typeface="Caladea"/>
            </a:endParaRPr>
          </a:p>
          <a:p>
            <a:pPr indent="0" lvl="0" marL="0" marR="0" rtl="0" algn="ctr">
              <a:lnSpc>
                <a:spcPct val="100000"/>
              </a:lnSpc>
              <a:spcBef>
                <a:spcPts val="175"/>
              </a:spcBef>
              <a:spcAft>
                <a:spcPts val="0"/>
              </a:spcAft>
              <a:buClr>
                <a:schemeClr val="dk1"/>
              </a:buClr>
              <a:buSzPts val="1200"/>
              <a:buFont typeface="Arial"/>
              <a:buNone/>
            </a:pPr>
            <a:r>
              <a:rPr b="1" i="0" lang="en-US" sz="1200" u="none" cap="none" strike="noStrike">
                <a:solidFill>
                  <a:schemeClr val="dk1"/>
                </a:solidFill>
                <a:latin typeface="Caladea"/>
                <a:ea typeface="Caladea"/>
                <a:cs typeface="Caladea"/>
                <a:sym typeface="Caladea"/>
              </a:rPr>
              <a:t>Department of Electronics and Telecommunication Engineering</a:t>
            </a:r>
            <a:endParaRPr b="0" i="0" sz="1200" u="none" cap="none" strike="noStrike">
              <a:solidFill>
                <a:schemeClr val="dk1"/>
              </a:solidFill>
              <a:latin typeface="Caladea"/>
              <a:ea typeface="Caladea"/>
              <a:cs typeface="Caladea"/>
              <a:sym typeface="Caladea"/>
            </a:endParaRPr>
          </a:p>
        </p:txBody>
      </p:sp>
      <p:grpSp>
        <p:nvGrpSpPr>
          <p:cNvPr id="237" name="Google Shape;237;p20"/>
          <p:cNvGrpSpPr/>
          <p:nvPr/>
        </p:nvGrpSpPr>
        <p:grpSpPr>
          <a:xfrm>
            <a:off x="76199" y="114299"/>
            <a:ext cx="8991585" cy="876300"/>
            <a:chOff x="76199" y="114299"/>
            <a:chExt cx="8991585" cy="876300"/>
          </a:xfrm>
        </p:grpSpPr>
        <p:sp>
          <p:nvSpPr>
            <p:cNvPr id="238" name="Google Shape;238;p20"/>
            <p:cNvSpPr/>
            <p:nvPr/>
          </p:nvSpPr>
          <p:spPr>
            <a:xfrm>
              <a:off x="76199" y="128587"/>
              <a:ext cx="1143000" cy="8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20"/>
            <p:cNvSpPr/>
            <p:nvPr/>
          </p:nvSpPr>
          <p:spPr>
            <a:xfrm>
              <a:off x="8000984" y="114299"/>
              <a:ext cx="1066800" cy="876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0" name="Google Shape;240;p20"/>
          <p:cNvSpPr txBox="1"/>
          <p:nvPr/>
        </p:nvSpPr>
        <p:spPr>
          <a:xfrm>
            <a:off x="2597388" y="1396163"/>
            <a:ext cx="39492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900">
                <a:solidFill>
                  <a:srgbClr val="90C226"/>
                </a:solidFill>
                <a:latin typeface="Verdana"/>
                <a:ea typeface="Verdana"/>
                <a:cs typeface="Verdana"/>
                <a:sym typeface="Verdana"/>
              </a:rPr>
              <a:t>Circuit Diagram</a:t>
            </a:r>
            <a:endParaRPr/>
          </a:p>
        </p:txBody>
      </p:sp>
      <p:pic>
        <p:nvPicPr>
          <p:cNvPr id="241" name="Google Shape;241;p20"/>
          <p:cNvPicPr preferRelativeResize="0"/>
          <p:nvPr/>
        </p:nvPicPr>
        <p:blipFill rotWithShape="1">
          <a:blip r:embed="rId5">
            <a:alphaModFix/>
          </a:blip>
          <a:srcRect b="7795" l="3719" r="5346" t="16960"/>
          <a:stretch/>
        </p:blipFill>
        <p:spPr>
          <a:xfrm>
            <a:off x="326050" y="2432925"/>
            <a:ext cx="8491875" cy="3639391"/>
          </a:xfrm>
          <a:prstGeom prst="rect">
            <a:avLst/>
          </a:prstGeom>
          <a:noFill/>
          <a:ln cap="flat" cmpd="sng" w="25400">
            <a:solidFill>
              <a:srgbClr val="202124"/>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nvSpPr>
        <p:spPr>
          <a:xfrm>
            <a:off x="456125" y="1762950"/>
            <a:ext cx="8460000" cy="5446800"/>
          </a:xfrm>
          <a:prstGeom prst="rect">
            <a:avLst/>
          </a:prstGeom>
          <a:noFill/>
          <a:ln>
            <a:noFill/>
          </a:ln>
        </p:spPr>
        <p:txBody>
          <a:bodyPr anchorCtr="0" anchor="t" bIns="91425" lIns="91425" spcFirstLastPara="1" rIns="91425" wrap="square" tIns="91425">
            <a:spAutoFit/>
          </a:bodyPr>
          <a:lstStyle/>
          <a:p>
            <a:pPr indent="-330200" lvl="0" marL="457200" marR="671195" rtl="0" algn="just">
              <a:lnSpc>
                <a:spcPct val="156666"/>
              </a:lnSpc>
              <a:spcBef>
                <a:spcPts val="5"/>
              </a:spcBef>
              <a:spcAft>
                <a:spcPts val="0"/>
              </a:spcAft>
              <a:buClr>
                <a:schemeClr val="dk1"/>
              </a:buClr>
              <a:buSzPts val="1600"/>
              <a:buFont typeface="Trebuchet MS"/>
              <a:buChar char="➔"/>
            </a:pPr>
            <a:r>
              <a:rPr i="0" lang="en-US" sz="1600" u="none" cap="none" strike="noStrike">
                <a:solidFill>
                  <a:schemeClr val="dk1"/>
                </a:solidFill>
                <a:latin typeface="Trebuchet MS"/>
                <a:ea typeface="Trebuchet MS"/>
                <a:cs typeface="Trebuchet MS"/>
                <a:sym typeface="Trebuchet MS"/>
              </a:rPr>
              <a:t>System detects air and sound pollution. Raspberry Pi is the main processor. Raspberry pi has GPIO pins where all the sensors and output devices are connected. </a:t>
            </a:r>
            <a:endParaRPr i="0" sz="1600" u="none" cap="none" strike="noStrike">
              <a:solidFill>
                <a:schemeClr val="dk1"/>
              </a:solidFill>
              <a:latin typeface="Trebuchet MS"/>
              <a:ea typeface="Trebuchet MS"/>
              <a:cs typeface="Trebuchet MS"/>
              <a:sym typeface="Trebuchet MS"/>
            </a:endParaRPr>
          </a:p>
          <a:p>
            <a:pPr indent="-330200" lvl="0" marL="457200" marR="671195" rtl="0" algn="just">
              <a:lnSpc>
                <a:spcPct val="156666"/>
              </a:lnSpc>
              <a:spcBef>
                <a:spcPts val="0"/>
              </a:spcBef>
              <a:spcAft>
                <a:spcPts val="0"/>
              </a:spcAft>
              <a:buClr>
                <a:schemeClr val="dk1"/>
              </a:buClr>
              <a:buSzPts val="1600"/>
              <a:buFont typeface="Trebuchet MS"/>
              <a:buChar char="➔"/>
            </a:pPr>
            <a:r>
              <a:rPr i="0" lang="en-US" sz="1600" u="none" cap="none" strike="noStrike">
                <a:solidFill>
                  <a:schemeClr val="dk1"/>
                </a:solidFill>
                <a:latin typeface="Trebuchet MS"/>
                <a:ea typeface="Trebuchet MS"/>
                <a:cs typeface="Trebuchet MS"/>
                <a:sym typeface="Trebuchet MS"/>
              </a:rPr>
              <a:t>In the project MQ9 and MQ135 are the two sensors used to detect the air pollution. MQ9 is the sensor which detects air pollution due to gases like methane, carbon monoxide. MQ135 is the gas sensor which detects NH3, CO2 , NOx gases. </a:t>
            </a:r>
            <a:endParaRPr i="0" sz="1600" u="none" cap="none" strike="noStrike">
              <a:solidFill>
                <a:schemeClr val="dk1"/>
              </a:solidFill>
              <a:latin typeface="Trebuchet MS"/>
              <a:ea typeface="Trebuchet MS"/>
              <a:cs typeface="Trebuchet MS"/>
              <a:sym typeface="Trebuchet MS"/>
            </a:endParaRPr>
          </a:p>
          <a:p>
            <a:pPr indent="-330200" lvl="0" marL="457200" marR="671195" rtl="0" algn="just">
              <a:lnSpc>
                <a:spcPct val="156666"/>
              </a:lnSpc>
              <a:spcBef>
                <a:spcPts val="0"/>
              </a:spcBef>
              <a:spcAft>
                <a:spcPts val="0"/>
              </a:spcAft>
              <a:buClr>
                <a:schemeClr val="dk1"/>
              </a:buClr>
              <a:buSzPts val="1600"/>
              <a:buFont typeface="Trebuchet MS"/>
              <a:buChar char="➔"/>
            </a:pPr>
            <a:r>
              <a:rPr i="0" lang="en-US" sz="1600" u="none" cap="none" strike="noStrike">
                <a:solidFill>
                  <a:schemeClr val="dk1"/>
                </a:solidFill>
                <a:latin typeface="Trebuchet MS"/>
                <a:ea typeface="Trebuchet MS"/>
                <a:cs typeface="Trebuchet MS"/>
                <a:sym typeface="Trebuchet MS"/>
              </a:rPr>
              <a:t>These sensors are given as input to the raspberry pi. Sound sensor used to detect the sound pollution and given as input to the raspberry pi. </a:t>
            </a:r>
            <a:endParaRPr i="0" sz="1600" u="none" cap="none" strike="noStrike">
              <a:solidFill>
                <a:schemeClr val="dk1"/>
              </a:solidFill>
              <a:latin typeface="Trebuchet MS"/>
              <a:ea typeface="Trebuchet MS"/>
              <a:cs typeface="Trebuchet MS"/>
              <a:sym typeface="Trebuchet MS"/>
            </a:endParaRPr>
          </a:p>
          <a:p>
            <a:pPr indent="-330200" lvl="0" marL="457200" marR="671195" rtl="0" algn="just">
              <a:lnSpc>
                <a:spcPct val="156666"/>
              </a:lnSpc>
              <a:spcBef>
                <a:spcPts val="0"/>
              </a:spcBef>
              <a:spcAft>
                <a:spcPts val="0"/>
              </a:spcAft>
              <a:buClr>
                <a:schemeClr val="dk1"/>
              </a:buClr>
              <a:buSzPts val="1600"/>
              <a:buFont typeface="Trebuchet MS"/>
              <a:buChar char="➔"/>
            </a:pPr>
            <a:r>
              <a:rPr i="0" lang="en-US" sz="1600" u="none" cap="none" strike="noStrike">
                <a:solidFill>
                  <a:schemeClr val="dk1"/>
                </a:solidFill>
                <a:latin typeface="Trebuchet MS"/>
                <a:ea typeface="Trebuchet MS"/>
                <a:cs typeface="Trebuchet MS"/>
                <a:sym typeface="Trebuchet MS"/>
              </a:rPr>
              <a:t>Buzzer is attached to the system which gives an alert if the pollution level rises too high. </a:t>
            </a:r>
            <a:endParaRPr i="0" sz="1600" u="none" cap="none" strike="noStrike">
              <a:solidFill>
                <a:schemeClr val="dk1"/>
              </a:solidFill>
              <a:latin typeface="Trebuchet MS"/>
              <a:ea typeface="Trebuchet MS"/>
              <a:cs typeface="Trebuchet MS"/>
              <a:sym typeface="Trebuchet MS"/>
            </a:endParaRPr>
          </a:p>
          <a:p>
            <a:pPr indent="-330200" lvl="0" marL="457200" marR="671195" rtl="0" algn="just">
              <a:lnSpc>
                <a:spcPct val="156666"/>
              </a:lnSpc>
              <a:spcBef>
                <a:spcPts val="0"/>
              </a:spcBef>
              <a:spcAft>
                <a:spcPts val="0"/>
              </a:spcAft>
              <a:buClr>
                <a:schemeClr val="dk1"/>
              </a:buClr>
              <a:buSzPts val="1600"/>
              <a:buFont typeface="Trebuchet MS"/>
              <a:buChar char="➔"/>
            </a:pPr>
            <a:r>
              <a:rPr i="0" lang="en-US" sz="1600" u="none" cap="none" strike="noStrike">
                <a:solidFill>
                  <a:schemeClr val="dk1"/>
                </a:solidFill>
                <a:latin typeface="Trebuchet MS"/>
                <a:ea typeface="Trebuchet MS"/>
                <a:cs typeface="Trebuchet MS"/>
                <a:sym typeface="Trebuchet MS"/>
              </a:rPr>
              <a:t>Also the system is featured with the technology that sends alert messages on the municipality mobile. So the required action will be taken.</a:t>
            </a:r>
            <a:endParaRPr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Trebuchet MS"/>
              <a:ea typeface="Trebuchet MS"/>
              <a:cs typeface="Trebuchet MS"/>
              <a:sym typeface="Trebuchet MS"/>
            </a:endParaRPr>
          </a:p>
        </p:txBody>
      </p:sp>
      <p:sp>
        <p:nvSpPr>
          <p:cNvPr id="247" name="Google Shape;247;p21"/>
          <p:cNvSpPr/>
          <p:nvPr/>
        </p:nvSpPr>
        <p:spPr>
          <a:xfrm>
            <a:off x="0" y="0"/>
            <a:ext cx="9144000" cy="1067372"/>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aladea"/>
                <a:ea typeface="Caladea"/>
                <a:cs typeface="Caladea"/>
                <a:sym typeface="Caladea"/>
              </a:rPr>
              <a:t>JSPM’s</a:t>
            </a:r>
            <a:endParaRPr b="0" i="0" sz="1100" u="none" cap="none" strike="noStrike">
              <a:solidFill>
                <a:schemeClr val="dk1"/>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chemeClr val="dk1"/>
                </a:solidFill>
                <a:latin typeface="Caladea"/>
                <a:ea typeface="Caladea"/>
                <a:cs typeface="Caladea"/>
                <a:sym typeface="Caladea"/>
              </a:rPr>
              <a:t>Imperial College of Engineering and Research,Wagholi,Pune.</a:t>
            </a:r>
            <a:endParaRPr b="0" i="0" sz="1200" u="none" cap="none" strike="noStrike">
              <a:solidFill>
                <a:schemeClr val="dk1"/>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chemeClr val="dk1"/>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chemeClr val="dk1"/>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chemeClr val="dk1"/>
                </a:solidFill>
                <a:latin typeface="Caladea"/>
                <a:ea typeface="Caladea"/>
                <a:cs typeface="Caladea"/>
                <a:sym typeface="Caladea"/>
              </a:rPr>
              <a:t>Gat.No.720,Pune-Nagar Road,Wagholi,Pune,412207</a:t>
            </a:r>
            <a:endParaRPr b="0" i="0" sz="1000" u="none" cap="none" strike="noStrike">
              <a:solidFill>
                <a:schemeClr val="dk1"/>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chemeClr val="dk1"/>
                </a:solidFill>
                <a:latin typeface="Caladea"/>
                <a:ea typeface="Caladea"/>
                <a:cs typeface="Caladea"/>
                <a:sym typeface="Caladea"/>
              </a:rPr>
              <a:t>Department of Electronics and Telecommunication Engineering</a:t>
            </a:r>
            <a:endParaRPr b="0" i="0" sz="1200" u="none" cap="none" strike="noStrike">
              <a:solidFill>
                <a:schemeClr val="dk1"/>
              </a:solidFill>
              <a:latin typeface="Caladea"/>
              <a:ea typeface="Caladea"/>
              <a:cs typeface="Caladea"/>
              <a:sym typeface="Caladea"/>
            </a:endParaRPr>
          </a:p>
        </p:txBody>
      </p:sp>
      <p:sp>
        <p:nvSpPr>
          <p:cNvPr id="248" name="Google Shape;248;p21"/>
          <p:cNvSpPr/>
          <p:nvPr/>
        </p:nvSpPr>
        <p:spPr>
          <a:xfrm>
            <a:off x="76199" y="128587"/>
            <a:ext cx="1143000" cy="8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9" name="Google Shape;249;p21"/>
          <p:cNvSpPr/>
          <p:nvPr/>
        </p:nvSpPr>
        <p:spPr>
          <a:xfrm>
            <a:off x="8000984" y="114299"/>
            <a:ext cx="1066800" cy="876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0" name="Google Shape;250;p21"/>
          <p:cNvSpPr txBox="1"/>
          <p:nvPr/>
        </p:nvSpPr>
        <p:spPr>
          <a:xfrm>
            <a:off x="1445400" y="1122675"/>
            <a:ext cx="6253200" cy="63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600"/>
              <a:buFont typeface="Arial"/>
              <a:buNone/>
            </a:pPr>
            <a:r>
              <a:rPr b="0" i="0" lang="en-US" sz="2900" u="none" cap="none" strike="noStrike">
                <a:solidFill>
                  <a:srgbClr val="90C226"/>
                </a:solidFill>
                <a:latin typeface="Verdana"/>
                <a:ea typeface="Verdana"/>
                <a:cs typeface="Verdana"/>
                <a:sym typeface="Verdana"/>
              </a:rPr>
              <a:t>Description:</a:t>
            </a:r>
            <a:endParaRPr b="0" i="0" sz="2900" u="none" cap="none" strike="noStrike">
              <a:solidFill>
                <a:srgbClr val="90C226"/>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22"/>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256" name="Google Shape;256;p22"/>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57" name="Google Shape;257;p22"/>
          <p:cNvGrpSpPr/>
          <p:nvPr/>
        </p:nvGrpSpPr>
        <p:grpSpPr>
          <a:xfrm>
            <a:off x="0" y="-2"/>
            <a:ext cx="9144000" cy="1066777"/>
            <a:chOff x="0" y="76199"/>
            <a:chExt cx="9144000" cy="990600"/>
          </a:xfrm>
        </p:grpSpPr>
        <p:sp>
          <p:nvSpPr>
            <p:cNvPr id="258" name="Google Shape;258;p22"/>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 name="Google Shape;259;p22"/>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60" name="Google Shape;260;p22"/>
          <p:cNvSpPr txBox="1"/>
          <p:nvPr/>
        </p:nvSpPr>
        <p:spPr>
          <a:xfrm>
            <a:off x="2146671" y="50152"/>
            <a:ext cx="4922400" cy="962700"/>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261" name="Google Shape;261;p22"/>
          <p:cNvGrpSpPr/>
          <p:nvPr/>
        </p:nvGrpSpPr>
        <p:grpSpPr>
          <a:xfrm>
            <a:off x="76199" y="114299"/>
            <a:ext cx="8991582" cy="876298"/>
            <a:chOff x="76199" y="114299"/>
            <a:chExt cx="8991582" cy="876298"/>
          </a:xfrm>
        </p:grpSpPr>
        <p:sp>
          <p:nvSpPr>
            <p:cNvPr id="262" name="Google Shape;262;p22"/>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22"/>
            <p:cNvSpPr/>
            <p:nvPr/>
          </p:nvSpPr>
          <p:spPr>
            <a:xfrm>
              <a:off x="8000984"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64" name="Google Shape;264;p22"/>
          <p:cNvSpPr txBox="1"/>
          <p:nvPr/>
        </p:nvSpPr>
        <p:spPr>
          <a:xfrm>
            <a:off x="3356838" y="1280588"/>
            <a:ext cx="2430300" cy="474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800"/>
              <a:buFont typeface="Arial"/>
              <a:buNone/>
            </a:pPr>
            <a:r>
              <a:rPr i="0" lang="en-US" sz="3000" u="none" cap="none" strike="noStrike">
                <a:solidFill>
                  <a:srgbClr val="90C226"/>
                </a:solidFill>
                <a:latin typeface="Trebuchet MS"/>
                <a:ea typeface="Trebuchet MS"/>
                <a:cs typeface="Trebuchet MS"/>
                <a:sym typeface="Trebuchet MS"/>
              </a:rPr>
              <a:t>Advantages:</a:t>
            </a:r>
            <a:endParaRPr i="0" sz="3000" u="none" cap="none" strike="noStrike">
              <a:solidFill>
                <a:srgbClr val="90C226"/>
              </a:solidFill>
              <a:latin typeface="Trebuchet MS"/>
              <a:ea typeface="Trebuchet MS"/>
              <a:cs typeface="Trebuchet MS"/>
              <a:sym typeface="Trebuchet MS"/>
            </a:endParaRPr>
          </a:p>
        </p:txBody>
      </p:sp>
      <p:sp>
        <p:nvSpPr>
          <p:cNvPr id="265" name="Google Shape;265;p22"/>
          <p:cNvSpPr txBox="1"/>
          <p:nvPr>
            <p:ph idx="12" type="sldNum"/>
          </p:nvPr>
        </p:nvSpPr>
        <p:spPr>
          <a:xfrm>
            <a:off x="8369181" y="6427829"/>
            <a:ext cx="269875"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SzPts val="1200"/>
              <a:buNone/>
            </a:pPr>
            <a:fld id="{00000000-1234-1234-1234-123412341234}" type="slidenum">
              <a:rPr lang="en-US"/>
              <a:t>‹#›</a:t>
            </a:fld>
            <a:endParaRPr/>
          </a:p>
        </p:txBody>
      </p:sp>
      <p:sp>
        <p:nvSpPr>
          <p:cNvPr id="266" name="Google Shape;266;p22"/>
          <p:cNvSpPr txBox="1"/>
          <p:nvPr/>
        </p:nvSpPr>
        <p:spPr>
          <a:xfrm>
            <a:off x="522204" y="1969004"/>
            <a:ext cx="8310900" cy="2928900"/>
          </a:xfrm>
          <a:prstGeom prst="rect">
            <a:avLst/>
          </a:prstGeom>
          <a:noFill/>
          <a:ln>
            <a:noFill/>
          </a:ln>
        </p:spPr>
        <p:txBody>
          <a:bodyPr anchorCtr="0" anchor="t" bIns="0" lIns="0" spcFirstLastPara="1" rIns="0" wrap="square" tIns="12700">
            <a:spAutoFit/>
          </a:bodyPr>
          <a:lstStyle/>
          <a:p>
            <a:pPr indent="-342900" lvl="0" marL="457200" marR="5080" rtl="0" algn="l">
              <a:lnSpc>
                <a:spcPct val="15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This system allows authorities to monitor air pollution in different areas and take action  against it.</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25"/>
              </a:spcBef>
              <a:spcAft>
                <a:spcPts val="0"/>
              </a:spcAft>
              <a:buClr>
                <a:srgbClr val="000000"/>
              </a:buClr>
              <a:buSzPts val="2050"/>
              <a:buFont typeface="Verdana"/>
              <a:buNone/>
            </a:pPr>
            <a:r>
              <a:t/>
            </a:r>
            <a:endParaRPr i="0" sz="1800" u="none" cap="none" strike="noStrike">
              <a:solidFill>
                <a:srgbClr val="000000"/>
              </a:solidFill>
              <a:latin typeface="Trebuchet MS"/>
              <a:ea typeface="Trebuchet MS"/>
              <a:cs typeface="Trebuchet MS"/>
              <a:sym typeface="Trebuchet MS"/>
            </a:endParaRPr>
          </a:p>
          <a:p>
            <a:pPr indent="-342900" lvl="0" marL="457200" marR="11430" rtl="0" algn="l">
              <a:lnSpc>
                <a:spcPct val="15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Also authorities can keep a watch on the noise pollution near schools, hospitals and no  honking areas.</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30"/>
              </a:spcBef>
              <a:spcAft>
                <a:spcPts val="0"/>
              </a:spcAft>
              <a:buClr>
                <a:srgbClr val="000000"/>
              </a:buClr>
              <a:buSzPts val="2050"/>
              <a:buFont typeface="Verdana"/>
              <a:buNone/>
            </a:pPr>
            <a:r>
              <a:t/>
            </a:r>
            <a:endParaRPr i="0" sz="1800" u="none" cap="none" strike="noStrike">
              <a:solidFill>
                <a:srgbClr val="000000"/>
              </a:solidFill>
              <a:latin typeface="Trebuchet MS"/>
              <a:ea typeface="Trebuchet MS"/>
              <a:cs typeface="Trebuchet MS"/>
              <a:sym typeface="Trebuchet MS"/>
            </a:endParaRPr>
          </a:p>
          <a:p>
            <a:pPr indent="-342900" lvl="0" marL="457200" marR="5715" rtl="0" algn="l">
              <a:lnSpc>
                <a:spcPct val="15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If system detects air quality and noise issues it alerts authorities so they can take  measures to control the issue.</a:t>
            </a:r>
            <a:endParaRPr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0" name="Shape 270"/>
        <p:cNvGrpSpPr/>
        <p:nvPr/>
      </p:nvGrpSpPr>
      <p:grpSpPr>
        <a:xfrm>
          <a:off x="0" y="0"/>
          <a:ext cx="0" cy="0"/>
          <a:chOff x="0" y="0"/>
          <a:chExt cx="0" cy="0"/>
        </a:xfrm>
      </p:grpSpPr>
      <p:sp>
        <p:nvSpPr>
          <p:cNvPr id="271" name="Google Shape;271;p23"/>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272" name="Google Shape;272;p23"/>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73" name="Google Shape;273;p23"/>
          <p:cNvGrpSpPr/>
          <p:nvPr/>
        </p:nvGrpSpPr>
        <p:grpSpPr>
          <a:xfrm>
            <a:off x="0" y="-2"/>
            <a:ext cx="9144000" cy="1066777"/>
            <a:chOff x="0" y="76199"/>
            <a:chExt cx="9144000" cy="990600"/>
          </a:xfrm>
        </p:grpSpPr>
        <p:sp>
          <p:nvSpPr>
            <p:cNvPr id="274" name="Google Shape;274;p23"/>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3"/>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76" name="Google Shape;276;p23"/>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277" name="Google Shape;277;p23"/>
          <p:cNvGrpSpPr/>
          <p:nvPr/>
        </p:nvGrpSpPr>
        <p:grpSpPr>
          <a:xfrm>
            <a:off x="76199" y="114299"/>
            <a:ext cx="8991582" cy="876298"/>
            <a:chOff x="76199" y="114299"/>
            <a:chExt cx="8991582" cy="876298"/>
          </a:xfrm>
        </p:grpSpPr>
        <p:sp>
          <p:nvSpPr>
            <p:cNvPr id="278" name="Google Shape;278;p23"/>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p23"/>
            <p:cNvSpPr/>
            <p:nvPr/>
          </p:nvSpPr>
          <p:spPr>
            <a:xfrm>
              <a:off x="8000984"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0" name="Google Shape;280;p23"/>
          <p:cNvSpPr txBox="1"/>
          <p:nvPr/>
        </p:nvSpPr>
        <p:spPr>
          <a:xfrm>
            <a:off x="3601350" y="1157350"/>
            <a:ext cx="2451600" cy="474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800"/>
              <a:buFont typeface="Arial"/>
              <a:buNone/>
            </a:pPr>
            <a:r>
              <a:rPr i="0" lang="en-US" sz="3000" u="none" cap="none" strike="noStrike">
                <a:solidFill>
                  <a:srgbClr val="90C226"/>
                </a:solidFill>
                <a:latin typeface="Trebuchet MS"/>
                <a:ea typeface="Trebuchet MS"/>
                <a:cs typeface="Trebuchet MS"/>
                <a:sym typeface="Trebuchet MS"/>
              </a:rPr>
              <a:t>Applications:</a:t>
            </a:r>
            <a:endParaRPr i="0" sz="3000" u="none" cap="none" strike="noStrike">
              <a:solidFill>
                <a:srgbClr val="90C226"/>
              </a:solidFill>
              <a:latin typeface="Trebuchet MS"/>
              <a:ea typeface="Trebuchet MS"/>
              <a:cs typeface="Trebuchet MS"/>
              <a:sym typeface="Trebuchet MS"/>
            </a:endParaRPr>
          </a:p>
        </p:txBody>
      </p:sp>
      <p:sp>
        <p:nvSpPr>
          <p:cNvPr id="281" name="Google Shape;281;p23"/>
          <p:cNvSpPr txBox="1"/>
          <p:nvPr>
            <p:ph idx="12" type="sldNum"/>
          </p:nvPr>
        </p:nvSpPr>
        <p:spPr>
          <a:xfrm>
            <a:off x="8369181" y="6427829"/>
            <a:ext cx="269875"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SzPts val="1200"/>
              <a:buNone/>
            </a:pPr>
            <a:fld id="{00000000-1234-1234-1234-123412341234}" type="slidenum">
              <a:rPr lang="en-US"/>
              <a:t>‹#›</a:t>
            </a:fld>
            <a:endParaRPr/>
          </a:p>
        </p:txBody>
      </p:sp>
      <p:sp>
        <p:nvSpPr>
          <p:cNvPr id="282" name="Google Shape;282;p23"/>
          <p:cNvSpPr txBox="1"/>
          <p:nvPr/>
        </p:nvSpPr>
        <p:spPr>
          <a:xfrm>
            <a:off x="547604" y="2075683"/>
            <a:ext cx="3069000" cy="2457000"/>
          </a:xfrm>
          <a:prstGeom prst="rect">
            <a:avLst/>
          </a:prstGeom>
          <a:noFill/>
          <a:ln>
            <a:noFill/>
          </a:ln>
        </p:spPr>
        <p:txBody>
          <a:bodyPr anchorCtr="0" anchor="t" bIns="0" lIns="0" spcFirstLastPara="1" rIns="0" wrap="square" tIns="12700">
            <a:spAutoFit/>
          </a:bodyPr>
          <a:lstStyle/>
          <a:p>
            <a:pPr indent="-294005" lvl="0" marL="28067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Industrial pollution monitoring.</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35"/>
              </a:spcBef>
              <a:spcAft>
                <a:spcPts val="0"/>
              </a:spcAft>
              <a:buClr>
                <a:srgbClr val="000000"/>
              </a:buClr>
              <a:buSzPts val="1350"/>
              <a:buFont typeface="Verdana"/>
              <a:buNone/>
            </a:pPr>
            <a:r>
              <a:t/>
            </a:r>
            <a:endParaRPr i="0" sz="1800" u="none" cap="none" strike="noStrike">
              <a:solidFill>
                <a:srgbClr val="000000"/>
              </a:solidFill>
              <a:latin typeface="Trebuchet MS"/>
              <a:ea typeface="Trebuchet MS"/>
              <a:cs typeface="Trebuchet MS"/>
              <a:sym typeface="Trebuchet MS"/>
            </a:endParaRPr>
          </a:p>
          <a:p>
            <a:pPr indent="-294005" lvl="0" marL="280670" marR="0" rtl="0" algn="l">
              <a:lnSpc>
                <a:spcPct val="100000"/>
              </a:lnSpc>
              <a:spcBef>
                <a:spcPts val="5"/>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Public places.</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35"/>
              </a:spcBef>
              <a:spcAft>
                <a:spcPts val="0"/>
              </a:spcAft>
              <a:buClr>
                <a:srgbClr val="000000"/>
              </a:buClr>
              <a:buSzPts val="1350"/>
              <a:buFont typeface="Verdana"/>
              <a:buNone/>
            </a:pPr>
            <a:r>
              <a:t/>
            </a:r>
            <a:endParaRPr i="0" sz="1800" u="none" cap="none" strike="noStrike">
              <a:solidFill>
                <a:srgbClr val="000000"/>
              </a:solidFill>
              <a:latin typeface="Trebuchet MS"/>
              <a:ea typeface="Trebuchet MS"/>
              <a:cs typeface="Trebuchet MS"/>
              <a:sym typeface="Trebuchet MS"/>
            </a:endParaRPr>
          </a:p>
          <a:p>
            <a:pPr indent="-294005" lvl="0" marL="28067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School area.</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40"/>
              </a:spcBef>
              <a:spcAft>
                <a:spcPts val="0"/>
              </a:spcAft>
              <a:buClr>
                <a:srgbClr val="000000"/>
              </a:buClr>
              <a:buSzPts val="1350"/>
              <a:buFont typeface="Verdana"/>
              <a:buNone/>
            </a:pPr>
            <a:r>
              <a:t/>
            </a:r>
            <a:endParaRPr i="0" sz="1800" u="none" cap="none" strike="noStrike">
              <a:solidFill>
                <a:srgbClr val="000000"/>
              </a:solidFill>
              <a:latin typeface="Trebuchet MS"/>
              <a:ea typeface="Trebuchet MS"/>
              <a:cs typeface="Trebuchet MS"/>
              <a:sym typeface="Trebuchet MS"/>
            </a:endParaRPr>
          </a:p>
          <a:p>
            <a:pPr indent="-294005" lvl="0" marL="28067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Environmental Section.</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40"/>
              </a:spcBef>
              <a:spcAft>
                <a:spcPts val="0"/>
              </a:spcAft>
              <a:buClr>
                <a:srgbClr val="000000"/>
              </a:buClr>
              <a:buSzPts val="1350"/>
              <a:buFont typeface="Verdana"/>
              <a:buNone/>
            </a:pPr>
            <a:r>
              <a:t/>
            </a:r>
            <a:endParaRPr b="0" i="0" sz="1350" u="none" cap="none" strike="noStrike">
              <a:solidFill>
                <a:srgbClr val="000000"/>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24"/>
          <p:cNvSpPr/>
          <p:nvPr/>
        </p:nvSpPr>
        <p:spPr>
          <a:xfrm>
            <a:off x="0" y="23911"/>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24"/>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289" name="Google Shape;289;p24"/>
          <p:cNvGrpSpPr/>
          <p:nvPr/>
        </p:nvGrpSpPr>
        <p:grpSpPr>
          <a:xfrm>
            <a:off x="76199" y="114299"/>
            <a:ext cx="8991582" cy="876298"/>
            <a:chOff x="76199" y="114299"/>
            <a:chExt cx="8991582" cy="876298"/>
          </a:xfrm>
        </p:grpSpPr>
        <p:sp>
          <p:nvSpPr>
            <p:cNvPr id="290" name="Google Shape;290;p24"/>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1" name="Google Shape;291;p24"/>
            <p:cNvSpPr/>
            <p:nvPr/>
          </p:nvSpPr>
          <p:spPr>
            <a:xfrm>
              <a:off x="8000984" y="114299"/>
              <a:ext cx="1066797" cy="8762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92" name="Google Shape;292;p24"/>
          <p:cNvSpPr txBox="1"/>
          <p:nvPr/>
        </p:nvSpPr>
        <p:spPr>
          <a:xfrm>
            <a:off x="2995788" y="1085013"/>
            <a:ext cx="3152400" cy="474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800"/>
              <a:buFont typeface="Arial"/>
              <a:buNone/>
            </a:pPr>
            <a:r>
              <a:rPr lang="en-US" sz="3000">
                <a:solidFill>
                  <a:srgbClr val="90C226"/>
                </a:solidFill>
                <a:latin typeface="Trebuchet MS"/>
                <a:ea typeface="Trebuchet MS"/>
                <a:cs typeface="Trebuchet MS"/>
                <a:sym typeface="Trebuchet MS"/>
              </a:rPr>
              <a:t>Model:</a:t>
            </a:r>
            <a:endParaRPr i="0" sz="3000" u="none" cap="none" strike="noStrike">
              <a:solidFill>
                <a:srgbClr val="90C226"/>
              </a:solidFill>
              <a:latin typeface="Trebuchet MS"/>
              <a:ea typeface="Trebuchet MS"/>
              <a:cs typeface="Trebuchet MS"/>
              <a:sym typeface="Trebuchet MS"/>
            </a:endParaRPr>
          </a:p>
        </p:txBody>
      </p:sp>
      <p:sp>
        <p:nvSpPr>
          <p:cNvPr id="293" name="Google Shape;293;p24"/>
          <p:cNvSpPr txBox="1"/>
          <p:nvPr>
            <p:ph idx="12" type="sldNum"/>
          </p:nvPr>
        </p:nvSpPr>
        <p:spPr>
          <a:xfrm>
            <a:off x="8369181" y="6427829"/>
            <a:ext cx="269875"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SzPts val="1200"/>
              <a:buNone/>
            </a:pPr>
            <a:fld id="{00000000-1234-1234-1234-123412341234}" type="slidenum">
              <a:rPr lang="en-US"/>
              <a:t>‹#›</a:t>
            </a:fld>
            <a:endParaRPr/>
          </a:p>
        </p:txBody>
      </p:sp>
      <p:sp>
        <p:nvSpPr>
          <p:cNvPr id="294" name="Google Shape;294;p24"/>
          <p:cNvSpPr txBox="1"/>
          <p:nvPr/>
        </p:nvSpPr>
        <p:spPr>
          <a:xfrm>
            <a:off x="1000528" y="2712514"/>
            <a:ext cx="6936600" cy="289800"/>
          </a:xfrm>
          <a:prstGeom prst="rect">
            <a:avLst/>
          </a:prstGeom>
          <a:noFill/>
          <a:ln>
            <a:noFill/>
          </a:ln>
        </p:spPr>
        <p:txBody>
          <a:bodyPr anchorCtr="0" anchor="t" bIns="0" lIns="0" spcFirstLastPara="1" rIns="0" wrap="square" tIns="12700">
            <a:spAutoFit/>
          </a:bodyPr>
          <a:lstStyle/>
          <a:p>
            <a:pPr indent="426719" lvl="0" marL="12700" marR="5080" rtl="0" algn="just">
              <a:lnSpc>
                <a:spcPct val="149900"/>
              </a:lnSpc>
              <a:spcBef>
                <a:spcPts val="0"/>
              </a:spcBef>
              <a:spcAft>
                <a:spcPts val="0"/>
              </a:spcAft>
              <a:buClr>
                <a:srgbClr val="000000"/>
              </a:buClr>
              <a:buSzPts val="1400"/>
              <a:buFont typeface="Arial"/>
              <a:buNone/>
            </a:pPr>
            <a:r>
              <a:t/>
            </a:r>
            <a:endParaRPr i="0" sz="1800" u="none" cap="none" strike="noStrike">
              <a:solidFill>
                <a:srgbClr val="000000"/>
              </a:solidFill>
              <a:latin typeface="Trebuchet MS"/>
              <a:ea typeface="Trebuchet MS"/>
              <a:cs typeface="Trebuchet MS"/>
              <a:sym typeface="Trebuchet MS"/>
            </a:endParaRPr>
          </a:p>
        </p:txBody>
      </p:sp>
      <p:pic>
        <p:nvPicPr>
          <p:cNvPr id="295" name="Google Shape;295;p24"/>
          <p:cNvPicPr preferRelativeResize="0"/>
          <p:nvPr/>
        </p:nvPicPr>
        <p:blipFill rotWithShape="1">
          <a:blip r:embed="rId5">
            <a:alphaModFix/>
          </a:blip>
          <a:srcRect b="6638" l="0" r="5953" t="0"/>
          <a:stretch/>
        </p:blipFill>
        <p:spPr>
          <a:xfrm rot="5400000">
            <a:off x="2187700" y="1098612"/>
            <a:ext cx="4768600" cy="631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sp>
        <p:nvSpPr>
          <p:cNvPr id="53" name="Google Shape;53;p7"/>
          <p:cNvSpPr/>
          <p:nvPr/>
        </p:nvSpPr>
        <p:spPr>
          <a:xfrm>
            <a:off x="0" y="-1"/>
            <a:ext cx="9144000" cy="1067372"/>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7"/>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55" name="Google Shape;55;p7"/>
          <p:cNvGrpSpPr/>
          <p:nvPr/>
        </p:nvGrpSpPr>
        <p:grpSpPr>
          <a:xfrm>
            <a:off x="76199" y="114299"/>
            <a:ext cx="8991582" cy="876298"/>
            <a:chOff x="76199" y="114299"/>
            <a:chExt cx="8991582" cy="876298"/>
          </a:xfrm>
        </p:grpSpPr>
        <p:sp>
          <p:nvSpPr>
            <p:cNvPr id="56" name="Google Shape;56;p7"/>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7"/>
            <p:cNvSpPr/>
            <p:nvPr/>
          </p:nvSpPr>
          <p:spPr>
            <a:xfrm>
              <a:off x="8000984" y="114299"/>
              <a:ext cx="1066797" cy="8762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 name="Google Shape;58;p7"/>
          <p:cNvSpPr txBox="1"/>
          <p:nvPr/>
        </p:nvSpPr>
        <p:spPr>
          <a:xfrm>
            <a:off x="293125" y="1066800"/>
            <a:ext cx="7481700" cy="5529600"/>
          </a:xfrm>
          <a:prstGeom prst="rect">
            <a:avLst/>
          </a:prstGeom>
          <a:noFill/>
          <a:ln>
            <a:noFill/>
          </a:ln>
        </p:spPr>
        <p:txBody>
          <a:bodyPr anchorCtr="0" anchor="t" bIns="0" lIns="0" spcFirstLastPara="1" rIns="0" wrap="square" tIns="113025">
            <a:spAutoFit/>
          </a:bodyPr>
          <a:lstStyle/>
          <a:p>
            <a:pPr indent="0" lvl="0" marL="35560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590"/>
              </a:spcBef>
              <a:spcAft>
                <a:spcPts val="0"/>
              </a:spcAft>
              <a:buClr>
                <a:srgbClr val="000000"/>
              </a:buClr>
              <a:buSzPts val="2400"/>
              <a:buFont typeface="Trebuchet MS"/>
              <a:buChar char="❖"/>
            </a:pPr>
            <a:r>
              <a:rPr lang="en-US" sz="2200">
                <a:latin typeface="Trebuchet MS"/>
                <a:ea typeface="Trebuchet MS"/>
                <a:cs typeface="Trebuchet MS"/>
                <a:sym typeface="Trebuchet MS"/>
              </a:rPr>
              <a:t>Abstract</a:t>
            </a:r>
            <a:endParaRPr sz="2200">
              <a:latin typeface="Trebuchet MS"/>
              <a:ea typeface="Trebuchet MS"/>
              <a:cs typeface="Trebuchet MS"/>
              <a:sym typeface="Trebuchet MS"/>
            </a:endParaRPr>
          </a:p>
          <a:p>
            <a:pPr indent="-381000" lvl="0" marL="457200" marR="0" rtl="0" algn="l">
              <a:lnSpc>
                <a:spcPct val="100000"/>
              </a:lnSpc>
              <a:spcBef>
                <a:spcPts val="59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Introduction</a:t>
            </a:r>
            <a:endParaRPr i="0" sz="2200" u="none" cap="none" strike="noStrike">
              <a:solidFill>
                <a:srgbClr val="000000"/>
              </a:solidFill>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solidFill>
                  <a:schemeClr val="dk1"/>
                </a:solidFill>
                <a:latin typeface="Trebuchet MS"/>
                <a:ea typeface="Trebuchet MS"/>
                <a:cs typeface="Trebuchet MS"/>
                <a:sym typeface="Trebuchet MS"/>
              </a:rPr>
              <a:t>Problem Statement</a:t>
            </a:r>
            <a:endParaRPr sz="2200">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Objective</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Scope of Project</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Literature Review</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Requirement of Hardware &amp; Software</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Block Diagram &amp; description</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Circuit Diagram &amp; Description</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Advantages</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Applications</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lang="en-US" sz="2200">
                <a:latin typeface="Trebuchet MS"/>
                <a:ea typeface="Trebuchet MS"/>
                <a:cs typeface="Trebuchet MS"/>
                <a:sym typeface="Trebuchet MS"/>
              </a:rPr>
              <a:t>Model &amp; </a:t>
            </a:r>
            <a:r>
              <a:rPr i="0" lang="en-US" sz="2200" u="none" cap="none" strike="noStrike">
                <a:solidFill>
                  <a:srgbClr val="000000"/>
                </a:solidFill>
                <a:latin typeface="Trebuchet MS"/>
                <a:ea typeface="Trebuchet MS"/>
                <a:cs typeface="Trebuchet MS"/>
                <a:sym typeface="Trebuchet MS"/>
              </a:rPr>
              <a:t>Obtained Result</a:t>
            </a:r>
            <a:endParaRPr i="0" sz="2200" u="none" cap="none" strike="noStrike">
              <a:solidFill>
                <a:srgbClr val="00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00"/>
              </a:buClr>
              <a:buSzPts val="2400"/>
              <a:buFont typeface="Trebuchet MS"/>
              <a:buChar char="❖"/>
            </a:pPr>
            <a:r>
              <a:rPr i="0" lang="en-US" sz="2200" u="none" cap="none" strike="noStrike">
                <a:solidFill>
                  <a:srgbClr val="000000"/>
                </a:solidFill>
                <a:latin typeface="Trebuchet MS"/>
                <a:ea typeface="Trebuchet MS"/>
                <a:cs typeface="Trebuchet MS"/>
                <a:sym typeface="Trebuchet MS"/>
              </a:rPr>
              <a:t>References</a:t>
            </a:r>
            <a:endParaRPr i="0" sz="2200" u="none" cap="none" strike="noStrike">
              <a:solidFill>
                <a:srgbClr val="000000"/>
              </a:solidFill>
              <a:latin typeface="Trebuchet MS"/>
              <a:ea typeface="Trebuchet MS"/>
              <a:cs typeface="Trebuchet MS"/>
              <a:sym typeface="Trebuchet MS"/>
            </a:endParaRPr>
          </a:p>
        </p:txBody>
      </p:sp>
      <p:sp>
        <p:nvSpPr>
          <p:cNvPr id="59" name="Google Shape;59;p7"/>
          <p:cNvSpPr txBox="1"/>
          <p:nvPr/>
        </p:nvSpPr>
        <p:spPr>
          <a:xfrm>
            <a:off x="8466070" y="6427829"/>
            <a:ext cx="173355" cy="21082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98989"/>
                </a:solidFill>
                <a:latin typeface="Verdana"/>
                <a:ea typeface="Verdana"/>
                <a:cs typeface="Verdana"/>
                <a:sym typeface="Verdana"/>
              </a:rPr>
              <a:t>‹#›</a:t>
            </a:fld>
            <a:endParaRPr b="0" i="0" sz="1200" u="none" cap="none" strike="noStrike">
              <a:solidFill>
                <a:srgbClr val="000000"/>
              </a:solidFill>
              <a:latin typeface="Verdana"/>
              <a:ea typeface="Verdana"/>
              <a:cs typeface="Verdana"/>
              <a:sym typeface="Verdana"/>
            </a:endParaRPr>
          </a:p>
        </p:txBody>
      </p:sp>
      <p:sp>
        <p:nvSpPr>
          <p:cNvPr id="60" name="Google Shape;60;p7"/>
          <p:cNvSpPr txBox="1"/>
          <p:nvPr/>
        </p:nvSpPr>
        <p:spPr>
          <a:xfrm>
            <a:off x="3071988" y="1139475"/>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90C226"/>
                </a:solidFill>
                <a:latin typeface="Trebuchet MS"/>
                <a:ea typeface="Trebuchet MS"/>
                <a:cs typeface="Trebuchet MS"/>
                <a:sym typeface="Trebuchet MS"/>
              </a:rPr>
              <a:t>CONTENTS</a:t>
            </a:r>
            <a:endParaRPr sz="3000">
              <a:solidFill>
                <a:srgbClr val="90C226"/>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p:nvPr/>
        </p:nvSpPr>
        <p:spPr>
          <a:xfrm>
            <a:off x="0" y="23899"/>
            <a:ext cx="9144000" cy="1084707"/>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01" name="Google Shape;301;p25"/>
          <p:cNvGrpSpPr/>
          <p:nvPr/>
        </p:nvGrpSpPr>
        <p:grpSpPr>
          <a:xfrm>
            <a:off x="76199" y="114299"/>
            <a:ext cx="8991585" cy="876300"/>
            <a:chOff x="76199" y="114299"/>
            <a:chExt cx="8991585" cy="876300"/>
          </a:xfrm>
        </p:grpSpPr>
        <p:sp>
          <p:nvSpPr>
            <p:cNvPr id="302" name="Google Shape;302;p25"/>
            <p:cNvSpPr/>
            <p:nvPr/>
          </p:nvSpPr>
          <p:spPr>
            <a:xfrm>
              <a:off x="76199" y="128587"/>
              <a:ext cx="1143000" cy="8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p25"/>
            <p:cNvSpPr/>
            <p:nvPr/>
          </p:nvSpPr>
          <p:spPr>
            <a:xfrm>
              <a:off x="8000984" y="114299"/>
              <a:ext cx="1066800" cy="876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04" name="Google Shape;304;p25"/>
          <p:cNvSpPr txBox="1"/>
          <p:nvPr/>
        </p:nvSpPr>
        <p:spPr>
          <a:xfrm>
            <a:off x="1998000" y="-3900"/>
            <a:ext cx="5148000" cy="1112700"/>
          </a:xfrm>
          <a:prstGeom prst="rect">
            <a:avLst/>
          </a:prstGeom>
          <a:noFill/>
          <a:ln>
            <a:noFill/>
          </a:ln>
        </p:spPr>
        <p:txBody>
          <a:bodyPr anchorCtr="0" anchor="t" bIns="91425" lIns="91425" spcFirstLastPara="1" rIns="91425" wrap="square" tIns="91425">
            <a:spAutoFit/>
          </a:bodyPr>
          <a:lstStyle/>
          <a:p>
            <a:pPr indent="0" lvl="0" marL="3810" rtl="0" algn="ctr">
              <a:spcBef>
                <a:spcPts val="0"/>
              </a:spcBef>
              <a:spcAft>
                <a:spcPts val="0"/>
              </a:spcAft>
              <a:buNone/>
            </a:pPr>
            <a:r>
              <a:rPr lang="en-US" sz="1100">
                <a:solidFill>
                  <a:schemeClr val="dk1"/>
                </a:solidFill>
                <a:latin typeface="Caladea"/>
                <a:ea typeface="Caladea"/>
                <a:cs typeface="Caladea"/>
                <a:sym typeface="Caladea"/>
              </a:rPr>
              <a:t>SPM’s</a:t>
            </a:r>
            <a:endParaRPr sz="1100">
              <a:solidFill>
                <a:schemeClr val="dk1"/>
              </a:solidFill>
              <a:latin typeface="Caladea"/>
              <a:ea typeface="Caladea"/>
              <a:cs typeface="Caladea"/>
              <a:sym typeface="Caladea"/>
            </a:endParaRPr>
          </a:p>
          <a:p>
            <a:pPr indent="0" lvl="0" marL="0" rtl="0" algn="ctr">
              <a:spcBef>
                <a:spcPts val="190"/>
              </a:spcBef>
              <a:spcAft>
                <a:spcPts val="0"/>
              </a:spcAft>
              <a:buNone/>
            </a:pPr>
            <a:r>
              <a:rPr b="1" lang="en-US" sz="1200">
                <a:solidFill>
                  <a:schemeClr val="dk1"/>
                </a:solidFill>
                <a:latin typeface="Caladea"/>
                <a:ea typeface="Caladea"/>
                <a:cs typeface="Caladea"/>
                <a:sym typeface="Caladea"/>
              </a:rPr>
              <a:t>Imperial College of Engineering and Research,Wagholi,Pune.</a:t>
            </a:r>
            <a:endParaRPr sz="1200">
              <a:solidFill>
                <a:schemeClr val="dk1"/>
              </a:solidFill>
              <a:latin typeface="Caladea"/>
              <a:ea typeface="Caladea"/>
              <a:cs typeface="Caladea"/>
              <a:sym typeface="Caladea"/>
            </a:endParaRPr>
          </a:p>
          <a:p>
            <a:pPr indent="0" lvl="0" marL="0" rtl="0" algn="ctr">
              <a:spcBef>
                <a:spcPts val="235"/>
              </a:spcBef>
              <a:spcAft>
                <a:spcPts val="0"/>
              </a:spcAft>
              <a:buNone/>
            </a:pPr>
            <a:r>
              <a:rPr b="1" i="1" lang="en-US" sz="900">
                <a:solidFill>
                  <a:schemeClr val="dk1"/>
                </a:solidFill>
                <a:latin typeface="Times New Roman"/>
                <a:ea typeface="Times New Roman"/>
                <a:cs typeface="Times New Roman"/>
                <a:sym typeface="Times New Roman"/>
              </a:rPr>
              <a:t>(Approved by AICTE,Delhi &amp; Govt. of Maharashtra, affiliated to Savitribai Phule Pune University)</a:t>
            </a:r>
            <a:endParaRPr sz="900">
              <a:solidFill>
                <a:schemeClr val="dk1"/>
              </a:solidFill>
              <a:latin typeface="Times New Roman"/>
              <a:ea typeface="Times New Roman"/>
              <a:cs typeface="Times New Roman"/>
              <a:sym typeface="Times New Roman"/>
            </a:endParaRPr>
          </a:p>
          <a:p>
            <a:pPr indent="0" lvl="0" marL="2540" rtl="0" algn="ctr">
              <a:spcBef>
                <a:spcPts val="155"/>
              </a:spcBef>
              <a:spcAft>
                <a:spcPts val="0"/>
              </a:spcAft>
              <a:buNone/>
            </a:pPr>
            <a:r>
              <a:rPr lang="en-US" sz="1000">
                <a:solidFill>
                  <a:schemeClr val="dk1"/>
                </a:solidFill>
                <a:latin typeface="Caladea"/>
                <a:ea typeface="Caladea"/>
                <a:cs typeface="Caladea"/>
                <a:sym typeface="Caladea"/>
              </a:rPr>
              <a:t>Gat.No.720,Pune-Nagar Road,Wagholi,Pune,412207</a:t>
            </a:r>
            <a:endParaRPr sz="1000">
              <a:solidFill>
                <a:schemeClr val="dk1"/>
              </a:solidFill>
              <a:latin typeface="Caladea"/>
              <a:ea typeface="Caladea"/>
              <a:cs typeface="Caladea"/>
              <a:sym typeface="Caladea"/>
            </a:endParaRPr>
          </a:p>
          <a:p>
            <a:pPr indent="0" lvl="0" marL="0" rtl="0" algn="ctr">
              <a:spcBef>
                <a:spcPts val="175"/>
              </a:spcBef>
              <a:spcAft>
                <a:spcPts val="0"/>
              </a:spcAft>
              <a:buNone/>
            </a:pPr>
            <a:r>
              <a:rPr b="1" lang="en-US" sz="1200">
                <a:solidFill>
                  <a:schemeClr val="dk1"/>
                </a:solidFill>
                <a:latin typeface="Caladea"/>
                <a:ea typeface="Caladea"/>
                <a:cs typeface="Caladea"/>
                <a:sym typeface="Caladea"/>
              </a:rPr>
              <a:t>Department of Electronics and Telecommunication Engineering</a:t>
            </a:r>
            <a:endParaRPr sz="1200">
              <a:solidFill>
                <a:schemeClr val="dk1"/>
              </a:solidFill>
              <a:latin typeface="Caladea"/>
              <a:ea typeface="Caladea"/>
              <a:cs typeface="Caladea"/>
              <a:sym typeface="Caladea"/>
            </a:endParaRPr>
          </a:p>
        </p:txBody>
      </p:sp>
      <p:sp>
        <p:nvSpPr>
          <p:cNvPr id="305" name="Google Shape;305;p25"/>
          <p:cNvSpPr txBox="1"/>
          <p:nvPr/>
        </p:nvSpPr>
        <p:spPr>
          <a:xfrm>
            <a:off x="2712000" y="1027100"/>
            <a:ext cx="3720000" cy="6465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None/>
            </a:pPr>
            <a:r>
              <a:rPr lang="en-US" sz="3000">
                <a:solidFill>
                  <a:srgbClr val="90C226"/>
                </a:solidFill>
                <a:latin typeface="Trebuchet MS"/>
                <a:ea typeface="Trebuchet MS"/>
                <a:cs typeface="Trebuchet MS"/>
                <a:sym typeface="Trebuchet MS"/>
              </a:rPr>
              <a:t>Obtained Result:</a:t>
            </a:r>
            <a:endParaRPr/>
          </a:p>
        </p:txBody>
      </p:sp>
      <p:pic>
        <p:nvPicPr>
          <p:cNvPr id="306" name="Google Shape;306;p25"/>
          <p:cNvPicPr preferRelativeResize="0"/>
          <p:nvPr/>
        </p:nvPicPr>
        <p:blipFill rotWithShape="1">
          <a:blip r:embed="rId5">
            <a:alphaModFix/>
          </a:blip>
          <a:srcRect b="9861" l="5114" r="0" t="0"/>
          <a:stretch/>
        </p:blipFill>
        <p:spPr>
          <a:xfrm>
            <a:off x="218075" y="1710100"/>
            <a:ext cx="8777626" cy="49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p26"/>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312" name="Google Shape;312;p26"/>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13" name="Google Shape;313;p26"/>
          <p:cNvGrpSpPr/>
          <p:nvPr/>
        </p:nvGrpSpPr>
        <p:grpSpPr>
          <a:xfrm>
            <a:off x="0" y="35975"/>
            <a:ext cx="9144000" cy="1030818"/>
            <a:chOff x="0" y="76199"/>
            <a:chExt cx="9144000" cy="990600"/>
          </a:xfrm>
        </p:grpSpPr>
        <p:sp>
          <p:nvSpPr>
            <p:cNvPr id="314" name="Google Shape;314;p26"/>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26"/>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26"/>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p26"/>
            <p:cNvSpPr/>
            <p:nvPr/>
          </p:nvSpPr>
          <p:spPr>
            <a:xfrm>
              <a:off x="8000983"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18" name="Google Shape;318;p26"/>
          <p:cNvSpPr txBox="1"/>
          <p:nvPr/>
        </p:nvSpPr>
        <p:spPr>
          <a:xfrm>
            <a:off x="644523" y="35977"/>
            <a:ext cx="7964100" cy="6485400"/>
          </a:xfrm>
          <a:prstGeom prst="rect">
            <a:avLst/>
          </a:prstGeom>
          <a:noFill/>
          <a:ln>
            <a:noFill/>
          </a:ln>
        </p:spPr>
        <p:txBody>
          <a:bodyPr anchorCtr="0" anchor="t" bIns="0" lIns="0" spcFirstLastPara="1" rIns="0" wrap="square" tIns="34275">
            <a:spAutoFit/>
          </a:bodyPr>
          <a:lstStyle/>
          <a:p>
            <a:pPr indent="0" lvl="0" marL="0" marR="2540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31115"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29209"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0" marR="26669"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3175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a:p>
            <a:pPr indent="0" lvl="0" marL="0" marR="0" rtl="0" algn="l">
              <a:lnSpc>
                <a:spcPct val="100000"/>
              </a:lnSpc>
              <a:spcBef>
                <a:spcPts val="15"/>
              </a:spcBef>
              <a:spcAft>
                <a:spcPts val="0"/>
              </a:spcAft>
              <a:buClr>
                <a:srgbClr val="000000"/>
              </a:buClr>
              <a:buSzPts val="1200"/>
              <a:buFont typeface="Arial"/>
              <a:buNone/>
            </a:pPr>
            <a:r>
              <a:t/>
            </a:r>
            <a:endParaRPr b="0" i="0" sz="1200" u="none" cap="none" strike="noStrike">
              <a:solidFill>
                <a:srgbClr val="000000"/>
              </a:solidFill>
              <a:latin typeface="Caladea"/>
              <a:ea typeface="Caladea"/>
              <a:cs typeface="Caladea"/>
              <a:sym typeface="Caladea"/>
            </a:endParaRPr>
          </a:p>
          <a:p>
            <a:pPr indent="0" lvl="0" marL="12700" marR="0" rtl="0" algn="ctr">
              <a:lnSpc>
                <a:spcPct val="100000"/>
              </a:lnSpc>
              <a:spcBef>
                <a:spcPts val="0"/>
              </a:spcBef>
              <a:spcAft>
                <a:spcPts val="0"/>
              </a:spcAft>
              <a:buClr>
                <a:srgbClr val="000000"/>
              </a:buClr>
              <a:buSzPts val="2800"/>
              <a:buFont typeface="Arial"/>
              <a:buNone/>
            </a:pPr>
            <a:r>
              <a:rPr i="0" lang="en-US" sz="3000" u="none" cap="none" strike="noStrike">
                <a:solidFill>
                  <a:srgbClr val="90C226"/>
                </a:solidFill>
                <a:latin typeface="Trebuchet MS"/>
                <a:ea typeface="Trebuchet MS"/>
                <a:cs typeface="Trebuchet MS"/>
                <a:sym typeface="Trebuchet MS"/>
              </a:rPr>
              <a:t>References:</a:t>
            </a:r>
            <a:endParaRPr i="0" sz="3000" u="none" cap="none" strike="noStrike">
              <a:solidFill>
                <a:srgbClr val="90C226"/>
              </a:solidFill>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L.Ezhilarasi, K.Sripriya, A .Suganya, K.Vinodhini, “ A System For Monitoring Air And  Sound Pollution Using Arduino Controller With Iot Technology.” , International Research  Journal in Advanced Engineering and Technology (IRJAET)</a:t>
            </a:r>
            <a:endParaRPr b="0" i="0" sz="1600" u="none" cap="none" strike="noStrike">
              <a:solidFill>
                <a:srgbClr val="000000"/>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Verdana"/>
              <a:ea typeface="Verdana"/>
              <a:cs typeface="Verdana"/>
              <a:sym typeface="Verdana"/>
            </a:endParaRPr>
          </a:p>
          <a:p>
            <a:pPr indent="-330200" lvl="0" marL="457200" marR="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Mahantesh B Dalawai, Siva Yellampalli, Pradeep S.V, “IOT Based Air and Noise  Pollution Monitoring in Urban and Rural Areas, Important Zones like Schools and  Hospitals in Real Time.”, International e-Journal for Technology and Research-2017.</a:t>
            </a:r>
            <a:endParaRPr b="0" i="0" sz="1600" u="none" cap="none" strike="noStrike">
              <a:solidFill>
                <a:srgbClr val="000000"/>
              </a:solidFill>
              <a:latin typeface="Verdana"/>
              <a:ea typeface="Verdana"/>
              <a:cs typeface="Verdana"/>
              <a:sym typeface="Verdana"/>
            </a:endParaRPr>
          </a:p>
          <a:p>
            <a:pPr indent="0" lvl="0" marL="0" marR="0" rtl="0" algn="l">
              <a:lnSpc>
                <a:spcPct val="100000"/>
              </a:lnSpc>
              <a:spcBef>
                <a:spcPts val="40"/>
              </a:spcBef>
              <a:spcAft>
                <a:spcPts val="0"/>
              </a:spcAft>
              <a:buClr>
                <a:srgbClr val="000000"/>
              </a:buClr>
              <a:buSzPts val="1350"/>
              <a:buFont typeface="Verdana"/>
              <a:buNone/>
            </a:pPr>
            <a:r>
              <a:t/>
            </a:r>
            <a:endParaRPr b="0" i="0" sz="1600" u="none" cap="none" strike="noStrike">
              <a:solidFill>
                <a:srgbClr val="000000"/>
              </a:solidFill>
              <a:latin typeface="Verdana"/>
              <a:ea typeface="Verdana"/>
              <a:cs typeface="Verdana"/>
              <a:sym typeface="Verdana"/>
            </a:endParaRPr>
          </a:p>
          <a:p>
            <a:pPr indent="-330200" lvl="0" marL="457200" marR="5080" rtl="0" algn="just">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Arushi Singh, Divya Pathak, Prachi Pandit1, Shruti Patil, P Priti. C. Golar , “IOT  based Air and Sound Pollution Monitoring System.” International Journal of Advanced  Research in Electrical,</a:t>
            </a:r>
            <a:endParaRPr b="0" i="0" sz="1600" u="none" cap="none" strike="noStrike">
              <a:solidFill>
                <a:srgbClr val="000000"/>
              </a:solidFill>
              <a:latin typeface="Verdana"/>
              <a:ea typeface="Verdana"/>
              <a:cs typeface="Verdana"/>
              <a:sym typeface="Verdana"/>
            </a:endParaRPr>
          </a:p>
          <a:p>
            <a:pPr indent="0" lvl="0" marL="0" marR="0" rtl="0" algn="l">
              <a:lnSpc>
                <a:spcPct val="100000"/>
              </a:lnSpc>
              <a:spcBef>
                <a:spcPts val="35"/>
              </a:spcBef>
              <a:spcAft>
                <a:spcPts val="0"/>
              </a:spcAft>
              <a:buClr>
                <a:srgbClr val="000000"/>
              </a:buClr>
              <a:buSzPts val="1350"/>
              <a:buFont typeface="Verdana"/>
              <a:buNone/>
            </a:pPr>
            <a:r>
              <a:t/>
            </a:r>
            <a:endParaRPr b="0" i="0" sz="1600" u="none" cap="none" strike="noStrike">
              <a:solidFill>
                <a:srgbClr val="000000"/>
              </a:solidFill>
              <a:latin typeface="Verdana"/>
              <a:ea typeface="Verdana"/>
              <a:cs typeface="Verdana"/>
              <a:sym typeface="Verdana"/>
            </a:endParaRPr>
          </a:p>
          <a:p>
            <a:pPr indent="-330200" lvl="0" marL="457200" marR="11430" rtl="0" algn="just">
              <a:lnSpc>
                <a:spcPct val="100000"/>
              </a:lnSpc>
              <a:spcBef>
                <a:spcPts val="5"/>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A. Sumithra, J.Jane Ida, K. Karthika , S. Gavaskar, “A Smart Environmental  Monitoring System Using Internet Of Things.” International Journal of Scientific  Engineering and Applied Science (IJSEAS) – Volume-2, Issue-3, March 2016</a:t>
            </a:r>
            <a:endParaRPr b="0" i="0" sz="1600" u="none" cap="none" strike="noStrike">
              <a:solidFill>
                <a:srgbClr val="000000"/>
              </a:solidFill>
              <a:latin typeface="Verdana"/>
              <a:ea typeface="Verdana"/>
              <a:cs typeface="Verdana"/>
              <a:sym typeface="Verdana"/>
            </a:endParaRPr>
          </a:p>
        </p:txBody>
      </p:sp>
      <p:sp>
        <p:nvSpPr>
          <p:cNvPr id="319" name="Google Shape;319;p26"/>
          <p:cNvSpPr txBox="1"/>
          <p:nvPr>
            <p:ph idx="12" type="sldNum"/>
          </p:nvPr>
        </p:nvSpPr>
        <p:spPr>
          <a:xfrm>
            <a:off x="8369181" y="6427829"/>
            <a:ext cx="269875"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3" name="Shape 323"/>
        <p:cNvGrpSpPr/>
        <p:nvPr/>
      </p:nvGrpSpPr>
      <p:grpSpPr>
        <a:xfrm>
          <a:off x="0" y="0"/>
          <a:ext cx="0" cy="0"/>
          <a:chOff x="0" y="0"/>
          <a:chExt cx="0" cy="0"/>
        </a:xfrm>
      </p:grpSpPr>
      <p:grpSp>
        <p:nvGrpSpPr>
          <p:cNvPr id="324" name="Google Shape;324;p27"/>
          <p:cNvGrpSpPr/>
          <p:nvPr/>
        </p:nvGrpSpPr>
        <p:grpSpPr>
          <a:xfrm>
            <a:off x="0" y="-2"/>
            <a:ext cx="9144000" cy="1066777"/>
            <a:chOff x="0" y="76199"/>
            <a:chExt cx="9144000" cy="990600"/>
          </a:xfrm>
        </p:grpSpPr>
        <p:sp>
          <p:nvSpPr>
            <p:cNvPr id="325" name="Google Shape;325;p27"/>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27"/>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27"/>
            <p:cNvSpPr/>
            <p:nvPr/>
          </p:nvSpPr>
          <p:spPr>
            <a:xfrm>
              <a:off x="8000983" y="114299"/>
              <a:ext cx="1066797" cy="8762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28" name="Google Shape;328;p27"/>
          <p:cNvSpPr txBox="1"/>
          <p:nvPr/>
        </p:nvSpPr>
        <p:spPr>
          <a:xfrm>
            <a:off x="530223" y="35977"/>
            <a:ext cx="8014200" cy="6536100"/>
          </a:xfrm>
          <a:prstGeom prst="rect">
            <a:avLst/>
          </a:prstGeom>
          <a:noFill/>
          <a:ln>
            <a:noFill/>
          </a:ln>
        </p:spPr>
        <p:txBody>
          <a:bodyPr anchorCtr="0" anchor="t" bIns="0" lIns="0" spcFirstLastPara="1" rIns="0" wrap="square" tIns="34275">
            <a:spAutoFit/>
          </a:bodyPr>
          <a:lstStyle/>
          <a:p>
            <a:pPr indent="0" lvl="0" marL="145415"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139065"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14097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144145"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13843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adea"/>
              <a:ea typeface="Caladea"/>
              <a:cs typeface="Caladea"/>
              <a:sym typeface="Caladea"/>
            </a:endParaRPr>
          </a:p>
          <a:p>
            <a:pPr indent="0" lvl="0" marL="0" marR="0" rtl="0" algn="l">
              <a:lnSpc>
                <a:spcPct val="100000"/>
              </a:lnSpc>
              <a:spcBef>
                <a:spcPts val="40"/>
              </a:spcBef>
              <a:spcAft>
                <a:spcPts val="0"/>
              </a:spcAft>
              <a:buClr>
                <a:srgbClr val="000000"/>
              </a:buClr>
              <a:buSzPts val="1300"/>
              <a:buFont typeface="Arial"/>
              <a:buNone/>
            </a:pPr>
            <a:r>
              <a:t/>
            </a:r>
            <a:endParaRPr b="0" i="0" sz="1300" u="none" cap="none" strike="noStrike">
              <a:solidFill>
                <a:srgbClr val="000000"/>
              </a:solidFill>
              <a:latin typeface="Caladea"/>
              <a:ea typeface="Caladea"/>
              <a:cs typeface="Caladea"/>
              <a:sym typeface="Caladea"/>
            </a:endParaRPr>
          </a:p>
          <a:p>
            <a:pPr indent="-330200" lvl="0" marL="457200" marR="61595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Mohannad Ibrahim , Abdelghafor Elgamri , Sharief Babiker . Ahmed Mohamed,  “Internet of things based smart environmental monitoring using the Raspberry-Pi  computer.” Fifth International Conference on Digital Information Processing and  Communications (ICDIPC), 2015</a:t>
            </a:r>
            <a:endParaRPr b="0" i="0" sz="1600" u="none" cap="none" strike="noStrike">
              <a:solidFill>
                <a:srgbClr val="000000"/>
              </a:solidFill>
              <a:latin typeface="Verdana"/>
              <a:ea typeface="Verdana"/>
              <a:cs typeface="Verdana"/>
              <a:sym typeface="Verdana"/>
            </a:endParaRPr>
          </a:p>
          <a:p>
            <a:pPr indent="0" lvl="0" marL="0" marR="0" rtl="0" algn="l">
              <a:lnSpc>
                <a:spcPct val="100000"/>
              </a:lnSpc>
              <a:spcBef>
                <a:spcPts val="30"/>
              </a:spcBef>
              <a:spcAft>
                <a:spcPts val="0"/>
              </a:spcAft>
              <a:buClr>
                <a:srgbClr val="000000"/>
              </a:buClr>
              <a:buSzPts val="1950"/>
              <a:buFont typeface="Verdana"/>
              <a:buNone/>
            </a:pPr>
            <a:r>
              <a:t/>
            </a:r>
            <a:endParaRPr b="0" i="0" sz="1600" u="none" cap="none" strike="noStrike">
              <a:solidFill>
                <a:srgbClr val="000000"/>
              </a:solidFill>
              <a:latin typeface="Verdana"/>
              <a:ea typeface="Verdana"/>
              <a:cs typeface="Verdana"/>
              <a:sym typeface="Verdana"/>
            </a:endParaRPr>
          </a:p>
          <a:p>
            <a:pPr indent="-330200" lvl="0" marL="457200" marR="214629"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Giovanni B. Fioccola , Raffaele Sommese, Imma Tufano, Roberto Canonico, Giorgio  Ventre, “ Pollution: An efficient cloud-based management of IoT devices for air quality  monitoring.” IEEE 2nd International Forum on Re- search and Technologies for Society  and Industry Leveraging a better tomor- row (RTSI), 2016</a:t>
            </a:r>
            <a:endParaRPr b="0" i="0" sz="1600" u="none" cap="none" strike="noStrike">
              <a:solidFill>
                <a:srgbClr val="000000"/>
              </a:solidFill>
              <a:latin typeface="Verdana"/>
              <a:ea typeface="Verdana"/>
              <a:cs typeface="Verdana"/>
              <a:sym typeface="Verdana"/>
            </a:endParaRPr>
          </a:p>
          <a:p>
            <a:pPr indent="0" lvl="0" marL="0" marR="0" rtl="0" algn="l">
              <a:lnSpc>
                <a:spcPct val="100000"/>
              </a:lnSpc>
              <a:spcBef>
                <a:spcPts val="30"/>
              </a:spcBef>
              <a:spcAft>
                <a:spcPts val="0"/>
              </a:spcAft>
              <a:buClr>
                <a:srgbClr val="000000"/>
              </a:buClr>
              <a:buSzPts val="1950"/>
              <a:buFont typeface="Verdana"/>
              <a:buNone/>
            </a:pPr>
            <a:r>
              <a:t/>
            </a:r>
            <a:endParaRPr b="0" i="0" sz="1600" u="none" cap="none" strike="noStrike">
              <a:solidFill>
                <a:srgbClr val="000000"/>
              </a:solidFill>
              <a:latin typeface="Verdana"/>
              <a:ea typeface="Verdana"/>
              <a:cs typeface="Verdana"/>
              <a:sym typeface="Verdana"/>
            </a:endParaRPr>
          </a:p>
          <a:p>
            <a:pPr indent="-330200" lvl="0" marL="457200" marR="435609"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SRM.ArthiShri, NB.Keerthana, S.Sandhiyaa,P.Deepa, D.Mythili,” Noise and Air  Pollution Monitoring System Using IOT.” SSRG International Journal of Electrical and  Electronics Engineering– (ICETM-2017) - Special Issue- March 2017.</a:t>
            </a:r>
            <a:endParaRPr b="0" i="0" sz="1600" u="none" cap="none" strike="noStrike">
              <a:solidFill>
                <a:srgbClr val="000000"/>
              </a:solidFill>
              <a:latin typeface="Verdana"/>
              <a:ea typeface="Verdana"/>
              <a:cs typeface="Verdana"/>
              <a:sym typeface="Verdana"/>
            </a:endParaRPr>
          </a:p>
          <a:p>
            <a:pPr indent="0" lvl="0" marL="0" marR="0" rtl="0" algn="l">
              <a:lnSpc>
                <a:spcPct val="100000"/>
              </a:lnSpc>
              <a:spcBef>
                <a:spcPts val="30"/>
              </a:spcBef>
              <a:spcAft>
                <a:spcPts val="0"/>
              </a:spcAft>
              <a:buClr>
                <a:srgbClr val="000000"/>
              </a:buClr>
              <a:buSzPts val="1950"/>
              <a:buFont typeface="Verdana"/>
              <a:buNone/>
            </a:pPr>
            <a:r>
              <a:t/>
            </a:r>
            <a:endParaRPr b="0" i="0" sz="1600" u="none" cap="none" strike="noStrike">
              <a:solidFill>
                <a:srgbClr val="000000"/>
              </a:solidFill>
              <a:latin typeface="Verdana"/>
              <a:ea typeface="Verdana"/>
              <a:cs typeface="Verdana"/>
              <a:sym typeface="Verdana"/>
            </a:endParaRPr>
          </a:p>
          <a:p>
            <a:pPr indent="-330200" lvl="0" marL="457200" marR="508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Seung Ho Kim ; Jong Mun Jeong ; Min Tae Hwang ; Chang Soon Kang, “De-  velopment of an IoT-based atmospheric environment monitoring system.” In- ternational  Conference on Information and Communication Technology Con- vergence (ICTC)., 2017</a:t>
            </a:r>
            <a:endParaRPr b="0" i="0" sz="1600" u="none" cap="none" strike="noStrike">
              <a:solidFill>
                <a:srgbClr val="000000"/>
              </a:solidFill>
              <a:latin typeface="Verdana"/>
              <a:ea typeface="Verdana"/>
              <a:cs typeface="Verdana"/>
              <a:sym typeface="Verdana"/>
            </a:endParaRPr>
          </a:p>
        </p:txBody>
      </p:sp>
      <p:sp>
        <p:nvSpPr>
          <p:cNvPr id="329" name="Google Shape;329;p27"/>
          <p:cNvSpPr txBox="1"/>
          <p:nvPr>
            <p:ph idx="12" type="sldNum"/>
          </p:nvPr>
        </p:nvSpPr>
        <p:spPr>
          <a:xfrm>
            <a:off x="8369181" y="6427829"/>
            <a:ext cx="269875"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8"/>
          <p:cNvSpPr/>
          <p:nvPr/>
        </p:nvSpPr>
        <p:spPr>
          <a:xfrm>
            <a:off x="0" y="0"/>
            <a:ext cx="9144000" cy="1067372"/>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3810" rtl="0" algn="ctr">
              <a:spcBef>
                <a:spcPts val="0"/>
              </a:spcBef>
              <a:spcAft>
                <a:spcPts val="0"/>
              </a:spcAft>
              <a:buClr>
                <a:schemeClr val="dk1"/>
              </a:buClr>
              <a:buSzPts val="1100"/>
              <a:buFont typeface="Arial"/>
              <a:buNone/>
            </a:pPr>
            <a:r>
              <a:rPr lang="en-US" sz="1100">
                <a:solidFill>
                  <a:schemeClr val="dk1"/>
                </a:solidFill>
                <a:latin typeface="Caladea"/>
                <a:ea typeface="Caladea"/>
                <a:cs typeface="Caladea"/>
                <a:sym typeface="Caladea"/>
              </a:rPr>
              <a:t>JSPM’s</a:t>
            </a:r>
            <a:endParaRPr sz="1100">
              <a:solidFill>
                <a:schemeClr val="dk1"/>
              </a:solidFill>
              <a:latin typeface="Caladea"/>
              <a:ea typeface="Caladea"/>
              <a:cs typeface="Caladea"/>
              <a:sym typeface="Caladea"/>
            </a:endParaRPr>
          </a:p>
          <a:p>
            <a:pPr indent="0" lvl="0" marL="0" rtl="0" algn="ctr">
              <a:spcBef>
                <a:spcPts val="190"/>
              </a:spcBef>
              <a:spcAft>
                <a:spcPts val="0"/>
              </a:spcAft>
              <a:buClr>
                <a:schemeClr val="dk1"/>
              </a:buClr>
              <a:buSzPts val="1200"/>
              <a:buFont typeface="Arial"/>
              <a:buNone/>
            </a:pPr>
            <a:r>
              <a:rPr b="1" lang="en-US" sz="1200">
                <a:solidFill>
                  <a:schemeClr val="dk1"/>
                </a:solidFill>
                <a:latin typeface="Caladea"/>
                <a:ea typeface="Caladea"/>
                <a:cs typeface="Caladea"/>
                <a:sym typeface="Caladea"/>
              </a:rPr>
              <a:t>Imperial College of Engineering and Research,Wagholi,Pune.</a:t>
            </a:r>
            <a:endParaRPr sz="1200">
              <a:solidFill>
                <a:schemeClr val="dk1"/>
              </a:solidFill>
              <a:latin typeface="Caladea"/>
              <a:ea typeface="Caladea"/>
              <a:cs typeface="Caladea"/>
              <a:sym typeface="Caladea"/>
            </a:endParaRPr>
          </a:p>
          <a:p>
            <a:pPr indent="0" lvl="0" marL="0" rtl="0" algn="ctr">
              <a:spcBef>
                <a:spcPts val="235"/>
              </a:spcBef>
              <a:spcAft>
                <a:spcPts val="0"/>
              </a:spcAft>
              <a:buClr>
                <a:schemeClr val="dk1"/>
              </a:buClr>
              <a:buSzPts val="900"/>
              <a:buFont typeface="Arial"/>
              <a:buNone/>
            </a:pPr>
            <a:r>
              <a:rPr b="1" i="1" lang="en-US" sz="900">
                <a:solidFill>
                  <a:schemeClr val="dk1"/>
                </a:solidFill>
                <a:latin typeface="Times New Roman"/>
                <a:ea typeface="Times New Roman"/>
                <a:cs typeface="Times New Roman"/>
                <a:sym typeface="Times New Roman"/>
              </a:rPr>
              <a:t>(Approved by AICTE,Delhi &amp; Govt. of Maharashtra, affiliated to Savitribai Phule Pune University)</a:t>
            </a:r>
            <a:endParaRPr sz="900">
              <a:solidFill>
                <a:schemeClr val="dk1"/>
              </a:solidFill>
              <a:latin typeface="Times New Roman"/>
              <a:ea typeface="Times New Roman"/>
              <a:cs typeface="Times New Roman"/>
              <a:sym typeface="Times New Roman"/>
            </a:endParaRPr>
          </a:p>
          <a:p>
            <a:pPr indent="0" lvl="0" marL="2540" rtl="0" algn="ctr">
              <a:spcBef>
                <a:spcPts val="155"/>
              </a:spcBef>
              <a:spcAft>
                <a:spcPts val="0"/>
              </a:spcAft>
              <a:buClr>
                <a:schemeClr val="dk1"/>
              </a:buClr>
              <a:buSzPts val="1000"/>
              <a:buFont typeface="Arial"/>
              <a:buNone/>
            </a:pPr>
            <a:r>
              <a:rPr lang="en-US" sz="1000">
                <a:solidFill>
                  <a:schemeClr val="dk1"/>
                </a:solidFill>
                <a:latin typeface="Caladea"/>
                <a:ea typeface="Caladea"/>
                <a:cs typeface="Caladea"/>
                <a:sym typeface="Caladea"/>
              </a:rPr>
              <a:t>Gat.No.720,Pune-Nagar Road,Wagholi,Pune,412207</a:t>
            </a:r>
            <a:endParaRPr sz="1000">
              <a:solidFill>
                <a:schemeClr val="dk1"/>
              </a:solidFill>
              <a:latin typeface="Caladea"/>
              <a:ea typeface="Caladea"/>
              <a:cs typeface="Caladea"/>
              <a:sym typeface="Caladea"/>
            </a:endParaRPr>
          </a:p>
          <a:p>
            <a:pPr indent="0" lvl="0" marL="0" rtl="0" algn="ctr">
              <a:spcBef>
                <a:spcPts val="175"/>
              </a:spcBef>
              <a:spcAft>
                <a:spcPts val="0"/>
              </a:spcAft>
              <a:buClr>
                <a:schemeClr val="dk1"/>
              </a:buClr>
              <a:buSzPts val="1200"/>
              <a:buFont typeface="Arial"/>
              <a:buNone/>
            </a:pPr>
            <a:r>
              <a:rPr b="1" lang="en-US" sz="1200">
                <a:solidFill>
                  <a:schemeClr val="dk1"/>
                </a:solidFill>
                <a:latin typeface="Caladea"/>
                <a:ea typeface="Caladea"/>
                <a:cs typeface="Caladea"/>
                <a:sym typeface="Caladea"/>
              </a:rPr>
              <a:t>Department of Electronics and Telecommunication Engineering</a:t>
            </a:r>
            <a:endParaRPr sz="1200">
              <a:solidFill>
                <a:schemeClr val="dk1"/>
              </a:solidFill>
              <a:latin typeface="Caladea"/>
              <a:ea typeface="Caladea"/>
              <a:cs typeface="Caladea"/>
              <a:sym typeface="Caladea"/>
            </a:endParaRPr>
          </a:p>
        </p:txBody>
      </p:sp>
      <p:sp>
        <p:nvSpPr>
          <p:cNvPr id="66" name="Google Shape;66;p8"/>
          <p:cNvSpPr/>
          <p:nvPr/>
        </p:nvSpPr>
        <p:spPr>
          <a:xfrm>
            <a:off x="76199" y="128587"/>
            <a:ext cx="1143000" cy="8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 name="Google Shape;67;p8"/>
          <p:cNvSpPr/>
          <p:nvPr/>
        </p:nvSpPr>
        <p:spPr>
          <a:xfrm>
            <a:off x="8000984" y="114299"/>
            <a:ext cx="1066800" cy="876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p8"/>
          <p:cNvSpPr txBox="1"/>
          <p:nvPr/>
        </p:nvSpPr>
        <p:spPr>
          <a:xfrm>
            <a:off x="358275" y="1066800"/>
            <a:ext cx="8585700" cy="7188300"/>
          </a:xfrm>
          <a:prstGeom prst="rect">
            <a:avLst/>
          </a:prstGeom>
          <a:noFill/>
          <a:ln>
            <a:noFill/>
          </a:ln>
        </p:spPr>
        <p:txBody>
          <a:bodyPr anchorCtr="0" anchor="t" bIns="91425" lIns="91425" spcFirstLastPara="1" rIns="91425" wrap="square" tIns="91425">
            <a:spAutoFit/>
          </a:bodyPr>
          <a:lstStyle/>
          <a:p>
            <a:pPr indent="0" lvl="0" marL="15367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15367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320040" lvl="0" marL="457200" rtl="0" algn="just">
              <a:lnSpc>
                <a:spcPct val="150000"/>
              </a:lnSpc>
              <a:spcBef>
                <a:spcPts val="0"/>
              </a:spcBef>
              <a:spcAft>
                <a:spcPts val="0"/>
              </a:spcAft>
              <a:buClr>
                <a:srgbClr val="90C226"/>
              </a:buClr>
              <a:buSzPts val="1440"/>
              <a:buFont typeface="Noto Sans Symbols"/>
              <a:buChar char="➔"/>
            </a:pPr>
            <a:r>
              <a:rPr lang="en-US" sz="1800">
                <a:solidFill>
                  <a:srgbClr val="3F3F3F"/>
                </a:solidFill>
                <a:latin typeface="Trebuchet MS"/>
                <a:ea typeface="Trebuchet MS"/>
                <a:cs typeface="Trebuchet MS"/>
                <a:sym typeface="Trebuchet MS"/>
              </a:rPr>
              <a:t>When air get mixed with harmful gases and substances it is called air pollution and </a:t>
            </a:r>
            <a:r>
              <a:rPr lang="en-US" sz="1800">
                <a:solidFill>
                  <a:srgbClr val="202124"/>
                </a:solidFill>
                <a:highlight>
                  <a:srgbClr val="FFFFFF"/>
                </a:highlight>
                <a:latin typeface="Trebuchet MS"/>
                <a:ea typeface="Trebuchet MS"/>
                <a:cs typeface="Trebuchet MS"/>
                <a:sym typeface="Trebuchet MS"/>
              </a:rPr>
              <a:t>unwanted noise that interferes or harms humans or wildlife is called sound pollution.</a:t>
            </a:r>
            <a:endParaRPr sz="1800">
              <a:solidFill>
                <a:srgbClr val="3F3F3F"/>
              </a:solidFill>
              <a:latin typeface="Trebuchet MS"/>
              <a:ea typeface="Trebuchet MS"/>
              <a:cs typeface="Trebuchet MS"/>
              <a:sym typeface="Trebuchet MS"/>
            </a:endParaRPr>
          </a:p>
          <a:p>
            <a:pPr indent="-320040" lvl="0" marL="457200" rtl="0" algn="just">
              <a:lnSpc>
                <a:spcPct val="150000"/>
              </a:lnSpc>
              <a:spcBef>
                <a:spcPts val="1000"/>
              </a:spcBef>
              <a:spcAft>
                <a:spcPts val="0"/>
              </a:spcAft>
              <a:buClr>
                <a:srgbClr val="90C226"/>
              </a:buClr>
              <a:buSzPts val="1440"/>
              <a:buFont typeface="Noto Sans Symbols"/>
              <a:buChar char="➔"/>
            </a:pPr>
            <a:r>
              <a:rPr lang="en-US" sz="1800">
                <a:solidFill>
                  <a:srgbClr val="3F3F3F"/>
                </a:solidFill>
                <a:latin typeface="Trebuchet MS"/>
                <a:ea typeface="Trebuchet MS"/>
                <a:cs typeface="Trebuchet MS"/>
                <a:sym typeface="Trebuchet MS"/>
              </a:rPr>
              <a:t>The major pollutants of air are gases such as ammonia,corbon monoxide,sulpur dioxide, nitrous oxides, methane etc. and sound pollutants  are </a:t>
            </a:r>
            <a:r>
              <a:rPr lang="en-US" sz="1800">
                <a:solidFill>
                  <a:srgbClr val="202124"/>
                </a:solidFill>
                <a:highlight>
                  <a:srgbClr val="FFFFFF"/>
                </a:highlight>
                <a:latin typeface="Trebuchet MS"/>
                <a:ea typeface="Trebuchet MS"/>
                <a:cs typeface="Trebuchet MS"/>
                <a:sym typeface="Trebuchet MS"/>
              </a:rPr>
              <a:t>vehicles, aircraft, industrial machines, loudspeakers, crackers, etc</a:t>
            </a:r>
            <a:endParaRPr sz="1800">
              <a:solidFill>
                <a:srgbClr val="3F3F3F"/>
              </a:solidFill>
              <a:latin typeface="Trebuchet MS"/>
              <a:ea typeface="Trebuchet MS"/>
              <a:cs typeface="Trebuchet MS"/>
              <a:sym typeface="Trebuchet MS"/>
            </a:endParaRPr>
          </a:p>
          <a:p>
            <a:pPr indent="-320040" lvl="0" marL="457200" rtl="0" algn="just">
              <a:lnSpc>
                <a:spcPct val="150000"/>
              </a:lnSpc>
              <a:spcBef>
                <a:spcPts val="1000"/>
              </a:spcBef>
              <a:spcAft>
                <a:spcPts val="0"/>
              </a:spcAft>
              <a:buClr>
                <a:srgbClr val="90C226"/>
              </a:buClr>
              <a:buSzPts val="1440"/>
              <a:buFont typeface="Noto Sans Symbols"/>
              <a:buChar char="➔"/>
            </a:pPr>
            <a:r>
              <a:rPr lang="en-US" sz="1800">
                <a:solidFill>
                  <a:srgbClr val="3F3F3F"/>
                </a:solidFill>
                <a:latin typeface="Trebuchet MS"/>
                <a:ea typeface="Trebuchet MS"/>
                <a:cs typeface="Trebuchet MS"/>
                <a:sym typeface="Trebuchet MS"/>
              </a:rPr>
              <a:t>The sources of pollutants are industrial emission, hazardous emissions form vechicles,burning of fossil fuels etc.</a:t>
            </a:r>
            <a:endParaRPr sz="1800">
              <a:solidFill>
                <a:srgbClr val="3F3F3F"/>
              </a:solidFill>
              <a:latin typeface="Trebuchet MS"/>
              <a:ea typeface="Trebuchet MS"/>
              <a:cs typeface="Trebuchet MS"/>
              <a:sym typeface="Trebuchet MS"/>
            </a:endParaRPr>
          </a:p>
          <a:p>
            <a:pPr indent="-320040" lvl="0" marL="457200" rtl="0" algn="just">
              <a:lnSpc>
                <a:spcPct val="150000"/>
              </a:lnSpc>
              <a:spcBef>
                <a:spcPts val="1000"/>
              </a:spcBef>
              <a:spcAft>
                <a:spcPts val="0"/>
              </a:spcAft>
              <a:buClr>
                <a:srgbClr val="90C226"/>
              </a:buClr>
              <a:buSzPts val="1440"/>
              <a:buFont typeface="Noto Sans Symbols"/>
              <a:buChar char="➔"/>
            </a:pPr>
            <a:r>
              <a:rPr lang="en-US" sz="1800">
                <a:solidFill>
                  <a:srgbClr val="3F3F3F"/>
                </a:solidFill>
                <a:latin typeface="Trebuchet MS"/>
                <a:ea typeface="Trebuchet MS"/>
                <a:cs typeface="Trebuchet MS"/>
                <a:sym typeface="Trebuchet MS"/>
              </a:rPr>
              <a:t>Pollutant air and Sound can causes severe health effects such as heart disease, lungs cancer, </a:t>
            </a:r>
            <a:r>
              <a:rPr lang="en-US" sz="1800">
                <a:solidFill>
                  <a:srgbClr val="202124"/>
                </a:solidFill>
                <a:highlight>
                  <a:srgbClr val="FFFFFF"/>
                </a:highlight>
                <a:latin typeface="Trebuchet MS"/>
                <a:ea typeface="Trebuchet MS"/>
                <a:cs typeface="Trebuchet MS"/>
                <a:sym typeface="Trebuchet MS"/>
              </a:rPr>
              <a:t>high blood pressure, sleep disturbances, and stress</a:t>
            </a:r>
            <a:r>
              <a:rPr lang="en-US" sz="1800">
                <a:solidFill>
                  <a:srgbClr val="3F3F3F"/>
                </a:solidFill>
                <a:latin typeface="Trebuchet MS"/>
                <a:ea typeface="Trebuchet MS"/>
                <a:cs typeface="Trebuchet MS"/>
                <a:sym typeface="Trebuchet MS"/>
              </a:rPr>
              <a:t> etc.</a:t>
            </a:r>
            <a:endParaRPr sz="1800">
              <a:solidFill>
                <a:srgbClr val="3F3F3F"/>
              </a:solidFill>
              <a:latin typeface="Trebuchet MS"/>
              <a:ea typeface="Trebuchet MS"/>
              <a:cs typeface="Trebuchet MS"/>
              <a:sym typeface="Trebuchet MS"/>
            </a:endParaRPr>
          </a:p>
          <a:p>
            <a:pPr indent="0" lvl="0" marL="457200" marR="5080" rtl="0" algn="just">
              <a:lnSpc>
                <a:spcPct val="15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5080" rtl="0" algn="just">
              <a:lnSpc>
                <a:spcPct val="150000"/>
              </a:lnSpc>
              <a:spcBef>
                <a:spcPts val="0"/>
              </a:spcBef>
              <a:spcAft>
                <a:spcPts val="0"/>
              </a:spcAft>
              <a:buNone/>
            </a:pPr>
            <a:r>
              <a:t/>
            </a:r>
            <a:endParaRPr>
              <a:solidFill>
                <a:schemeClr val="dk1"/>
              </a:solidFill>
            </a:endParaRPr>
          </a:p>
          <a:p>
            <a:pPr indent="0" lvl="0" marL="0" marR="5080" rtl="0" algn="just">
              <a:lnSpc>
                <a:spcPct val="150000"/>
              </a:lnSpc>
              <a:spcBef>
                <a:spcPts val="0"/>
              </a:spcBef>
              <a:spcAft>
                <a:spcPts val="0"/>
              </a:spcAft>
              <a:buNone/>
            </a:pPr>
            <a:r>
              <a:t/>
            </a:r>
            <a:endParaRPr>
              <a:solidFill>
                <a:schemeClr val="dk1"/>
              </a:solidFill>
            </a:endParaRPr>
          </a:p>
        </p:txBody>
      </p:sp>
      <p:sp>
        <p:nvSpPr>
          <p:cNvPr id="69" name="Google Shape;69;p8"/>
          <p:cNvSpPr txBox="1"/>
          <p:nvPr/>
        </p:nvSpPr>
        <p:spPr>
          <a:xfrm>
            <a:off x="3072000" y="1181200"/>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90C226"/>
                </a:solidFill>
                <a:latin typeface="Trebuchet MS"/>
                <a:ea typeface="Trebuchet MS"/>
                <a:cs typeface="Trebuchet MS"/>
                <a:sym typeface="Trebuchet MS"/>
              </a:rPr>
              <a:t>ABSTRACT</a:t>
            </a:r>
            <a:endParaRPr sz="3000">
              <a:solidFill>
                <a:srgbClr val="90C226"/>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9"/>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75" name="Google Shape;75;p9"/>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6" name="Google Shape;76;p9"/>
          <p:cNvGrpSpPr/>
          <p:nvPr/>
        </p:nvGrpSpPr>
        <p:grpSpPr>
          <a:xfrm>
            <a:off x="0" y="-2"/>
            <a:ext cx="9144000" cy="1066777"/>
            <a:chOff x="0" y="76199"/>
            <a:chExt cx="9144000" cy="990600"/>
          </a:xfrm>
        </p:grpSpPr>
        <p:sp>
          <p:nvSpPr>
            <p:cNvPr id="77" name="Google Shape;77;p9"/>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9"/>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9"/>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9"/>
            <p:cNvSpPr/>
            <p:nvPr/>
          </p:nvSpPr>
          <p:spPr>
            <a:xfrm>
              <a:off x="8000983"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1" name="Google Shape;81;p9"/>
          <p:cNvSpPr txBox="1"/>
          <p:nvPr/>
        </p:nvSpPr>
        <p:spPr>
          <a:xfrm>
            <a:off x="503225" y="35975"/>
            <a:ext cx="8294100" cy="6864300"/>
          </a:xfrm>
          <a:prstGeom prst="rect">
            <a:avLst/>
          </a:prstGeom>
          <a:noFill/>
          <a:ln>
            <a:noFill/>
          </a:ln>
        </p:spPr>
        <p:txBody>
          <a:bodyPr anchorCtr="0" anchor="t" bIns="0" lIns="0" spcFirstLastPara="1" rIns="0" wrap="square" tIns="34275">
            <a:spAutoFit/>
          </a:bodyPr>
          <a:lstStyle/>
          <a:p>
            <a:pPr indent="0" lvl="0" marL="52070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514984"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51689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51943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51435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a:p>
            <a:pPr indent="0" lvl="0" marL="0" marR="0" rtl="0" algn="l">
              <a:lnSpc>
                <a:spcPct val="100000"/>
              </a:lnSpc>
              <a:spcBef>
                <a:spcPts val="15"/>
              </a:spcBef>
              <a:spcAft>
                <a:spcPts val="0"/>
              </a:spcAft>
              <a:buClr>
                <a:srgbClr val="000000"/>
              </a:buClr>
              <a:buSzPts val="1200"/>
              <a:buFont typeface="Arial"/>
              <a:buNone/>
            </a:pPr>
            <a:r>
              <a:t/>
            </a:r>
            <a:endParaRPr b="0" i="0" sz="1200" u="none" cap="none" strike="noStrike">
              <a:solidFill>
                <a:srgbClr val="000000"/>
              </a:solidFill>
              <a:latin typeface="Caladea"/>
              <a:ea typeface="Caladea"/>
              <a:cs typeface="Caladea"/>
              <a:sym typeface="Caladea"/>
            </a:endParaRPr>
          </a:p>
          <a:p>
            <a:pPr indent="0" lvl="0" marL="15367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457200" marR="5080" rtl="0" algn="just">
              <a:lnSpc>
                <a:spcPct val="150000"/>
              </a:lnSpc>
              <a:spcBef>
                <a:spcPts val="0"/>
              </a:spcBef>
              <a:spcAft>
                <a:spcPts val="0"/>
              </a:spcAft>
              <a:buNone/>
            </a:pPr>
            <a:r>
              <a:t/>
            </a:r>
            <a:endParaRPr i="0" sz="1800" u="none" cap="none" strike="noStrike">
              <a:solidFill>
                <a:srgbClr val="000000"/>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 Internet of Things (IoT) allows interaction between devices and humans. It forms a communication  medium from human to machine.</a:t>
            </a:r>
            <a:endParaRPr i="0" sz="1800" u="none" cap="none" strike="noStrike">
              <a:solidFill>
                <a:srgbClr val="000000"/>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 Previously, data collectors had to travel long distances to the various  locations to collect data after which the analysis was done.This was lengthy and time consuming. </a:t>
            </a:r>
            <a:endParaRPr i="0" sz="1800" u="none" cap="none" strike="noStrike">
              <a:solidFill>
                <a:srgbClr val="000000"/>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But now, sensors and microcontrollers connected to the internet can  make environmental parameter monitoring more flexible, accurate and less time consuming.</a:t>
            </a:r>
            <a:endParaRPr i="0" sz="1800" u="none" cap="none" strike="noStrike">
              <a:solidFill>
                <a:srgbClr val="000000"/>
              </a:solidFill>
              <a:latin typeface="Trebuchet MS"/>
              <a:ea typeface="Trebuchet MS"/>
              <a:cs typeface="Trebuchet MS"/>
              <a:sym typeface="Trebuchet MS"/>
            </a:endParaRPr>
          </a:p>
          <a:p>
            <a:pPr indent="-342900" lvl="0" marL="457200" marR="5080" rtl="0" algn="just">
              <a:lnSpc>
                <a:spcPct val="15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 When the  environment merges with sensors and devices to self -protect and self - monitor it forms a smart  environment. Embedded intelligence makes the environment interact with the objects.</a:t>
            </a:r>
            <a:endParaRPr i="0" sz="1800" u="none" cap="none" strike="noStrike">
              <a:solidFill>
                <a:srgbClr val="000000"/>
              </a:solidFill>
              <a:latin typeface="Trebuchet MS"/>
              <a:ea typeface="Trebuchet MS"/>
              <a:cs typeface="Trebuchet MS"/>
              <a:sym typeface="Trebuchet MS"/>
            </a:endParaRPr>
          </a:p>
          <a:p>
            <a:pPr indent="0" lvl="0" marL="457200" marR="5080" rtl="0" algn="just">
              <a:lnSpc>
                <a:spcPct val="150000"/>
              </a:lnSpc>
              <a:spcBef>
                <a:spcPts val="635"/>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8466070" y="6427829"/>
            <a:ext cx="173355" cy="21082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98989"/>
                </a:solidFill>
                <a:latin typeface="Verdana"/>
                <a:ea typeface="Verdana"/>
                <a:cs typeface="Verdana"/>
                <a:sym typeface="Verdana"/>
              </a:rPr>
              <a:t>‹#›</a:t>
            </a:fld>
            <a:endParaRPr b="0" i="0" sz="1200" u="none" cap="none" strike="noStrike">
              <a:solidFill>
                <a:srgbClr val="000000"/>
              </a:solidFill>
              <a:latin typeface="Verdana"/>
              <a:ea typeface="Verdana"/>
              <a:cs typeface="Verdana"/>
              <a:sym typeface="Verdana"/>
            </a:endParaRPr>
          </a:p>
        </p:txBody>
      </p:sp>
      <p:sp>
        <p:nvSpPr>
          <p:cNvPr id="83" name="Google Shape;83;p9"/>
          <p:cNvSpPr txBox="1"/>
          <p:nvPr/>
        </p:nvSpPr>
        <p:spPr>
          <a:xfrm>
            <a:off x="3072000" y="1163575"/>
            <a:ext cx="2869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90C226"/>
                </a:solidFill>
                <a:latin typeface="Trebuchet MS"/>
                <a:ea typeface="Trebuchet MS"/>
                <a:cs typeface="Trebuchet MS"/>
                <a:sym typeface="Trebuchet MS"/>
              </a:rPr>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0"/>
          <p:cNvGrpSpPr/>
          <p:nvPr/>
        </p:nvGrpSpPr>
        <p:grpSpPr>
          <a:xfrm>
            <a:off x="0" y="-2"/>
            <a:ext cx="9144000" cy="1066777"/>
            <a:chOff x="0" y="76199"/>
            <a:chExt cx="9144000" cy="990600"/>
          </a:xfrm>
        </p:grpSpPr>
        <p:sp>
          <p:nvSpPr>
            <p:cNvPr id="89" name="Google Shape;89;p10"/>
            <p:cNvSpPr/>
            <p:nvPr/>
          </p:nvSpPr>
          <p:spPr>
            <a:xfrm>
              <a:off x="8000983" y="126758"/>
              <a:ext cx="1066800" cy="855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 name="Google Shape;90;p10"/>
            <p:cNvSpPr/>
            <p:nvPr/>
          </p:nvSpPr>
          <p:spPr>
            <a:xfrm>
              <a:off x="0" y="76199"/>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10"/>
            <p:cNvSpPr/>
            <p:nvPr/>
          </p:nvSpPr>
          <p:spPr>
            <a:xfrm>
              <a:off x="76199" y="128587"/>
              <a:ext cx="1143000" cy="86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10"/>
            <p:cNvSpPr/>
            <p:nvPr/>
          </p:nvSpPr>
          <p:spPr>
            <a:xfrm>
              <a:off x="8000983" y="114299"/>
              <a:ext cx="1066800" cy="876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3" name="Google Shape;93;p10"/>
          <p:cNvSpPr txBox="1"/>
          <p:nvPr/>
        </p:nvSpPr>
        <p:spPr>
          <a:xfrm>
            <a:off x="1835250" y="0"/>
            <a:ext cx="5167800" cy="1112700"/>
          </a:xfrm>
          <a:prstGeom prst="rect">
            <a:avLst/>
          </a:prstGeom>
          <a:noFill/>
          <a:ln>
            <a:noFill/>
          </a:ln>
        </p:spPr>
        <p:txBody>
          <a:bodyPr anchorCtr="0" anchor="t" bIns="91425" lIns="91425" spcFirstLastPara="1" rIns="91425" wrap="square" tIns="91425">
            <a:spAutoFit/>
          </a:bodyPr>
          <a:lstStyle/>
          <a:p>
            <a:pPr indent="0" lvl="0" marL="3810" rtl="0" algn="ctr">
              <a:spcBef>
                <a:spcPts val="0"/>
              </a:spcBef>
              <a:spcAft>
                <a:spcPts val="0"/>
              </a:spcAft>
              <a:buNone/>
            </a:pPr>
            <a:r>
              <a:rPr lang="en-US" sz="1100">
                <a:solidFill>
                  <a:schemeClr val="dk1"/>
                </a:solidFill>
                <a:latin typeface="Caladea"/>
                <a:ea typeface="Caladea"/>
                <a:cs typeface="Caladea"/>
                <a:sym typeface="Caladea"/>
              </a:rPr>
              <a:t>JSPM’s</a:t>
            </a:r>
            <a:endParaRPr sz="1100">
              <a:solidFill>
                <a:schemeClr val="dk1"/>
              </a:solidFill>
              <a:latin typeface="Caladea"/>
              <a:ea typeface="Caladea"/>
              <a:cs typeface="Caladea"/>
              <a:sym typeface="Caladea"/>
            </a:endParaRPr>
          </a:p>
          <a:p>
            <a:pPr indent="0" lvl="0" marL="0" rtl="0" algn="ctr">
              <a:spcBef>
                <a:spcPts val="190"/>
              </a:spcBef>
              <a:spcAft>
                <a:spcPts val="0"/>
              </a:spcAft>
              <a:buNone/>
            </a:pPr>
            <a:r>
              <a:rPr b="1" lang="en-US" sz="1200">
                <a:solidFill>
                  <a:schemeClr val="dk1"/>
                </a:solidFill>
                <a:latin typeface="Caladea"/>
                <a:ea typeface="Caladea"/>
                <a:cs typeface="Caladea"/>
                <a:sym typeface="Caladea"/>
              </a:rPr>
              <a:t>Imperial College of Engineering and Research,Wagholi,Pune.</a:t>
            </a:r>
            <a:endParaRPr sz="1200">
              <a:solidFill>
                <a:schemeClr val="dk1"/>
              </a:solidFill>
              <a:latin typeface="Caladea"/>
              <a:ea typeface="Caladea"/>
              <a:cs typeface="Caladea"/>
              <a:sym typeface="Caladea"/>
            </a:endParaRPr>
          </a:p>
          <a:p>
            <a:pPr indent="0" lvl="0" marL="0" rtl="0" algn="ctr">
              <a:spcBef>
                <a:spcPts val="235"/>
              </a:spcBef>
              <a:spcAft>
                <a:spcPts val="0"/>
              </a:spcAft>
              <a:buNone/>
            </a:pPr>
            <a:r>
              <a:rPr b="1" i="1" lang="en-US" sz="900">
                <a:solidFill>
                  <a:schemeClr val="dk1"/>
                </a:solidFill>
                <a:latin typeface="Times New Roman"/>
                <a:ea typeface="Times New Roman"/>
                <a:cs typeface="Times New Roman"/>
                <a:sym typeface="Times New Roman"/>
              </a:rPr>
              <a:t>(Approved by AICTE,Delhi &amp; Govt. of Maharashtra, affiliated to Savitribai Phule Pune University)</a:t>
            </a:r>
            <a:endParaRPr sz="900">
              <a:solidFill>
                <a:schemeClr val="dk1"/>
              </a:solidFill>
              <a:latin typeface="Times New Roman"/>
              <a:ea typeface="Times New Roman"/>
              <a:cs typeface="Times New Roman"/>
              <a:sym typeface="Times New Roman"/>
            </a:endParaRPr>
          </a:p>
          <a:p>
            <a:pPr indent="0" lvl="0" marL="2540" rtl="0" algn="ctr">
              <a:spcBef>
                <a:spcPts val="155"/>
              </a:spcBef>
              <a:spcAft>
                <a:spcPts val="0"/>
              </a:spcAft>
              <a:buNone/>
            </a:pPr>
            <a:r>
              <a:rPr lang="en-US" sz="1000">
                <a:solidFill>
                  <a:schemeClr val="dk1"/>
                </a:solidFill>
                <a:latin typeface="Caladea"/>
                <a:ea typeface="Caladea"/>
                <a:cs typeface="Caladea"/>
                <a:sym typeface="Caladea"/>
              </a:rPr>
              <a:t>Gat.No.720,Pune-Nagar Road,Wagholi,Pune,412207</a:t>
            </a:r>
            <a:endParaRPr sz="1000">
              <a:solidFill>
                <a:schemeClr val="dk1"/>
              </a:solidFill>
              <a:latin typeface="Caladea"/>
              <a:ea typeface="Caladea"/>
              <a:cs typeface="Caladea"/>
              <a:sym typeface="Caladea"/>
            </a:endParaRPr>
          </a:p>
          <a:p>
            <a:pPr indent="0" lvl="0" marL="0" rtl="0" algn="ctr">
              <a:spcBef>
                <a:spcPts val="175"/>
              </a:spcBef>
              <a:spcAft>
                <a:spcPts val="0"/>
              </a:spcAft>
              <a:buNone/>
            </a:pPr>
            <a:r>
              <a:rPr b="1" lang="en-US" sz="1200">
                <a:solidFill>
                  <a:schemeClr val="dk1"/>
                </a:solidFill>
                <a:latin typeface="Caladea"/>
                <a:ea typeface="Caladea"/>
                <a:cs typeface="Caladea"/>
                <a:sym typeface="Caladea"/>
              </a:rPr>
              <a:t>Department of Electronics and Telecommunication Engineering</a:t>
            </a:r>
            <a:endParaRPr sz="1200">
              <a:solidFill>
                <a:schemeClr val="dk1"/>
              </a:solidFill>
              <a:latin typeface="Caladea"/>
              <a:ea typeface="Caladea"/>
              <a:cs typeface="Caladea"/>
              <a:sym typeface="Caladea"/>
            </a:endParaRPr>
          </a:p>
        </p:txBody>
      </p:sp>
      <p:sp>
        <p:nvSpPr>
          <p:cNvPr id="94" name="Google Shape;94;p10"/>
          <p:cNvSpPr txBox="1"/>
          <p:nvPr/>
        </p:nvSpPr>
        <p:spPr>
          <a:xfrm>
            <a:off x="2446950" y="1738675"/>
            <a:ext cx="4250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90C226"/>
                </a:solidFill>
                <a:latin typeface="Trebuchet MS"/>
                <a:ea typeface="Trebuchet MS"/>
                <a:cs typeface="Trebuchet MS"/>
                <a:sym typeface="Trebuchet MS"/>
              </a:rPr>
              <a:t>PROBLEM STATEMENT</a:t>
            </a:r>
            <a:endParaRPr/>
          </a:p>
        </p:txBody>
      </p:sp>
      <p:sp>
        <p:nvSpPr>
          <p:cNvPr id="95" name="Google Shape;95;p10"/>
          <p:cNvSpPr txBox="1"/>
          <p:nvPr/>
        </p:nvSpPr>
        <p:spPr>
          <a:xfrm>
            <a:off x="571500" y="3011150"/>
            <a:ext cx="8001000" cy="877200"/>
          </a:xfrm>
          <a:prstGeom prst="rect">
            <a:avLst/>
          </a:prstGeom>
          <a:noFill/>
          <a:ln>
            <a:noFill/>
          </a:ln>
        </p:spPr>
        <p:txBody>
          <a:bodyPr anchorCtr="0" anchor="t" bIns="91425" lIns="91425" spcFirstLastPara="1" rIns="91425" wrap="square" tIns="91425">
            <a:spAutoFit/>
          </a:bodyPr>
          <a:lstStyle/>
          <a:p>
            <a:pPr indent="-342900" lvl="0" marL="457200" marR="5080" rtl="0" algn="just">
              <a:lnSpc>
                <a:spcPct val="150000"/>
              </a:lnSpc>
              <a:spcBef>
                <a:spcPts val="635"/>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To develop an apparatus and method that detects the air and sound pollution in smart cities using Internet Of Things (IOT) and sensors.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11"/>
          <p:cNvSpPr/>
          <p:nvPr/>
        </p:nvSpPr>
        <p:spPr>
          <a:xfrm>
            <a:off x="0" y="0"/>
            <a:ext cx="9144000" cy="1067372"/>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11"/>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102" name="Google Shape;102;p11"/>
          <p:cNvGrpSpPr/>
          <p:nvPr/>
        </p:nvGrpSpPr>
        <p:grpSpPr>
          <a:xfrm>
            <a:off x="76199" y="114299"/>
            <a:ext cx="8991582" cy="876298"/>
            <a:chOff x="76199" y="114299"/>
            <a:chExt cx="8991582" cy="876298"/>
          </a:xfrm>
        </p:grpSpPr>
        <p:sp>
          <p:nvSpPr>
            <p:cNvPr id="103" name="Google Shape;103;p11"/>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11"/>
            <p:cNvSpPr/>
            <p:nvPr/>
          </p:nvSpPr>
          <p:spPr>
            <a:xfrm>
              <a:off x="8000984" y="114299"/>
              <a:ext cx="1066797" cy="8762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5" name="Google Shape;105;p11"/>
          <p:cNvSpPr txBox="1"/>
          <p:nvPr/>
        </p:nvSpPr>
        <p:spPr>
          <a:xfrm>
            <a:off x="8466070" y="6427829"/>
            <a:ext cx="173355" cy="21082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98989"/>
                </a:solidFill>
                <a:latin typeface="Verdana"/>
                <a:ea typeface="Verdana"/>
                <a:cs typeface="Verdana"/>
                <a:sym typeface="Verdana"/>
              </a:rPr>
              <a:t>‹#›</a:t>
            </a:fld>
            <a:endParaRPr b="0" i="0" sz="1200" u="none" cap="none" strike="noStrike">
              <a:solidFill>
                <a:srgbClr val="000000"/>
              </a:solidFill>
              <a:latin typeface="Verdana"/>
              <a:ea typeface="Verdana"/>
              <a:cs typeface="Verdana"/>
              <a:sym typeface="Verdana"/>
            </a:endParaRPr>
          </a:p>
        </p:txBody>
      </p:sp>
      <p:sp>
        <p:nvSpPr>
          <p:cNvPr id="106" name="Google Shape;106;p11"/>
          <p:cNvSpPr txBox="1"/>
          <p:nvPr/>
        </p:nvSpPr>
        <p:spPr>
          <a:xfrm>
            <a:off x="438817" y="2337581"/>
            <a:ext cx="7479600" cy="2783400"/>
          </a:xfrm>
          <a:prstGeom prst="rect">
            <a:avLst/>
          </a:prstGeom>
          <a:noFill/>
          <a:ln>
            <a:noFill/>
          </a:ln>
        </p:spPr>
        <p:txBody>
          <a:bodyPr anchorCtr="0" anchor="t" bIns="0" lIns="0" spcFirstLastPara="1" rIns="0" wrap="square" tIns="12700">
            <a:spAutoFit/>
          </a:bodyPr>
          <a:lstStyle/>
          <a:p>
            <a:pPr indent="-342900" lvl="0" marL="45720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To Study Various Sensors and related technology.</a:t>
            </a:r>
            <a:endParaRPr i="0" sz="1800" u="none" cap="none" strike="noStrike">
              <a:solidFill>
                <a:srgbClr val="000000"/>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To Study IOT for efficient communication between sensors and processor.</a:t>
            </a:r>
            <a:endParaRPr i="0" sz="1800" u="none" cap="none" strike="noStrike">
              <a:solidFill>
                <a:srgbClr val="000000"/>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To	Develop	low cost	sensor based processor for air pollution measurement.</a:t>
            </a:r>
            <a:endParaRPr i="0" sz="1800" u="none" cap="none" strike="noStrike">
              <a:solidFill>
                <a:srgbClr val="000000"/>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To develop a centralized supervising/monitoring system for air pollution.</a:t>
            </a:r>
            <a:endParaRPr i="0" sz="1800" u="none" cap="none" strike="noStrike">
              <a:solidFill>
                <a:srgbClr val="000000"/>
              </a:solidFill>
              <a:latin typeface="Trebuchet MS"/>
              <a:ea typeface="Trebuchet MS"/>
              <a:cs typeface="Trebuchet MS"/>
              <a:sym typeface="Trebuchet MS"/>
            </a:endParaRPr>
          </a:p>
        </p:txBody>
      </p:sp>
      <p:sp>
        <p:nvSpPr>
          <p:cNvPr id="107" name="Google Shape;107;p11"/>
          <p:cNvSpPr txBox="1"/>
          <p:nvPr/>
        </p:nvSpPr>
        <p:spPr>
          <a:xfrm>
            <a:off x="3071988" y="1276438"/>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90C226"/>
                </a:solidFill>
                <a:latin typeface="Trebuchet MS"/>
                <a:ea typeface="Trebuchet MS"/>
                <a:cs typeface="Trebuchet MS"/>
                <a:sym typeface="Trebuchet MS"/>
              </a:rPr>
              <a:t>OBJECTIVE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2"/>
          <p:cNvSpPr/>
          <p:nvPr/>
        </p:nvSpPr>
        <p:spPr>
          <a:xfrm>
            <a:off x="0" y="15149"/>
            <a:ext cx="9144000" cy="1052513"/>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12"/>
          <p:cNvSpPr/>
          <p:nvPr/>
        </p:nvSpPr>
        <p:spPr>
          <a:xfrm>
            <a:off x="76199" y="128587"/>
            <a:ext cx="1143000" cy="8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12"/>
          <p:cNvSpPr/>
          <p:nvPr/>
        </p:nvSpPr>
        <p:spPr>
          <a:xfrm>
            <a:off x="8000984" y="114299"/>
            <a:ext cx="1066800" cy="876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12"/>
          <p:cNvSpPr txBox="1"/>
          <p:nvPr/>
        </p:nvSpPr>
        <p:spPr>
          <a:xfrm>
            <a:off x="1949400" y="15150"/>
            <a:ext cx="5245200" cy="1112700"/>
          </a:xfrm>
          <a:prstGeom prst="rect">
            <a:avLst/>
          </a:prstGeom>
          <a:noFill/>
          <a:ln>
            <a:noFill/>
          </a:ln>
        </p:spPr>
        <p:txBody>
          <a:bodyPr anchorCtr="0" anchor="t" bIns="91425" lIns="91425" spcFirstLastPara="1" rIns="91425" wrap="square" tIns="9142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aladea"/>
                <a:ea typeface="Caladea"/>
                <a:cs typeface="Caladea"/>
                <a:sym typeface="Caladea"/>
              </a:rPr>
              <a:t>JSPM’s</a:t>
            </a:r>
            <a:endParaRPr b="0" i="0" sz="1100" u="none" cap="none" strike="noStrike">
              <a:solidFill>
                <a:schemeClr val="dk1"/>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chemeClr val="dk1"/>
                </a:solidFill>
                <a:latin typeface="Caladea"/>
                <a:ea typeface="Caladea"/>
                <a:cs typeface="Caladea"/>
                <a:sym typeface="Caladea"/>
              </a:rPr>
              <a:t>Imperial College of Engineering and Research,Wagholi,Pune.</a:t>
            </a:r>
            <a:endParaRPr b="0" i="0" sz="1200" u="none" cap="none" strike="noStrike">
              <a:solidFill>
                <a:schemeClr val="dk1"/>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chemeClr val="dk1"/>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chemeClr val="dk1"/>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chemeClr val="dk1"/>
                </a:solidFill>
                <a:latin typeface="Caladea"/>
                <a:ea typeface="Caladea"/>
                <a:cs typeface="Caladea"/>
                <a:sym typeface="Caladea"/>
              </a:rPr>
              <a:t>Gat.No.720,Pune-Nagar Road,Wagholi,Pune,412207</a:t>
            </a:r>
            <a:endParaRPr b="0" i="0" sz="1000" u="none" cap="none" strike="noStrike">
              <a:solidFill>
                <a:schemeClr val="dk1"/>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chemeClr val="dk1"/>
                </a:solidFill>
                <a:latin typeface="Caladea"/>
                <a:ea typeface="Caladea"/>
                <a:cs typeface="Caladea"/>
                <a:sym typeface="Caladea"/>
              </a:rPr>
              <a:t>Department of Electronics and Telecommunication Engineering</a:t>
            </a:r>
            <a:endParaRPr b="0" i="0" sz="1200" u="none" cap="none" strike="noStrike">
              <a:solidFill>
                <a:schemeClr val="dk1"/>
              </a:solidFill>
              <a:latin typeface="Caladea"/>
              <a:ea typeface="Caladea"/>
              <a:cs typeface="Caladea"/>
              <a:sym typeface="Caladea"/>
            </a:endParaRPr>
          </a:p>
        </p:txBody>
      </p:sp>
      <p:sp>
        <p:nvSpPr>
          <p:cNvPr id="116" name="Google Shape;116;p12"/>
          <p:cNvSpPr txBox="1"/>
          <p:nvPr/>
        </p:nvSpPr>
        <p:spPr>
          <a:xfrm>
            <a:off x="521825" y="1820550"/>
            <a:ext cx="7770300" cy="321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Aims to keep a track of air quality of a surrounding and keep the data updated over  internet.</a:t>
            </a:r>
            <a:endParaRPr i="0" sz="1800" u="none" cap="none" strike="noStrike">
              <a:solidFill>
                <a:srgbClr val="000000"/>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Highly accurate when used with high quality sensors</a:t>
            </a:r>
            <a:endParaRPr i="0" sz="1800" u="none" cap="none" strike="noStrike">
              <a:solidFill>
                <a:srgbClr val="000000"/>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Data recorded is of immense use to control pollution.</a:t>
            </a:r>
            <a:endParaRPr i="0" sz="1800" u="none" cap="none" strike="noStrike">
              <a:solidFill>
                <a:srgbClr val="000000"/>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t/>
            </a:r>
            <a:endParaRPr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i="0" lang="en-US" sz="1800" u="none" cap="none" strike="noStrike">
                <a:solidFill>
                  <a:srgbClr val="000000"/>
                </a:solidFill>
                <a:latin typeface="Trebuchet MS"/>
                <a:ea typeface="Trebuchet MS"/>
                <a:cs typeface="Trebuchet MS"/>
                <a:sym typeface="Trebuchet MS"/>
              </a:rPr>
              <a:t>A step towards living a better environment.</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nvGrpSpPr>
          <p:cNvPr id="117" name="Google Shape;117;p12"/>
          <p:cNvGrpSpPr/>
          <p:nvPr/>
        </p:nvGrpSpPr>
        <p:grpSpPr>
          <a:xfrm>
            <a:off x="76199" y="114299"/>
            <a:ext cx="8991585" cy="876300"/>
            <a:chOff x="76199" y="114299"/>
            <a:chExt cx="8991585" cy="876300"/>
          </a:xfrm>
        </p:grpSpPr>
        <p:sp>
          <p:nvSpPr>
            <p:cNvPr id="118" name="Google Shape;118;p12"/>
            <p:cNvSpPr/>
            <p:nvPr/>
          </p:nvSpPr>
          <p:spPr>
            <a:xfrm>
              <a:off x="76199" y="128587"/>
              <a:ext cx="1143000" cy="8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12"/>
            <p:cNvSpPr/>
            <p:nvPr/>
          </p:nvSpPr>
          <p:spPr>
            <a:xfrm>
              <a:off x="8000984" y="114299"/>
              <a:ext cx="1066800" cy="876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0" name="Google Shape;120;p12"/>
          <p:cNvSpPr txBox="1"/>
          <p:nvPr/>
        </p:nvSpPr>
        <p:spPr>
          <a:xfrm>
            <a:off x="2670888" y="1395325"/>
            <a:ext cx="38022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solidFill>
                  <a:srgbClr val="90C226"/>
                </a:solidFill>
                <a:latin typeface="Trebuchet MS"/>
                <a:ea typeface="Trebuchet MS"/>
                <a:cs typeface="Trebuchet MS"/>
                <a:sym typeface="Trebuchet MS"/>
              </a:rPr>
              <a:t>SCOPE OF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3"/>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126" name="Google Shape;126;p13"/>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27" name="Google Shape;127;p13"/>
          <p:cNvGrpSpPr/>
          <p:nvPr/>
        </p:nvGrpSpPr>
        <p:grpSpPr>
          <a:xfrm>
            <a:off x="0" y="0"/>
            <a:ext cx="9144000" cy="1057267"/>
            <a:chOff x="0" y="66674"/>
            <a:chExt cx="9144000" cy="990600"/>
          </a:xfrm>
        </p:grpSpPr>
        <p:sp>
          <p:nvSpPr>
            <p:cNvPr id="128" name="Google Shape;128;p13"/>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13"/>
            <p:cNvSpPr/>
            <p:nvPr/>
          </p:nvSpPr>
          <p:spPr>
            <a:xfrm>
              <a:off x="0" y="66674"/>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0" name="Google Shape;130;p13"/>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131" name="Google Shape;131;p13"/>
          <p:cNvGrpSpPr/>
          <p:nvPr/>
        </p:nvGrpSpPr>
        <p:grpSpPr>
          <a:xfrm>
            <a:off x="76199" y="114299"/>
            <a:ext cx="8991582" cy="876298"/>
            <a:chOff x="76199" y="114299"/>
            <a:chExt cx="8991582" cy="876298"/>
          </a:xfrm>
        </p:grpSpPr>
        <p:sp>
          <p:nvSpPr>
            <p:cNvPr id="132" name="Google Shape;132;p13"/>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13"/>
            <p:cNvSpPr/>
            <p:nvPr/>
          </p:nvSpPr>
          <p:spPr>
            <a:xfrm>
              <a:off x="8000984"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4" name="Google Shape;134;p13"/>
          <p:cNvSpPr txBox="1"/>
          <p:nvPr/>
        </p:nvSpPr>
        <p:spPr>
          <a:xfrm>
            <a:off x="2455350" y="1140650"/>
            <a:ext cx="4233300" cy="474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800"/>
              <a:buFont typeface="Arial"/>
              <a:buNone/>
            </a:pPr>
            <a:r>
              <a:rPr lang="en-US" sz="3000">
                <a:solidFill>
                  <a:srgbClr val="90C226"/>
                </a:solidFill>
                <a:latin typeface="Trebuchet MS"/>
                <a:ea typeface="Trebuchet MS"/>
                <a:cs typeface="Trebuchet MS"/>
                <a:sym typeface="Trebuchet MS"/>
              </a:rPr>
              <a:t>LITERATURE REVIEW</a:t>
            </a:r>
            <a:endParaRPr i="0" sz="3000" u="none" cap="none" strike="noStrike">
              <a:solidFill>
                <a:srgbClr val="90C226"/>
              </a:solidFill>
              <a:latin typeface="Trebuchet MS"/>
              <a:ea typeface="Trebuchet MS"/>
              <a:cs typeface="Trebuchet MS"/>
              <a:sym typeface="Trebuchet MS"/>
            </a:endParaRPr>
          </a:p>
        </p:txBody>
      </p:sp>
      <p:sp>
        <p:nvSpPr>
          <p:cNvPr id="135" name="Google Shape;135;p13"/>
          <p:cNvSpPr txBox="1"/>
          <p:nvPr/>
        </p:nvSpPr>
        <p:spPr>
          <a:xfrm>
            <a:off x="8466070" y="6427829"/>
            <a:ext cx="173355" cy="21082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98989"/>
                </a:solidFill>
                <a:latin typeface="Verdana"/>
                <a:ea typeface="Verdana"/>
                <a:cs typeface="Verdana"/>
                <a:sym typeface="Verdana"/>
              </a:rPr>
              <a:t>‹#›</a:t>
            </a:fld>
            <a:endParaRPr b="0" i="0" sz="1200" u="none" cap="none" strike="noStrike">
              <a:solidFill>
                <a:srgbClr val="000000"/>
              </a:solidFill>
              <a:latin typeface="Verdana"/>
              <a:ea typeface="Verdana"/>
              <a:cs typeface="Verdana"/>
              <a:sym typeface="Verdana"/>
            </a:endParaRPr>
          </a:p>
        </p:txBody>
      </p:sp>
      <p:graphicFrame>
        <p:nvGraphicFramePr>
          <p:cNvPr id="136" name="Google Shape;136;p13"/>
          <p:cNvGraphicFramePr/>
          <p:nvPr/>
        </p:nvGraphicFramePr>
        <p:xfrm>
          <a:off x="887410" y="1698621"/>
          <a:ext cx="3000000" cy="3000000"/>
        </p:xfrm>
        <a:graphic>
          <a:graphicData uri="http://schemas.openxmlformats.org/drawingml/2006/table">
            <a:tbl>
              <a:tblPr bandRow="1" firstRow="1">
                <a:noFill/>
                <a:tableStyleId>{296D37D5-0AFE-46F9-8FA3-D5111634DDDB}</a:tableStyleId>
              </a:tblPr>
              <a:tblGrid>
                <a:gridCol w="1060450"/>
                <a:gridCol w="1927225"/>
                <a:gridCol w="1735450"/>
                <a:gridCol w="2973700"/>
              </a:tblGrid>
              <a:tr h="446075">
                <a:tc>
                  <a:txBody>
                    <a:bodyPr/>
                    <a:lstStyle/>
                    <a:p>
                      <a:pPr indent="0" lvl="0" marL="85090"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Sr. No</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Paper Title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Author Name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Abstract</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r>
              <a:tr h="2286000">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1.</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238759"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Scalable Measurement of  Air Pollution using COTS  IoT Devices</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16573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Varun Jain, Mansi Goel,  Mukulika Maity,  Vinayak Naik,    Ramachandran Ramjee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200" u="none" cap="none" strike="noStrike">
                          <a:latin typeface="Trebuchet MS"/>
                          <a:ea typeface="Trebuchet MS"/>
                          <a:cs typeface="Trebuchet MS"/>
                          <a:sym typeface="Trebuchet MS"/>
                        </a:rPr>
                        <a:t> </a:t>
                      </a:r>
                      <a:r>
                        <a:rPr lang="en-US" sz="1200">
                          <a:latin typeface="Trebuchet MS"/>
                          <a:ea typeface="Trebuchet MS"/>
                          <a:cs typeface="Trebuchet MS"/>
                          <a:sym typeface="Trebuchet MS"/>
                        </a:rPr>
                        <a:t>-</a:t>
                      </a:r>
                      <a:r>
                        <a:rPr lang="en-US" sz="1200" u="none" cap="none" strike="noStrike">
                          <a:latin typeface="Trebuchet MS"/>
                          <a:ea typeface="Trebuchet MS"/>
                          <a:cs typeface="Trebuchet MS"/>
                          <a:sym typeface="Trebuchet MS"/>
                        </a:rPr>
                        <a:t>Unfortunately, India still lacks the</a:t>
                      </a:r>
                      <a:endParaRPr sz="1200" u="none" cap="none" strike="noStrike">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lang="en-US" sz="1200" u="none" cap="none" strike="noStrike">
                          <a:latin typeface="Trebuchet MS"/>
                          <a:ea typeface="Trebuchet MS"/>
                          <a:cs typeface="Trebuchet MS"/>
                          <a:sym typeface="Trebuchet MS"/>
                        </a:rPr>
                        <a:t> infrastructure required to measure pollution at a granular scale.</a:t>
                      </a:r>
                      <a:endParaRPr sz="1200" u="none" cap="none" strike="noStrike">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t/>
                      </a:r>
                      <a:endParaRPr sz="1200" u="none" cap="none" strike="noStrike">
                        <a:latin typeface="Trebuchet MS"/>
                        <a:ea typeface="Trebuchet MS"/>
                        <a:cs typeface="Trebuchet MS"/>
                        <a:sym typeface="Trebuchet MS"/>
                      </a:endParaRPr>
                    </a:p>
                    <a:p>
                      <a:pPr indent="0" lvl="0" marL="85725" marR="0" rtl="0" algn="l">
                        <a:lnSpc>
                          <a:spcPct val="100000"/>
                        </a:lnSpc>
                        <a:spcBef>
                          <a:spcPts val="0"/>
                        </a:spcBef>
                        <a:spcAft>
                          <a:spcPts val="0"/>
                        </a:spcAft>
                        <a:buClr>
                          <a:srgbClr val="000000"/>
                        </a:buClr>
                        <a:buSzPts val="1100"/>
                        <a:buFont typeface="Arial"/>
                        <a:buNone/>
                      </a:pPr>
                      <a:r>
                        <a:rPr lang="en-US" sz="1200" u="none" cap="none" strike="noStrike">
                          <a:latin typeface="Trebuchet MS"/>
                          <a:ea typeface="Trebuchet MS"/>
                          <a:cs typeface="Trebuchet MS"/>
                          <a:sym typeface="Trebuchet MS"/>
                        </a:rPr>
                        <a:t>-This paper propose a framework to estimate air pollution for a given</a:t>
                      </a:r>
                      <a:endParaRPr sz="1200" u="none" cap="none" strike="noStrike">
                        <a:latin typeface="Trebuchet MS"/>
                        <a:ea typeface="Trebuchet MS"/>
                        <a:cs typeface="Trebuchet MS"/>
                        <a:sym typeface="Trebuchet MS"/>
                      </a:endParaRPr>
                    </a:p>
                    <a:p>
                      <a:pPr indent="0" lvl="0" marL="85725" marR="0" rtl="0" algn="l">
                        <a:lnSpc>
                          <a:spcPct val="100000"/>
                        </a:lnSpc>
                        <a:spcBef>
                          <a:spcPts val="0"/>
                        </a:spcBef>
                        <a:spcAft>
                          <a:spcPts val="0"/>
                        </a:spcAft>
                        <a:buClr>
                          <a:srgbClr val="000000"/>
                        </a:buClr>
                        <a:buSzPts val="1100"/>
                        <a:buFont typeface="Arial"/>
                        <a:buNone/>
                      </a:pPr>
                      <a:r>
                        <a:rPr lang="en-US" sz="1200" u="none" cap="none" strike="noStrike">
                          <a:latin typeface="Trebuchet MS"/>
                          <a:ea typeface="Trebuchet MS"/>
                          <a:cs typeface="Trebuchet MS"/>
                          <a:sym typeface="Trebuchet MS"/>
                        </a:rPr>
                        <a:t>locality by using maximum advantages of the existing infrastructure of monitoring</a:t>
                      </a:r>
                      <a:endParaRPr sz="1200" u="none" cap="none" strike="noStrike">
                        <a:latin typeface="Trebuchet MS"/>
                        <a:ea typeface="Trebuchet MS"/>
                        <a:cs typeface="Trebuchet MS"/>
                        <a:sym typeface="Trebuchet MS"/>
                      </a:endParaRPr>
                    </a:p>
                    <a:p>
                      <a:pPr indent="0" lvl="0" marL="85725" marR="0" rtl="0" algn="l">
                        <a:lnSpc>
                          <a:spcPct val="100000"/>
                        </a:lnSpc>
                        <a:spcBef>
                          <a:spcPts val="0"/>
                        </a:spcBef>
                        <a:spcAft>
                          <a:spcPts val="0"/>
                        </a:spcAft>
                        <a:buClr>
                          <a:srgbClr val="000000"/>
                        </a:buClr>
                        <a:buSzPts val="1100"/>
                        <a:buFont typeface="Arial"/>
                        <a:buNone/>
                      </a:pPr>
                      <a:r>
                        <a:rPr lang="en-US" sz="1200" u="none" cap="none" strike="noStrike">
                          <a:latin typeface="Trebuchet MS"/>
                          <a:ea typeface="Trebuchet MS"/>
                          <a:cs typeface="Trebuchet MS"/>
                          <a:sym typeface="Trebuchet MS"/>
                        </a:rPr>
                        <a:t>stations.</a:t>
                      </a:r>
                      <a:endParaRPr sz="1200" u="none" cap="none" strike="noStrike">
                        <a:latin typeface="Trebuchet MS"/>
                        <a:ea typeface="Trebuchet MS"/>
                        <a:cs typeface="Trebuchet MS"/>
                        <a:sym typeface="Trebuchet MS"/>
                      </a:endParaRPr>
                    </a:p>
                    <a:p>
                      <a:pPr indent="0" lvl="0" marL="85725" marR="0" rtl="0" algn="l">
                        <a:lnSpc>
                          <a:spcPct val="100000"/>
                        </a:lnSpc>
                        <a:spcBef>
                          <a:spcPts val="0"/>
                        </a:spcBef>
                        <a:spcAft>
                          <a:spcPts val="0"/>
                        </a:spcAft>
                        <a:buClr>
                          <a:schemeClr val="dk1"/>
                        </a:buClr>
                        <a:buSzPts val="1100"/>
                        <a:buFont typeface="Arial"/>
                        <a:buNone/>
                      </a:pPr>
                      <a:r>
                        <a:t/>
                      </a:r>
                      <a:endParaRPr sz="1200" u="none" cap="none" strike="noStrike">
                        <a:latin typeface="Trebuchet MS"/>
                        <a:ea typeface="Trebuchet MS"/>
                        <a:cs typeface="Trebuchet MS"/>
                        <a:sym typeface="Trebuchet MS"/>
                      </a:endParaRPr>
                    </a:p>
                    <a:p>
                      <a:pPr indent="0" lvl="0" marL="85725" marR="0" rtl="0" algn="l">
                        <a:lnSpc>
                          <a:spcPct val="100000"/>
                        </a:lnSpc>
                        <a:spcBef>
                          <a:spcPts val="0"/>
                        </a:spcBef>
                        <a:spcAft>
                          <a:spcPts val="0"/>
                        </a:spcAft>
                        <a:buClr>
                          <a:srgbClr val="000000"/>
                        </a:buClr>
                        <a:buSzPts val="1200"/>
                        <a:buFont typeface="Arial"/>
                        <a:buNone/>
                      </a:pPr>
                      <a:r>
                        <a:t/>
                      </a:r>
                      <a:endParaRPr sz="1200" u="none" cap="none" strike="noStrike">
                        <a:latin typeface="Trebuchet MS"/>
                        <a:ea typeface="Trebuchet MS"/>
                        <a:cs typeface="Trebuchet MS"/>
                        <a:sym typeface="Trebuchet MS"/>
                      </a:endParaRPr>
                    </a:p>
                    <a:p>
                      <a:pPr indent="0" lvl="0" marL="85725" marR="213359" rtl="0" algn="l">
                        <a:lnSpc>
                          <a:spcPct val="100000"/>
                        </a:lnSpc>
                        <a:spcBef>
                          <a:spcPts val="0"/>
                        </a:spcBef>
                        <a:spcAft>
                          <a:spcPts val="0"/>
                        </a:spcAft>
                        <a:buClr>
                          <a:srgbClr val="000000"/>
                        </a:buClr>
                        <a:buSzPts val="1200"/>
                        <a:buFont typeface="Arial"/>
                        <a:buNone/>
                      </a:pPr>
                      <a:r>
                        <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919275">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2.</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12065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A Fuzzy Interface System  for Determining Air Quality  Index</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28575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Archit Aggarwal,  Tanupriya Choudhary,  Praveen Kumar</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marR="10858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-The  traditional method used is linear interpolation  where only one pollutant is considered to  calculate AQI.</a:t>
                      </a:r>
                      <a:endParaRPr sz="1200" u="none" cap="none" strike="noStrike">
                        <a:latin typeface="Trebuchet MS"/>
                        <a:ea typeface="Trebuchet MS"/>
                        <a:cs typeface="Trebuchet MS"/>
                        <a:sym typeface="Trebuchet MS"/>
                      </a:endParaRPr>
                    </a:p>
                    <a:p>
                      <a:pPr indent="0" lvl="0" marL="85725" marR="108585" rtl="0" algn="l">
                        <a:lnSpc>
                          <a:spcPct val="100000"/>
                        </a:lnSpc>
                        <a:spcBef>
                          <a:spcPts val="0"/>
                        </a:spcBef>
                        <a:spcAft>
                          <a:spcPts val="0"/>
                        </a:spcAft>
                        <a:buClr>
                          <a:srgbClr val="000000"/>
                        </a:buClr>
                        <a:buSzPts val="1200"/>
                        <a:buFont typeface="Arial"/>
                        <a:buNone/>
                      </a:pPr>
                      <a:r>
                        <a:t/>
                      </a:r>
                      <a:endParaRPr sz="1200" u="none" cap="none" strike="noStrike">
                        <a:latin typeface="Trebuchet MS"/>
                        <a:ea typeface="Trebuchet MS"/>
                        <a:cs typeface="Trebuchet MS"/>
                        <a:sym typeface="Trebuchet MS"/>
                      </a:endParaRPr>
                    </a:p>
                    <a:p>
                      <a:pPr indent="0" lvl="0" marL="85725" marR="10858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-This paper proposes a fuzzy interface system for the calculation of AQI using two pollutants with each having six linguistic variables.</a:t>
                      </a:r>
                      <a:endParaRPr sz="1200" u="none" cap="none" strike="noStrike">
                        <a:latin typeface="Trebuchet MS"/>
                        <a:ea typeface="Trebuchet MS"/>
                        <a:cs typeface="Trebuchet MS"/>
                        <a:sym typeface="Trebuchet MS"/>
                      </a:endParaRPr>
                    </a:p>
                    <a:p>
                      <a:pPr indent="0" lvl="0" marL="85725" marR="108585" rtl="0" algn="l">
                        <a:lnSpc>
                          <a:spcPct val="100000"/>
                        </a:lnSpc>
                        <a:spcBef>
                          <a:spcPts val="0"/>
                        </a:spcBef>
                        <a:spcAft>
                          <a:spcPts val="0"/>
                        </a:spcAft>
                        <a:buClr>
                          <a:srgbClr val="000000"/>
                        </a:buClr>
                        <a:buSzPts val="1200"/>
                        <a:buFont typeface="Arial"/>
                        <a:buNone/>
                      </a:pPr>
                      <a:r>
                        <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14"/>
          <p:cNvSpPr txBox="1"/>
          <p:nvPr/>
        </p:nvSpPr>
        <p:spPr>
          <a:xfrm>
            <a:off x="2159371" y="101511"/>
            <a:ext cx="4897120" cy="891540"/>
          </a:xfrm>
          <a:prstGeom prst="rect">
            <a:avLst/>
          </a:prstGeom>
          <a:noFill/>
          <a:ln>
            <a:noFill/>
          </a:ln>
        </p:spPr>
        <p:txBody>
          <a:bodyPr anchorCtr="0" anchor="t" bIns="0" lIns="0" spcFirstLastPara="1" rIns="0" wrap="square" tIns="0">
            <a:spAutoFit/>
          </a:bodyPr>
          <a:lstStyle/>
          <a:p>
            <a:pPr indent="0" lvl="0" marL="3810" marR="0" rtl="0" algn="ctr">
              <a:lnSpc>
                <a:spcPct val="97727"/>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8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60"/>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sp>
        <p:nvSpPr>
          <p:cNvPr id="142" name="Google Shape;142;p14"/>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43" name="Google Shape;143;p14"/>
          <p:cNvGrpSpPr/>
          <p:nvPr/>
        </p:nvGrpSpPr>
        <p:grpSpPr>
          <a:xfrm>
            <a:off x="0" y="0"/>
            <a:ext cx="9144000" cy="1057267"/>
            <a:chOff x="0" y="66674"/>
            <a:chExt cx="9144000" cy="990600"/>
          </a:xfrm>
        </p:grpSpPr>
        <p:sp>
          <p:nvSpPr>
            <p:cNvPr id="144" name="Google Shape;144;p14"/>
            <p:cNvSpPr/>
            <p:nvPr/>
          </p:nvSpPr>
          <p:spPr>
            <a:xfrm>
              <a:off x="8000983" y="126758"/>
              <a:ext cx="1066797" cy="85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14"/>
            <p:cNvSpPr/>
            <p:nvPr/>
          </p:nvSpPr>
          <p:spPr>
            <a:xfrm>
              <a:off x="0" y="66674"/>
              <a:ext cx="9144000" cy="990600"/>
            </a:xfrm>
            <a:custGeom>
              <a:rect b="b" l="l" r="r" t="t"/>
              <a:pathLst>
                <a:path extrusionOk="0" h="990600" w="9144000">
                  <a:moveTo>
                    <a:pt x="9143981" y="990598"/>
                  </a:moveTo>
                  <a:lnTo>
                    <a:pt x="0" y="990598"/>
                  </a:lnTo>
                  <a:lnTo>
                    <a:pt x="0" y="0"/>
                  </a:lnTo>
                  <a:lnTo>
                    <a:pt x="9143981" y="0"/>
                  </a:lnTo>
                  <a:lnTo>
                    <a:pt x="9143981" y="990598"/>
                  </a:lnTo>
                  <a:close/>
                </a:path>
              </a:pathLst>
            </a:custGeom>
            <a:solidFill>
              <a:srgbClr val="F9BF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46" name="Google Shape;146;p14"/>
          <p:cNvSpPr txBox="1"/>
          <p:nvPr/>
        </p:nvSpPr>
        <p:spPr>
          <a:xfrm>
            <a:off x="2146671" y="35977"/>
            <a:ext cx="4922520" cy="966469"/>
          </a:xfrm>
          <a:prstGeom prst="rect">
            <a:avLst/>
          </a:prstGeom>
          <a:noFill/>
          <a:ln>
            <a:noFill/>
          </a:ln>
        </p:spPr>
        <p:txBody>
          <a:bodyPr anchorCtr="0" anchor="t" bIns="0" lIns="0" spcFirstLastPara="1" rIns="0" wrap="square" tIns="34275">
            <a:spAutoFit/>
          </a:bodyPr>
          <a:lstStyle/>
          <a:p>
            <a:pPr indent="0" lvl="0" marL="381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adea"/>
                <a:ea typeface="Caladea"/>
                <a:cs typeface="Caladea"/>
                <a:sym typeface="Caladea"/>
              </a:rPr>
              <a:t>JSPM’s</a:t>
            </a:r>
            <a:endParaRPr b="0" i="0" sz="1100" u="none" cap="none" strike="noStrike">
              <a:solidFill>
                <a:srgbClr val="000000"/>
              </a:solidFill>
              <a:latin typeface="Caladea"/>
              <a:ea typeface="Caladea"/>
              <a:cs typeface="Caladea"/>
              <a:sym typeface="Caladea"/>
            </a:endParaRPr>
          </a:p>
          <a:p>
            <a:pPr indent="0" lvl="0" marL="0" marR="0" rtl="0" algn="ctr">
              <a:lnSpc>
                <a:spcPct val="100000"/>
              </a:lnSpc>
              <a:spcBef>
                <a:spcPts val="190"/>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Imperial College of Engineering and Research,Wagholi,Pune.</a:t>
            </a:r>
            <a:endParaRPr b="0" i="0" sz="1200" u="none" cap="none" strike="noStrike">
              <a:solidFill>
                <a:srgbClr val="000000"/>
              </a:solidFill>
              <a:latin typeface="Caladea"/>
              <a:ea typeface="Caladea"/>
              <a:cs typeface="Caladea"/>
              <a:sym typeface="Caladea"/>
            </a:endParaRPr>
          </a:p>
          <a:p>
            <a:pPr indent="0" lvl="0" marL="0" marR="0" rtl="0" algn="ctr">
              <a:lnSpc>
                <a:spcPct val="100000"/>
              </a:lnSpc>
              <a:spcBef>
                <a:spcPts val="235"/>
              </a:spcBef>
              <a:spcAft>
                <a:spcPts val="0"/>
              </a:spcAft>
              <a:buClr>
                <a:srgbClr val="000000"/>
              </a:buClr>
              <a:buSzPts val="900"/>
              <a:buFont typeface="Arial"/>
              <a:buNone/>
            </a:pPr>
            <a:r>
              <a:rPr b="1" i="1" lang="en-US" sz="900" u="none" cap="none" strike="noStrike">
                <a:solidFill>
                  <a:srgbClr val="000000"/>
                </a:solidFill>
                <a:latin typeface="Times New Roman"/>
                <a:ea typeface="Times New Roman"/>
                <a:cs typeface="Times New Roman"/>
                <a:sym typeface="Times New Roman"/>
              </a:rPr>
              <a:t>(Approved by AICTE,Delhi &amp; Govt. of Maharashtra, affiliated to Savitribai Phule Pune University)</a:t>
            </a:r>
            <a:endParaRPr b="0" i="0" sz="900" u="none" cap="none" strike="noStrike">
              <a:solidFill>
                <a:srgbClr val="000000"/>
              </a:solidFill>
              <a:latin typeface="Times New Roman"/>
              <a:ea typeface="Times New Roman"/>
              <a:cs typeface="Times New Roman"/>
              <a:sym typeface="Times New Roman"/>
            </a:endParaRPr>
          </a:p>
          <a:p>
            <a:pPr indent="0" lvl="0" marL="2540" marR="0" rtl="0" algn="ctr">
              <a:lnSpc>
                <a:spcPct val="100000"/>
              </a:lnSpc>
              <a:spcBef>
                <a:spcPts val="155"/>
              </a:spcBef>
              <a:spcAft>
                <a:spcPts val="0"/>
              </a:spcAft>
              <a:buClr>
                <a:srgbClr val="000000"/>
              </a:buClr>
              <a:buSzPts val="1000"/>
              <a:buFont typeface="Arial"/>
              <a:buNone/>
            </a:pPr>
            <a:r>
              <a:rPr b="0" i="0" lang="en-US" sz="1000" u="none" cap="none" strike="noStrike">
                <a:solidFill>
                  <a:srgbClr val="000000"/>
                </a:solidFill>
                <a:latin typeface="Caladea"/>
                <a:ea typeface="Caladea"/>
                <a:cs typeface="Caladea"/>
                <a:sym typeface="Caladea"/>
              </a:rPr>
              <a:t>Gat.No.720,Pune-Nagar Road,Wagholi,Pune,412207</a:t>
            </a:r>
            <a:endParaRPr b="0" i="0" sz="1000" u="none" cap="none" strike="noStrike">
              <a:solidFill>
                <a:srgbClr val="000000"/>
              </a:solidFill>
              <a:latin typeface="Caladea"/>
              <a:ea typeface="Caladea"/>
              <a:cs typeface="Caladea"/>
              <a:sym typeface="Caladea"/>
            </a:endParaRPr>
          </a:p>
          <a:p>
            <a:pPr indent="0" lvl="0" marL="0" marR="0" rtl="0" algn="ctr">
              <a:lnSpc>
                <a:spcPct val="100000"/>
              </a:lnSpc>
              <a:spcBef>
                <a:spcPts val="175"/>
              </a:spcBef>
              <a:spcAft>
                <a:spcPts val="0"/>
              </a:spcAft>
              <a:buClr>
                <a:srgbClr val="000000"/>
              </a:buClr>
              <a:buSzPts val="1200"/>
              <a:buFont typeface="Arial"/>
              <a:buNone/>
            </a:pPr>
            <a:r>
              <a:rPr b="1" i="0" lang="en-US" sz="1200" u="none" cap="none" strike="noStrike">
                <a:solidFill>
                  <a:srgbClr val="000000"/>
                </a:solidFill>
                <a:latin typeface="Caladea"/>
                <a:ea typeface="Caladea"/>
                <a:cs typeface="Caladea"/>
                <a:sym typeface="Caladea"/>
              </a:rPr>
              <a:t>Department of Electronics and Telecommunication Engineering</a:t>
            </a:r>
            <a:endParaRPr b="0" i="0" sz="1200" u="none" cap="none" strike="noStrike">
              <a:solidFill>
                <a:srgbClr val="000000"/>
              </a:solidFill>
              <a:latin typeface="Caladea"/>
              <a:ea typeface="Caladea"/>
              <a:cs typeface="Caladea"/>
              <a:sym typeface="Caladea"/>
            </a:endParaRPr>
          </a:p>
        </p:txBody>
      </p:sp>
      <p:grpSp>
        <p:nvGrpSpPr>
          <p:cNvPr id="147" name="Google Shape;147;p14"/>
          <p:cNvGrpSpPr/>
          <p:nvPr/>
        </p:nvGrpSpPr>
        <p:grpSpPr>
          <a:xfrm>
            <a:off x="76199" y="114299"/>
            <a:ext cx="8991582" cy="876298"/>
            <a:chOff x="76199" y="114299"/>
            <a:chExt cx="8991582" cy="876298"/>
          </a:xfrm>
        </p:grpSpPr>
        <p:sp>
          <p:nvSpPr>
            <p:cNvPr id="148" name="Google Shape;148;p14"/>
            <p:cNvSpPr/>
            <p:nvPr/>
          </p:nvSpPr>
          <p:spPr>
            <a:xfrm>
              <a:off x="76199" y="128587"/>
              <a:ext cx="1142997" cy="862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14"/>
            <p:cNvSpPr/>
            <p:nvPr/>
          </p:nvSpPr>
          <p:spPr>
            <a:xfrm>
              <a:off x="8000984" y="114299"/>
              <a:ext cx="1066797" cy="8762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50" name="Google Shape;150;p14"/>
          <p:cNvSpPr txBox="1"/>
          <p:nvPr/>
        </p:nvSpPr>
        <p:spPr>
          <a:xfrm>
            <a:off x="644523" y="1157345"/>
            <a:ext cx="25947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51" name="Google Shape;151;p14"/>
          <p:cNvSpPr txBox="1"/>
          <p:nvPr/>
        </p:nvSpPr>
        <p:spPr>
          <a:xfrm>
            <a:off x="8466070" y="6427829"/>
            <a:ext cx="173355" cy="21082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98989"/>
                </a:solidFill>
                <a:latin typeface="Verdana"/>
                <a:ea typeface="Verdana"/>
                <a:cs typeface="Verdana"/>
                <a:sym typeface="Verdana"/>
              </a:rPr>
              <a:t>‹#›</a:t>
            </a:fld>
            <a:endParaRPr b="0" i="0" sz="1200" u="none" cap="none" strike="noStrike">
              <a:solidFill>
                <a:srgbClr val="000000"/>
              </a:solidFill>
              <a:latin typeface="Verdana"/>
              <a:ea typeface="Verdana"/>
              <a:cs typeface="Verdana"/>
              <a:sym typeface="Verdana"/>
            </a:endParaRPr>
          </a:p>
        </p:txBody>
      </p:sp>
      <p:graphicFrame>
        <p:nvGraphicFramePr>
          <p:cNvPr id="152" name="Google Shape;152;p14"/>
          <p:cNvGraphicFramePr/>
          <p:nvPr/>
        </p:nvGraphicFramePr>
        <p:xfrm>
          <a:off x="869948" y="1746246"/>
          <a:ext cx="3000000" cy="3000000"/>
        </p:xfrm>
        <a:graphic>
          <a:graphicData uri="http://schemas.openxmlformats.org/drawingml/2006/table">
            <a:tbl>
              <a:tblPr bandRow="1" firstRow="1">
                <a:noFill/>
                <a:tableStyleId>{296D37D5-0AFE-46F9-8FA3-D5111634DDDB}</a:tableStyleId>
              </a:tblPr>
              <a:tblGrid>
                <a:gridCol w="1060450"/>
                <a:gridCol w="1927225"/>
                <a:gridCol w="1734825"/>
                <a:gridCol w="2973075"/>
              </a:tblGrid>
              <a:tr h="330200">
                <a:tc>
                  <a:txBody>
                    <a:bodyPr/>
                    <a:lstStyle/>
                    <a:p>
                      <a:pPr indent="0" lvl="0" marL="85090"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Sr. No</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090"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Paper Title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725"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Author Name</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c>
                  <a:txBody>
                    <a:bodyPr/>
                    <a:lstStyle/>
                    <a:p>
                      <a:pPr indent="0" lvl="0" marL="85090" marR="0" rtl="0" algn="l">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Trebuchet MS"/>
                          <a:ea typeface="Trebuchet MS"/>
                          <a:cs typeface="Trebuchet MS"/>
                          <a:sym typeface="Trebuchet MS"/>
                        </a:rPr>
                        <a:t>Abstract</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BF90"/>
                    </a:solidFill>
                  </a:tcPr>
                </a:tc>
              </a:tr>
              <a:tr h="2306625">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3.</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090" marR="40386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Air Quality Monitoring  System Based on IoT  using Raspberry Pi</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13716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Somansh Kumar, Ashish  Jasuja</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090" marR="114935"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-This paper presents a real-time standalone air  quality monitoring</a:t>
                      </a:r>
                      <a:endParaRPr sz="1200" u="none" cap="none" strike="noStrike">
                        <a:latin typeface="Trebuchet MS"/>
                        <a:ea typeface="Trebuchet MS"/>
                        <a:cs typeface="Trebuchet MS"/>
                        <a:sym typeface="Trebuchet MS"/>
                      </a:endParaRPr>
                    </a:p>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system using low power, low cost ARM based minicomputer Raspberry pi.</a:t>
                      </a:r>
                      <a:endParaRPr sz="1200" u="none" cap="none" strike="noStrike">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  </a:t>
                      </a:r>
                      <a:endParaRPr sz="1200" u="none" cap="none" strike="noStrike">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  -which includes various parameters:PM        2.5, carbon monoxide, carbon dioxide, temperature,  humidity and air pressure. </a:t>
                      </a:r>
                      <a:endParaRPr sz="1200" u="none" cap="none" strike="noStrike">
                        <a:latin typeface="Trebuchet MS"/>
                        <a:ea typeface="Trebuchet MS"/>
                        <a:cs typeface="Trebuchet MS"/>
                        <a:sym typeface="Trebuchet MS"/>
                      </a:endParaRPr>
                    </a:p>
                    <a:p>
                      <a:pPr indent="0" lvl="0" marL="85090" marR="85090" rtl="0" algn="l">
                        <a:lnSpc>
                          <a:spcPct val="100000"/>
                        </a:lnSpc>
                        <a:spcBef>
                          <a:spcPts val="0"/>
                        </a:spcBef>
                        <a:spcAft>
                          <a:spcPts val="0"/>
                        </a:spcAft>
                        <a:buClr>
                          <a:srgbClr val="000000"/>
                        </a:buClr>
                        <a:buSzPts val="1200"/>
                        <a:buFont typeface="Arial"/>
                        <a:buNone/>
                      </a:pPr>
                      <a:r>
                        <a:t/>
                      </a:r>
                      <a:endParaRPr sz="1200" u="none" cap="none" strike="noStrike">
                        <a:latin typeface="Trebuchet MS"/>
                        <a:ea typeface="Trebuchet MS"/>
                        <a:cs typeface="Trebuchet MS"/>
                        <a:sym typeface="Trebuchet MS"/>
                      </a:endParaRPr>
                    </a:p>
                    <a:p>
                      <a:pPr indent="0" lvl="0" marL="85090" marR="85090" rtl="0" algn="l">
                        <a:lnSpc>
                          <a:spcPct val="100000"/>
                        </a:lnSpc>
                        <a:spcBef>
                          <a:spcPts val="0"/>
                        </a:spcBef>
                        <a:spcAft>
                          <a:spcPts val="0"/>
                        </a:spcAft>
                        <a:buClr>
                          <a:srgbClr val="000000"/>
                        </a:buClr>
                        <a:buSzPts val="1200"/>
                        <a:buFont typeface="Arial"/>
                        <a:buNone/>
                      </a:pPr>
                      <a:r>
                        <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695450">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4.</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090" marR="16891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Extracting Patterns and  Variations in Air Quality of  Four Tier one Cities</a:t>
                      </a:r>
                      <a:endParaRPr sz="1200" u="none" cap="none" strike="noStrike">
                        <a:latin typeface="Trebuchet MS"/>
                        <a:ea typeface="Trebuchet MS"/>
                        <a:cs typeface="Trebuchet MS"/>
                        <a:sym typeface="Trebuchet MS"/>
                      </a:endParaRPr>
                    </a:p>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in India</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725" marR="486409"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Alka Yadav, Durga  Toshniwal</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8509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-In the present work, the air quality</a:t>
                      </a:r>
                      <a:endParaRPr sz="1200" u="none" cap="none" strike="noStrike">
                        <a:latin typeface="Trebuchet MS"/>
                        <a:ea typeface="Trebuchet MS"/>
                        <a:cs typeface="Trebuchet MS"/>
                        <a:sym typeface="Trebuchet MS"/>
                      </a:endParaRPr>
                    </a:p>
                    <a:p>
                      <a:pPr indent="0" lvl="0" marL="85090" marR="10287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data from New Delhi, Mumbai, Chennai and  Bengaluru has been used. </a:t>
                      </a:r>
                      <a:endParaRPr sz="1200" u="none" cap="none" strike="noStrike">
                        <a:latin typeface="Trebuchet MS"/>
                        <a:ea typeface="Trebuchet MS"/>
                        <a:cs typeface="Trebuchet MS"/>
                        <a:sym typeface="Trebuchet MS"/>
                      </a:endParaRPr>
                    </a:p>
                    <a:p>
                      <a:pPr indent="0" lvl="0" marL="85090" marR="102870" rtl="0" algn="l">
                        <a:lnSpc>
                          <a:spcPct val="100000"/>
                        </a:lnSpc>
                        <a:spcBef>
                          <a:spcPts val="0"/>
                        </a:spcBef>
                        <a:spcAft>
                          <a:spcPts val="0"/>
                        </a:spcAft>
                        <a:buClr>
                          <a:srgbClr val="000000"/>
                        </a:buClr>
                        <a:buSzPts val="1200"/>
                        <a:buFont typeface="Arial"/>
                        <a:buNone/>
                      </a:pPr>
                      <a:r>
                        <a:t/>
                      </a:r>
                      <a:endParaRPr sz="1200" u="none" cap="none" strike="noStrike">
                        <a:latin typeface="Trebuchet MS"/>
                        <a:ea typeface="Trebuchet MS"/>
                        <a:cs typeface="Trebuchet MS"/>
                        <a:sym typeface="Trebuchet MS"/>
                      </a:endParaRPr>
                    </a:p>
                    <a:p>
                      <a:pPr indent="0" lvl="0" marL="85090" marR="10287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-Initially, dimension  reduction has been performed on the data. After that, the data has been  de-seasonalized.</a:t>
                      </a:r>
                      <a:endParaRPr sz="1200" u="none" cap="none" strike="noStrike">
                        <a:latin typeface="Trebuchet MS"/>
                        <a:ea typeface="Trebuchet MS"/>
                        <a:cs typeface="Trebuchet MS"/>
                        <a:sym typeface="Trebuchet MS"/>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