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852" autoAdjust="0"/>
  </p:normalViewPr>
  <p:slideViewPr>
    <p:cSldViewPr snapToGrid="0">
      <p:cViewPr>
        <p:scale>
          <a:sx n="50" d="100"/>
          <a:sy n="50" d="100"/>
        </p:scale>
        <p:origin x="2501" y="58"/>
      </p:cViewPr>
      <p:guideLst>
        <p:guide orient="horz" pos="3368"/>
        <p:guide pos="2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2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45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95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79" indent="0" algn="ctr">
              <a:buNone/>
              <a:defRPr sz="1653"/>
            </a:lvl2pPr>
            <a:lvl3pPr marL="755957" indent="0" algn="ctr">
              <a:buNone/>
              <a:defRPr sz="1488"/>
            </a:lvl3pPr>
            <a:lvl4pPr marL="1133936" indent="0" algn="ctr">
              <a:buNone/>
              <a:defRPr sz="1323"/>
            </a:lvl4pPr>
            <a:lvl5pPr marL="1511915" indent="0" algn="ctr">
              <a:buNone/>
              <a:defRPr sz="1323"/>
            </a:lvl5pPr>
            <a:lvl6pPr marL="1889893" indent="0" algn="ctr">
              <a:buNone/>
              <a:defRPr sz="1323"/>
            </a:lvl6pPr>
            <a:lvl7pPr marL="2267872" indent="0" algn="ctr">
              <a:buNone/>
              <a:defRPr sz="1323"/>
            </a:lvl7pPr>
            <a:lvl8pPr marL="2645851" indent="0" algn="ctr">
              <a:buNone/>
              <a:defRPr sz="1323"/>
            </a:lvl8pPr>
            <a:lvl9pPr marL="3023829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DA27B90-2DE0-49B4-B05C-1130EFAD7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060" t="22357" r="10076" b="13401"/>
          <a:stretch/>
        </p:blipFill>
        <p:spPr>
          <a:xfrm>
            <a:off x="0" y="0"/>
            <a:ext cx="7559675" cy="106918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08CC0C2-24A7-4FEB-876E-D074BDAA0FA2}"/>
              </a:ext>
            </a:extLst>
          </p:cNvPr>
          <p:cNvSpPr txBox="1"/>
          <p:nvPr userDrawn="1"/>
        </p:nvSpPr>
        <p:spPr>
          <a:xfrm>
            <a:off x="151036" y="-1"/>
            <a:ext cx="430887" cy="10691814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Alternative | Anime | Blues |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Classical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| Country | Electronic | Hip-Hop | Jazz | Rap | Rock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1E5B42-CF1B-4248-9883-E6E2BE8E4E5A}"/>
              </a:ext>
            </a:extLst>
          </p:cNvPr>
          <p:cNvSpPr txBox="1"/>
          <p:nvPr userDrawn="1"/>
        </p:nvSpPr>
        <p:spPr>
          <a:xfrm>
            <a:off x="7094863" y="1"/>
            <a:ext cx="430887" cy="42345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vert="vert270" wrap="square" rtlCol="0">
            <a:spAutoFit/>
          </a:bodyPr>
          <a:lstStyle>
            <a:defPPr>
              <a:defRPr lang="es-ES"/>
            </a:defPPr>
            <a:lvl1pPr algn="ctr">
              <a:defRPr b="0">
                <a:solidFill>
                  <a:schemeClr val="bg1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s-ES" sz="1600" dirty="0"/>
              <a:t>Data </a:t>
            </a:r>
            <a:r>
              <a:rPr lang="es-ES" sz="1600" dirty="0" err="1"/>
              <a:t>Science</a:t>
            </a:r>
            <a:r>
              <a:rPr lang="es-ES" sz="1600" dirty="0"/>
              <a:t> </a:t>
            </a:r>
            <a:r>
              <a:rPr lang="es-ES" sz="1600" dirty="0" err="1"/>
              <a:t>Bootcamp</a:t>
            </a:r>
            <a:endParaRPr lang="es-ES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2CE4E42-F015-4A95-AA0B-B15F0A3FEC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34" y="149267"/>
            <a:ext cx="646548" cy="646548"/>
          </a:xfrm>
          <a:prstGeom prst="rect">
            <a:avLst/>
          </a:prstGeom>
        </p:spPr>
      </p:pic>
      <p:pic>
        <p:nvPicPr>
          <p:cNvPr id="9" name="Picture 2" descr="The Bridge Digital Talent Accelerator - Home | Facebook">
            <a:extLst>
              <a:ext uri="{FF2B5EF4-FFF2-40B4-BE49-F238E27FC236}">
                <a16:creationId xmlns:a16="http://schemas.microsoft.com/office/drawing/2014/main" id="{EC224EED-EC0C-4165-A955-2189FBD8B5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9556" l="1778" r="97778">
                        <a14:foregroundMark x1="77778" y1="19111" x2="77778" y2="19111"/>
                        <a14:foregroundMark x1="77333" y1="19111" x2="77333" y2="19111"/>
                        <a14:foregroundMark x1="77333" y1="19111" x2="77333" y2="19111"/>
                        <a14:foregroundMark x1="76889" y1="19111" x2="76889" y2="19111"/>
                        <a14:foregroundMark x1="27111" y1="15556" x2="51556" y2="22667"/>
                        <a14:foregroundMark x1="4889" y1="13333" x2="46222" y2="5778"/>
                        <a14:foregroundMark x1="46222" y1="5778" x2="94667" y2="17333"/>
                        <a14:foregroundMark x1="94667" y1="17333" x2="69333" y2="33778"/>
                        <a14:foregroundMark x1="69333" y1="33778" x2="4889" y2="37778"/>
                        <a14:foregroundMark x1="4889" y1="37778" x2="2667" y2="47556"/>
                        <a14:foregroundMark x1="889" y1="12444" x2="72889" y2="3111"/>
                        <a14:foregroundMark x1="72889" y1="3111" x2="95111" y2="11556"/>
                        <a14:foregroundMark x1="8000" y1="4889" x2="54667" y2="10222"/>
                        <a14:foregroundMark x1="54667" y1="10222" x2="95556" y2="31111"/>
                        <a14:foregroundMark x1="95556" y1="31111" x2="2222" y2="39111"/>
                        <a14:foregroundMark x1="14222" y1="9333" x2="66667" y2="33333"/>
                        <a14:foregroundMark x1="66667" y1="33333" x2="96889" y2="37333"/>
                        <a14:foregroundMark x1="96889" y1="37333" x2="98222" y2="37778"/>
                        <a14:foregroundMark x1="4444" y1="13778" x2="14667" y2="84889"/>
                        <a14:foregroundMark x1="14667" y1="84889" x2="46222" y2="45778"/>
                        <a14:foregroundMark x1="46222" y1="45778" x2="73778" y2="44000"/>
                        <a14:foregroundMark x1="3556" y1="50667" x2="9333" y2="95111"/>
                        <a14:foregroundMark x1="4444" y1="90222" x2="4444" y2="90222"/>
                        <a14:foregroundMark x1="4444" y1="90222" x2="4444" y2="90222"/>
                        <a14:foregroundMark x1="10222" y1="97778" x2="10222" y2="97778"/>
                        <a14:foregroundMark x1="10222" y1="97778" x2="10222" y2="97778"/>
                        <a14:foregroundMark x1="18667" y1="94667" x2="18667" y2="94667"/>
                        <a14:foregroundMark x1="19556" y1="94667" x2="19556" y2="94667"/>
                        <a14:foregroundMark x1="93778" y1="92444" x2="93778" y2="92444"/>
                        <a14:foregroundMark x1="93778" y1="92444" x2="93778" y2="92444"/>
                        <a14:foregroundMark x1="93778" y1="92444" x2="93778" y2="92444"/>
                        <a14:foregroundMark x1="96000" y1="68444" x2="96000" y2="68444"/>
                        <a14:foregroundMark x1="96000" y1="67111" x2="96000" y2="64000"/>
                        <a14:foregroundMark x1="95111" y1="57333" x2="94667" y2="55111"/>
                        <a14:foregroundMark x1="76000" y1="43556" x2="98222" y2="62667"/>
                        <a14:foregroundMark x1="98222" y1="62667" x2="97778" y2="73778"/>
                        <a14:foregroundMark x1="90222" y1="62667" x2="91111" y2="91111"/>
                        <a14:foregroundMark x1="90222" y1="96444" x2="90222" y2="96444"/>
                        <a14:foregroundMark x1="91111" y1="96444" x2="91111" y2="96444"/>
                        <a14:foregroundMark x1="48444" y1="91556" x2="48444" y2="91556"/>
                        <a14:foregroundMark x1="48444" y1="91556" x2="48444" y2="91556"/>
                        <a14:foregroundMark x1="64000" y1="77333" x2="64000" y2="77333"/>
                        <a14:foregroundMark x1="40444" y1="73333" x2="54667" y2="90222"/>
                        <a14:foregroundMark x1="54667" y1="90222" x2="28000" y2="88444"/>
                        <a14:foregroundMark x1="28000" y1="88444" x2="19556" y2="95111"/>
                        <a14:foregroundMark x1="42667" y1="94667" x2="42667" y2="94667"/>
                        <a14:foregroundMark x1="43111" y1="94667" x2="56889" y2="95111"/>
                        <a14:foregroundMark x1="60444" y1="95111" x2="60444" y2="95111"/>
                        <a14:foregroundMark x1="60889" y1="92889" x2="60889" y2="92889"/>
                        <a14:foregroundMark x1="59556" y1="88000" x2="59111" y2="86667"/>
                        <a14:foregroundMark x1="59111" y1="80889" x2="59111" y2="80889"/>
                        <a14:foregroundMark x1="59111" y1="78222" x2="59111" y2="78222"/>
                        <a14:foregroundMark x1="57778" y1="74667" x2="57333" y2="73333"/>
                        <a14:foregroundMark x1="55556" y1="71111" x2="50222" y2="71556"/>
                        <a14:foregroundMark x1="40000" y1="71556" x2="37333" y2="72889"/>
                        <a14:foregroundMark x1="37333" y1="72889" x2="37333" y2="72889"/>
                        <a14:foregroundMark x1="38667" y1="72889" x2="40889" y2="70667"/>
                        <a14:foregroundMark x1="41333" y1="69333" x2="49778" y2="67556"/>
                        <a14:foregroundMark x1="51556" y1="67556" x2="52889" y2="67556"/>
                        <a14:foregroundMark x1="57333" y1="68000" x2="59111" y2="68889"/>
                        <a14:foregroundMark x1="60000" y1="69333" x2="61778" y2="75111"/>
                        <a14:foregroundMark x1="62222" y1="77333" x2="61333" y2="86667"/>
                        <a14:foregroundMark x1="78222" y1="99556" x2="78222" y2="99556"/>
                        <a14:backgroundMark x1="2222" y1="2222" x2="2222" y2="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898" y="156937"/>
            <a:ext cx="646549" cy="6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4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54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25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46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54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53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11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88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37E7-83FE-4F40-939D-45072973E32F}" type="datetimeFigureOut">
              <a:rPr lang="es-ES" smtClean="0"/>
              <a:t>18/02/2022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2A69-0E36-46EE-8807-AC69AABC3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12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vicsuperman/prediction-of-music-genr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tukibuesa/martabuesa-proyecto-ml-pptcomple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84;p39">
            <a:extLst>
              <a:ext uri="{FF2B5EF4-FFF2-40B4-BE49-F238E27FC236}">
                <a16:creationId xmlns:a16="http://schemas.microsoft.com/office/drawing/2014/main" id="{270346D7-CB10-4A3B-8E0D-FBAC2B71DB31}"/>
              </a:ext>
            </a:extLst>
          </p:cNvPr>
          <p:cNvSpPr txBox="1">
            <a:spLocks/>
          </p:cNvSpPr>
          <p:nvPr/>
        </p:nvSpPr>
        <p:spPr>
          <a:xfrm>
            <a:off x="1088932" y="927196"/>
            <a:ext cx="4434841" cy="338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taatliches"/>
              <a:buNone/>
              <a:defRPr sz="80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taatliches"/>
              <a:buNone/>
              <a:tabLst/>
              <a:defRPr/>
            </a:pPr>
            <a:r>
              <a:rPr kumimoji="0" lang="es-E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atliches"/>
                <a:sym typeface="Staatliches"/>
              </a:rPr>
              <a:t>MEMORIA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taatliches"/>
              <a:buNone/>
              <a:tabLst/>
              <a:defRPr/>
            </a:pPr>
            <a:endParaRPr kumimoji="0" lang="es-E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atliches"/>
              <a:sym typeface="Staatliche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taatliches"/>
              <a:buNone/>
              <a:tabLst/>
              <a:defRPr/>
            </a:pPr>
            <a:r>
              <a:rPr kumimoji="0" lang="es-E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atliches"/>
                <a:sym typeface="Staatliches"/>
              </a:rPr>
              <a:t>Análisis de canciones: </a:t>
            </a:r>
            <a:r>
              <a:rPr kumimoji="0" lang="es-ES" sz="4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atliches"/>
                <a:sym typeface="Staatliches"/>
              </a:rPr>
              <a:t>Predicción del género musical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taatliches"/>
              <a:buNone/>
              <a:tabLst/>
              <a:defRPr/>
            </a:pPr>
            <a:endParaRPr lang="es-ES" sz="4800" kern="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taatliches"/>
              <a:buNone/>
              <a:tabLst/>
              <a:defRPr/>
            </a:pPr>
            <a:r>
              <a:rPr kumimoji="0" lang="es-E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atliches"/>
                <a:sym typeface="Staatliches"/>
              </a:rPr>
              <a:t>Proyecto de Machine &amp; Deep </a:t>
            </a:r>
            <a:r>
              <a:rPr kumimoji="0" lang="es-ES" sz="4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aatliches"/>
                <a:sym typeface="Staatliches"/>
              </a:rPr>
              <a:t>Learning</a:t>
            </a:r>
            <a:endParaRPr kumimoji="0" lang="es-ES" sz="5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taatliches"/>
              <a:sym typeface="Staatliche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2E3665-58CE-439C-972E-E42B57D6D206}"/>
              </a:ext>
            </a:extLst>
          </p:cNvPr>
          <p:cNvSpPr txBox="1"/>
          <p:nvPr/>
        </p:nvSpPr>
        <p:spPr>
          <a:xfrm>
            <a:off x="1088932" y="9388556"/>
            <a:ext cx="6532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Marta Buesa Suárez de Puga </a:t>
            </a:r>
          </a:p>
          <a:p>
            <a:endParaRPr lang="es-E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Febrero 2022</a:t>
            </a:r>
            <a:endParaRPr lang="es-E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4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1FE3ED-6DE0-4A07-A771-224F64D82F1E}"/>
              </a:ext>
            </a:extLst>
          </p:cNvPr>
          <p:cNvSpPr/>
          <p:nvPr/>
        </p:nvSpPr>
        <p:spPr>
          <a:xfrm>
            <a:off x="457200" y="579119"/>
            <a:ext cx="6690360" cy="10112694"/>
          </a:xfrm>
          <a:prstGeom prst="rect">
            <a:avLst/>
          </a:prstGeom>
          <a:solidFill>
            <a:srgbClr val="F2F2F2">
              <a:alpha val="72941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2E3665-58CE-439C-972E-E42B57D6D206}"/>
              </a:ext>
            </a:extLst>
          </p:cNvPr>
          <p:cNvSpPr txBox="1"/>
          <p:nvPr/>
        </p:nvSpPr>
        <p:spPr>
          <a:xfrm>
            <a:off x="929640" y="1006556"/>
            <a:ext cx="5867400" cy="9356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dirty="0">
                <a:effectLst/>
                <a:latin typeface="Algerian" panose="04020705040A02060702" pitchFamily="82" charset="0"/>
              </a:rPr>
              <a:t>Objetivo</a:t>
            </a:r>
          </a:p>
          <a:p>
            <a:r>
              <a:rPr lang="es-ES" sz="1400" b="0" dirty="0">
                <a:effectLst/>
                <a:latin typeface="Consolas" panose="020B0609020204030204" pitchFamily="49" charset="0"/>
              </a:rPr>
              <a:t>Desarrollo de un modelo para la predicción del género musical de las canciones.</a:t>
            </a:r>
          </a:p>
          <a:p>
            <a:endParaRPr lang="es-ES" sz="1400" b="0" dirty="0"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effectLst/>
                <a:latin typeface="Consolas" panose="020B0609020204030204" pitchFamily="49" charset="0"/>
              </a:rPr>
              <a:t>Para ello, se parte de una BBDD con 50000 registros de canciones, con 17 </a:t>
            </a:r>
            <a:r>
              <a:rPr lang="es-ES" sz="1400" b="0" dirty="0" err="1">
                <a:effectLst/>
                <a:latin typeface="Consolas" panose="020B0609020204030204" pitchFamily="49" charset="0"/>
              </a:rPr>
              <a:t>features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 y 1 target que contiene 10 géneros musicales.</a:t>
            </a:r>
          </a:p>
          <a:p>
            <a:endParaRPr lang="es-ES" sz="1400" b="0" dirty="0"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effectLst/>
                <a:latin typeface="Consolas" panose="020B0609020204030204" pitchFamily="49" charset="0"/>
              </a:rPr>
              <a:t>Se inicia el trabajo con un </a:t>
            </a:r>
            <a:r>
              <a:rPr lang="es-ES" sz="1400" b="0" dirty="0" err="1">
                <a:effectLst/>
                <a:latin typeface="Consolas" panose="020B0609020204030204" pitchFamily="49" charset="0"/>
              </a:rPr>
              <a:t>Exploratory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 Data </a:t>
            </a:r>
            <a:r>
              <a:rPr lang="es-ES" sz="1400" b="0" dirty="0" err="1">
                <a:effectLst/>
                <a:latin typeface="Consolas" panose="020B0609020204030204" pitchFamily="49" charset="0"/>
              </a:rPr>
              <a:t>Analysis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 muy detallado para entender las variables que describen las canciones, para pasar después a la creación de posibles modelos de Machine </a:t>
            </a:r>
            <a:r>
              <a:rPr lang="es-ES" sz="1400" b="0" dirty="0" err="1">
                <a:effectLst/>
                <a:latin typeface="Consolas" panose="020B0609020204030204" pitchFamily="49" charset="0"/>
              </a:rPr>
              <a:t>Learning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 con Aprendizaje Supervisado, donde se utilizarán 8 algoritmos diferentes.</a:t>
            </a:r>
          </a:p>
          <a:p>
            <a:endParaRPr lang="es-ES" sz="1400" b="0" dirty="0"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effectLst/>
                <a:latin typeface="Consolas" panose="020B0609020204030204" pitchFamily="49" charset="0"/>
              </a:rPr>
              <a:t>Asimismo, se utilizará Deep </a:t>
            </a:r>
            <a:r>
              <a:rPr lang="es-ES" sz="1400" b="0" dirty="0" err="1">
                <a:effectLst/>
                <a:latin typeface="Consolas" panose="020B0609020204030204" pitchFamily="49" charset="0"/>
              </a:rPr>
              <a:t>Learning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, una red neuronal basada en el algoritmo </a:t>
            </a:r>
            <a:r>
              <a:rPr lang="es-ES" sz="1400" b="0" dirty="0" err="1">
                <a:effectLst/>
                <a:latin typeface="Consolas" panose="020B0609020204030204" pitchFamily="49" charset="0"/>
              </a:rPr>
              <a:t>MultiLabel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effectLst/>
                <a:latin typeface="Consolas" panose="020B0609020204030204" pitchFamily="49" charset="0"/>
              </a:rPr>
              <a:t>Perceptron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 err="1">
                <a:effectLst/>
                <a:latin typeface="Consolas" panose="020B0609020204030204" pitchFamily="49" charset="0"/>
              </a:rPr>
              <a:t>Classifier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es-ES" sz="1400" b="0" dirty="0"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effectLst/>
                <a:latin typeface="Algerian" panose="04020705040A02060702" pitchFamily="82" charset="0"/>
              </a:rPr>
              <a:t>Recursos utilizados</a:t>
            </a:r>
          </a:p>
          <a:p>
            <a:r>
              <a:rPr lang="es-ES" sz="1400" b="0" dirty="0">
                <a:effectLst/>
                <a:latin typeface="Consolas" panose="020B0609020204030204" pitchFamily="49" charset="0"/>
              </a:rPr>
              <a:t>Lenguaje de programación -&gt; Python 3.7.4.</a:t>
            </a:r>
          </a:p>
          <a:p>
            <a:endParaRPr lang="es-ES" sz="1400" b="0" dirty="0">
              <a:effectLst/>
              <a:latin typeface="Consolas" panose="020B0609020204030204" pitchFamily="49" charset="0"/>
            </a:endParaRPr>
          </a:p>
          <a:p>
            <a:r>
              <a:rPr lang="es-ES" sz="1400" b="1" dirty="0" err="1">
                <a:effectLst/>
                <a:latin typeface="Consolas" panose="020B0609020204030204" pitchFamily="49" charset="0"/>
              </a:rPr>
              <a:t>Librerias</a:t>
            </a:r>
            <a:r>
              <a:rPr lang="es-ES" sz="1400" b="1" dirty="0">
                <a:effectLst/>
                <a:latin typeface="Consolas" panose="020B0609020204030204" pitchFamily="49" charset="0"/>
              </a:rPr>
              <a:t>:</a:t>
            </a:r>
          </a:p>
          <a:p>
            <a:endParaRPr lang="es-ES" sz="1400" b="0" dirty="0">
              <a:effectLst/>
              <a:latin typeface="Consolas" panose="020B0609020204030204" pitchFamily="49" charset="0"/>
            </a:endParaRPr>
          </a:p>
          <a:p>
            <a:r>
              <a:rPr lang="es-ES" sz="1400" b="1" dirty="0" err="1">
                <a:effectLst/>
                <a:latin typeface="Consolas" panose="020B0609020204030204" pitchFamily="49" charset="0"/>
              </a:rPr>
              <a:t>Numpy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: especializada en el cálculo numérico y el análisis de datos, especialmente para un gran volumen de datos.</a:t>
            </a:r>
          </a:p>
          <a:p>
            <a:r>
              <a:rPr lang="es-ES" sz="1400" b="0" dirty="0">
                <a:effectLst/>
                <a:latin typeface="Consolas" panose="020B0609020204030204" pitchFamily="49" charset="0"/>
              </a:rPr>
              <a:t>Pandas: especializada en el manejo y análisis de estructuras de datos.</a:t>
            </a:r>
          </a:p>
          <a:p>
            <a:r>
              <a:rPr lang="es-ES" sz="1400" b="1" dirty="0" err="1">
                <a:effectLst/>
                <a:latin typeface="Consolas" panose="020B0609020204030204" pitchFamily="49" charset="0"/>
              </a:rPr>
              <a:t>Matplotlib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: especializada en la creación de gráficos.</a:t>
            </a:r>
          </a:p>
          <a:p>
            <a:r>
              <a:rPr lang="es-ES" sz="1400" b="1" dirty="0" err="1">
                <a:effectLst/>
                <a:latin typeface="Consolas" panose="020B0609020204030204" pitchFamily="49" charset="0"/>
              </a:rPr>
              <a:t>Seaborn</a:t>
            </a:r>
            <a:r>
              <a:rPr lang="es-ES" sz="1400" b="1" dirty="0">
                <a:effectLst/>
                <a:latin typeface="Consolas" panose="020B0609020204030204" pitchFamily="49" charset="0"/>
              </a:rPr>
              <a:t>: 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especializada en la creación de gráficos basada en </a:t>
            </a:r>
            <a:r>
              <a:rPr lang="es-ES" sz="1400" b="0" dirty="0" err="1">
                <a:effectLst/>
                <a:latin typeface="Consolas" panose="020B0609020204030204" pitchFamily="49" charset="0"/>
              </a:rPr>
              <a:t>matplotlib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 pero con una interfaz evolucionada que permite generar fácilmente elegantes gráficos.</a:t>
            </a:r>
          </a:p>
          <a:p>
            <a:r>
              <a:rPr lang="es-ES" sz="1400" b="1" dirty="0" err="1">
                <a:effectLst/>
                <a:latin typeface="Consolas" panose="020B0609020204030204" pitchFamily="49" charset="0"/>
              </a:rPr>
              <a:t>Scikit‑learn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: biblioteca para aprendizaje automático de software libre para el lenguaje de programación Python.</a:t>
            </a:r>
          </a:p>
          <a:p>
            <a:r>
              <a:rPr lang="es-ES" sz="1400" b="1" dirty="0" err="1">
                <a:effectLst/>
                <a:latin typeface="Consolas" panose="020B0609020204030204" pitchFamily="49" charset="0"/>
              </a:rPr>
              <a:t>Keras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: biblioteca de Redes Neuronales de Código Abierto escrita en Python.</a:t>
            </a:r>
          </a:p>
          <a:p>
            <a:r>
              <a:rPr lang="es-ES" sz="1400" b="1" dirty="0" err="1">
                <a:effectLst/>
                <a:latin typeface="Consolas" panose="020B0609020204030204" pitchFamily="49" charset="0"/>
              </a:rPr>
              <a:t>TensorFlow</a:t>
            </a:r>
            <a:r>
              <a:rPr lang="es-ES" sz="1400" b="1" dirty="0">
                <a:effectLst/>
                <a:latin typeface="Consolas" panose="020B0609020204030204" pitchFamily="49" charset="0"/>
              </a:rPr>
              <a:t>: 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biblioteca de código abierto para aprendizaje automático a través de un rango de tareas</a:t>
            </a:r>
          </a:p>
          <a:p>
            <a:endParaRPr lang="es-ES" sz="1400" b="0" dirty="0">
              <a:effectLst/>
              <a:latin typeface="Consolas" panose="020B0609020204030204" pitchFamily="49" charset="0"/>
            </a:endParaRPr>
          </a:p>
          <a:p>
            <a:r>
              <a:rPr lang="es-ES" sz="1400" b="1" dirty="0" err="1">
                <a:effectLst/>
                <a:latin typeface="Consolas" panose="020B0609020204030204" pitchFamily="49" charset="0"/>
              </a:rPr>
              <a:t>Jupiter</a:t>
            </a:r>
            <a:r>
              <a:rPr lang="es-ES" sz="1400" b="1" dirty="0">
                <a:effectLst/>
                <a:latin typeface="Consolas" panose="020B0609020204030204" pitchFamily="49" charset="0"/>
              </a:rPr>
              <a:t> Notebooks 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con Visual Studio </a:t>
            </a:r>
            <a:r>
              <a:rPr lang="es-ES" sz="1400" b="0" dirty="0" err="1">
                <a:effectLst/>
                <a:latin typeface="Consolas" panose="020B0609020204030204" pitchFamily="49" charset="0"/>
              </a:rPr>
              <a:t>Code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s-ES" sz="1400" b="1" dirty="0" err="1">
                <a:effectLst/>
                <a:latin typeface="Consolas" panose="020B0609020204030204" pitchFamily="49" charset="0"/>
              </a:rPr>
              <a:t>Csvs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: 1 de entrada y 10 de salida obtenidos con modelos</a:t>
            </a:r>
          </a:p>
          <a:p>
            <a:r>
              <a:rPr lang="es-ES" sz="1400" b="1" dirty="0" err="1">
                <a:effectLst/>
                <a:latin typeface="Consolas" panose="020B0609020204030204" pitchFamily="49" charset="0"/>
              </a:rPr>
              <a:t>Power</a:t>
            </a:r>
            <a:r>
              <a:rPr lang="es-ES" sz="1400" b="1" dirty="0">
                <a:effectLst/>
                <a:latin typeface="Consolas" panose="020B0609020204030204" pitchFamily="49" charset="0"/>
              </a:rPr>
              <a:t> Point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 para explicar el detalle los modelos de Machine &amp; Deep </a:t>
            </a:r>
            <a:r>
              <a:rPr lang="es-ES" sz="1400" b="0" dirty="0" err="1">
                <a:effectLst/>
                <a:latin typeface="Consolas" panose="020B0609020204030204" pitchFamily="49" charset="0"/>
              </a:rPr>
              <a:t>Learning</a:t>
            </a:r>
            <a:r>
              <a:rPr lang="es-ES" sz="1400" b="0" dirty="0">
                <a:effectLst/>
                <a:latin typeface="Consolas" panose="020B0609020204030204" pitchFamily="49" charset="0"/>
              </a:rPr>
              <a:t> desarrollados</a:t>
            </a:r>
          </a:p>
        </p:txBody>
      </p:sp>
    </p:spTree>
    <p:extLst>
      <p:ext uri="{BB962C8B-B14F-4D97-AF65-F5344CB8AC3E}">
        <p14:creationId xmlns:p14="http://schemas.microsoft.com/office/powerpoint/2010/main" val="124284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1FE3ED-6DE0-4A07-A771-224F64D82F1E}"/>
              </a:ext>
            </a:extLst>
          </p:cNvPr>
          <p:cNvSpPr/>
          <p:nvPr/>
        </p:nvSpPr>
        <p:spPr>
          <a:xfrm>
            <a:off x="457200" y="579119"/>
            <a:ext cx="6690360" cy="10112694"/>
          </a:xfrm>
          <a:prstGeom prst="rect">
            <a:avLst/>
          </a:prstGeom>
          <a:solidFill>
            <a:srgbClr val="F2F2F2">
              <a:alpha val="72941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2E3665-58CE-439C-972E-E42B57D6D206}"/>
              </a:ext>
            </a:extLst>
          </p:cNvPr>
          <p:cNvSpPr txBox="1"/>
          <p:nvPr/>
        </p:nvSpPr>
        <p:spPr>
          <a:xfrm>
            <a:off x="929640" y="1006556"/>
            <a:ext cx="5867400" cy="8925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dirty="0">
                <a:effectLst/>
                <a:latin typeface="Algerian" panose="04020705040A02060702" pitchFamily="82" charset="0"/>
              </a:rPr>
              <a:t>BBDD Origen</a:t>
            </a:r>
          </a:p>
          <a:p>
            <a:r>
              <a:rPr lang="es-ES" sz="1400" dirty="0">
                <a:latin typeface="Consolas" panose="020B0609020204030204" pitchFamily="49" charset="0"/>
                <a:hlinkClick r:id="rId2"/>
              </a:rPr>
              <a:t>https://www.kaggle.com/vicsuperman/prediction-of-music-genre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</a:p>
          <a:p>
            <a:endParaRPr lang="es-ES" sz="1400" dirty="0">
              <a:latin typeface="Consolas" panose="020B0609020204030204" pitchFamily="49" charset="0"/>
            </a:endParaRPr>
          </a:p>
          <a:p>
            <a:r>
              <a:rPr lang="es-ES" sz="2800" dirty="0">
                <a:latin typeface="Algerian" panose="04020705040A02060702" pitchFamily="82" charset="0"/>
              </a:rPr>
              <a:t>MODELOS DE MACHINE LEARNING DESARROLLADOS</a:t>
            </a: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r>
              <a:rPr lang="es-ES" sz="2800" dirty="0">
                <a:latin typeface="Algerian" panose="04020705040A02060702" pitchFamily="82" charset="0"/>
              </a:rPr>
              <a:t>ACCURACYS</a:t>
            </a: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  <a:p>
            <a:endParaRPr lang="es-ES" sz="2800" dirty="0">
              <a:latin typeface="Algerian" panose="04020705040A02060702" pitchFamily="8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069627-A323-4A3D-81D8-B035F6EA2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47" t="27427" r="18325" b="17068"/>
          <a:stretch/>
        </p:blipFill>
        <p:spPr>
          <a:xfrm>
            <a:off x="1029017" y="3063240"/>
            <a:ext cx="5204143" cy="32221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2DB739-D3FB-48F5-8353-EDD997FB0F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21" t="46645" r="19765" b="17307"/>
          <a:stretch/>
        </p:blipFill>
        <p:spPr>
          <a:xfrm>
            <a:off x="1029017" y="7382138"/>
            <a:ext cx="5204143" cy="21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4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1FE3ED-6DE0-4A07-A771-224F64D82F1E}"/>
              </a:ext>
            </a:extLst>
          </p:cNvPr>
          <p:cNvSpPr/>
          <p:nvPr/>
        </p:nvSpPr>
        <p:spPr>
          <a:xfrm>
            <a:off x="457200" y="579119"/>
            <a:ext cx="6690360" cy="10112694"/>
          </a:xfrm>
          <a:prstGeom prst="rect">
            <a:avLst/>
          </a:prstGeom>
          <a:solidFill>
            <a:srgbClr val="F2F2F2">
              <a:alpha val="72941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2E3665-58CE-439C-972E-E42B57D6D206}"/>
              </a:ext>
            </a:extLst>
          </p:cNvPr>
          <p:cNvSpPr txBox="1"/>
          <p:nvPr/>
        </p:nvSpPr>
        <p:spPr>
          <a:xfrm>
            <a:off x="929640" y="1006556"/>
            <a:ext cx="5867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dirty="0">
                <a:effectLst/>
                <a:latin typeface="Algerian" panose="04020705040A02060702" pitchFamily="82" charset="0"/>
              </a:rPr>
              <a:t>MODELO DE DEEP LEARNING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8202BA-46BB-46C2-BABA-44F63583A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49" t="45778" r="37549" b="17608"/>
          <a:stretch/>
        </p:blipFill>
        <p:spPr>
          <a:xfrm>
            <a:off x="929640" y="1602453"/>
            <a:ext cx="5562599" cy="36954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9D6FE55-F8A0-44DC-B7DE-CF95CB987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41" t="49482" r="19361" b="17759"/>
          <a:stretch/>
        </p:blipFill>
        <p:spPr>
          <a:xfrm>
            <a:off x="2348608" y="5581668"/>
            <a:ext cx="2862458" cy="338170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BA193C6-8265-4370-BB22-58EEA8607275}"/>
              </a:ext>
            </a:extLst>
          </p:cNvPr>
          <p:cNvSpPr txBox="1"/>
          <p:nvPr/>
        </p:nvSpPr>
        <p:spPr>
          <a:xfrm>
            <a:off x="929640" y="9247155"/>
            <a:ext cx="6553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b="1" i="0" dirty="0">
                <a:solidFill>
                  <a:srgbClr val="24292F"/>
                </a:solidFill>
                <a:effectLst/>
                <a:latin typeface="Algerian" panose="04020705040A02060702" pitchFamily="82" charset="0"/>
              </a:rPr>
              <a:t>Presentación</a:t>
            </a:r>
          </a:p>
          <a:p>
            <a:pPr algn="l"/>
            <a:r>
              <a:rPr lang="es-ES" sz="14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https://speakerdeck.com/tukibuesa/martabuesa-proyecto-ml-pptcompleta</a:t>
            </a:r>
            <a:endParaRPr lang="es-ES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1550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1FE3ED-6DE0-4A07-A771-224F64D82F1E}"/>
              </a:ext>
            </a:extLst>
          </p:cNvPr>
          <p:cNvSpPr/>
          <p:nvPr/>
        </p:nvSpPr>
        <p:spPr>
          <a:xfrm>
            <a:off x="457200" y="579119"/>
            <a:ext cx="6690360" cy="10112694"/>
          </a:xfrm>
          <a:prstGeom prst="rect">
            <a:avLst/>
          </a:prstGeom>
          <a:solidFill>
            <a:srgbClr val="F2F2F2">
              <a:alpha val="72941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2E3665-58CE-439C-972E-E42B57D6D206}"/>
              </a:ext>
            </a:extLst>
          </p:cNvPr>
          <p:cNvSpPr txBox="1"/>
          <p:nvPr/>
        </p:nvSpPr>
        <p:spPr>
          <a:xfrm>
            <a:off x="929640" y="1006556"/>
            <a:ext cx="5867400" cy="987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dirty="0">
                <a:effectLst/>
                <a:latin typeface="Algerian" panose="04020705040A02060702" pitchFamily="82" charset="0"/>
              </a:rPr>
              <a:t>CONCLUSIONES</a:t>
            </a:r>
          </a:p>
          <a:p>
            <a:endParaRPr lang="es-ES" sz="2800" b="0" dirty="0">
              <a:effectLst/>
              <a:latin typeface="Algerian" panose="04020705040A02060702" pitchFamily="82" charset="0"/>
            </a:endParaRPr>
          </a:p>
          <a:p>
            <a:r>
              <a:rPr kumimoji="0" lang="e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Lato"/>
                <a:cs typeface="Lato"/>
                <a:sym typeface="Lato"/>
              </a:rPr>
              <a:t>Para mejorar los resultados en la predicción del género musical, las posibles soluciones pasarían por:</a:t>
            </a:r>
          </a:p>
          <a:p>
            <a:endParaRPr lang="en" sz="2800" b="1" dirty="0">
              <a:latin typeface="Consolas" panose="020B0609020204030204" pitchFamily="49" charset="0"/>
              <a:ea typeface="Lato"/>
              <a:cs typeface="Lato"/>
              <a:sym typeface="Lato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Lato"/>
                <a:cs typeface="Lato"/>
                <a:sym typeface="Lato"/>
              </a:rPr>
              <a:t>1. </a:t>
            </a:r>
            <a:r>
              <a:rPr lang="e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Lato"/>
                <a:cs typeface="Lato"/>
                <a:sym typeface="Lato"/>
              </a:rPr>
              <a:t>CONSEGUIR MAS DATOS 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Staatliches"/>
                <a:cs typeface="Staatliches"/>
                <a:sym typeface="Staatliches"/>
              </a:rPr>
              <a:t>en este caso particular ya contaba con 50000 registros para el estudio.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endParaRPr lang="es-ES" sz="1600" kern="0" dirty="0">
              <a:latin typeface="Consolas" panose="020B0609020204030204" pitchFamily="49" charset="0"/>
              <a:sym typeface="Staatliche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Staatliches"/>
              </a:rPr>
              <a:t>2. 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sym typeface="Staatliches"/>
              </a:rPr>
              <a:t>CONSEGUIR MÁS FEATURES, 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variables descriptivas que puedan predecir mejor los distintos géneros musicales.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sz="1600" kern="0" dirty="0">
              <a:latin typeface="Consolas" panose="020B0609020204030204" pitchFamily="49" charset="0"/>
              <a:sym typeface="Staatliche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3. 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Si no se pudiera obtener más información, 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sym typeface="Staatliches"/>
              </a:rPr>
              <a:t>REDEFINIR LOS GÉNEROS MUSICALES A PREDECIR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, posiblemente reagrupando aquellos que tienen unas características similares, para permitir a los modelos una predicción más certera.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sz="1600" kern="0" dirty="0">
              <a:latin typeface="Consolas" panose="020B0609020204030204" pitchFamily="49" charset="0"/>
              <a:sym typeface="Staatliche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Staatliche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sz="1600" kern="0" dirty="0">
              <a:latin typeface="Consolas" panose="020B0609020204030204" pitchFamily="49" charset="0"/>
              <a:sym typeface="Staatliche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2800" dirty="0">
                <a:latin typeface="Algerian" panose="04020705040A02060702" pitchFamily="82" charset="0"/>
                <a:sym typeface="Staatliches"/>
              </a:rPr>
              <a:t>AGRADECIMIENTOS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sz="1600" kern="0" dirty="0">
              <a:latin typeface="Consolas" panose="020B0609020204030204" pitchFamily="49" charset="0"/>
              <a:sym typeface="Staatliche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Especialmente agradecida a mi escuela </a:t>
            </a:r>
            <a:r>
              <a:rPr kumimoji="0" lang="es-E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The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 Bridge Digital </a:t>
            </a:r>
            <a:r>
              <a:rPr kumimoji="0" lang="es-E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Talent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 Accelerator por darme la oportunidad de desarrollarme en Data </a:t>
            </a:r>
            <a:r>
              <a:rPr kumimoji="0" lang="es-E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Science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taatliches"/>
              </a:rPr>
              <a:t>, y en concreto a mis profesores Alberto Romero, Julia Martínez y Rafael Manzano, por su dedicación, entusiasmo e interés por transmitirnos todo su conocimiento, así como apoyo para desarrollar todo mi potencial.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sym typeface="Staatliche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endParaRPr lang="es-ES" sz="2800" dirty="0">
              <a:latin typeface="Consolas" panose="020B0609020204030204" pitchFamily="49" charset="0"/>
            </a:endParaRPr>
          </a:p>
          <a:p>
            <a:endParaRPr lang="es-ES" sz="2800" b="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9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462</Words>
  <Application>Microsoft Office PowerPoint</Application>
  <PresentationFormat>Personalizado</PresentationFormat>
  <Paragraphs>70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Algerian</vt:lpstr>
      <vt:lpstr>-apple-system</vt:lpstr>
      <vt:lpstr>Arial</vt:lpstr>
      <vt:lpstr>Calibri</vt:lpstr>
      <vt:lpstr>Calibri Light</vt:lpstr>
      <vt:lpstr>Consolas</vt:lpstr>
      <vt:lpstr>Staatliches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pp ll</dc:creator>
  <cp:lastModifiedBy>pp ll</cp:lastModifiedBy>
  <cp:revision>2</cp:revision>
  <dcterms:created xsi:type="dcterms:W3CDTF">2022-02-18T07:45:13Z</dcterms:created>
  <dcterms:modified xsi:type="dcterms:W3CDTF">2022-02-18T08:45:38Z</dcterms:modified>
</cp:coreProperties>
</file>