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86" r:id="rId3"/>
    <p:sldId id="257" r:id="rId4"/>
    <p:sldId id="289" r:id="rId5"/>
    <p:sldId id="259" r:id="rId6"/>
    <p:sldId id="258" r:id="rId7"/>
    <p:sldId id="290" r:id="rId8"/>
    <p:sldId id="291" r:id="rId9"/>
    <p:sldId id="268" r:id="rId10"/>
    <p:sldId id="283" r:id="rId11"/>
  </p:sldIdLst>
  <p:sldSz cx="9144000" cy="5143500" type="screen16x9"/>
  <p:notesSz cx="6858000" cy="9144000"/>
  <p:embeddedFontLst>
    <p:embeddedFont>
      <p:font typeface="Nunito Sans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Bahnschrift" panose="020B0502040204020203" pitchFamily="3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E5E1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052F0E-D42B-4954-97DA-19BE1C3B05E6}">
  <a:tblStyle styleId="{07052F0E-D42B-4954-97DA-19BE1C3B05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53755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27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959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004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c8d0b7f6e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c8d0b7f6e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4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8d0b7f6e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8d0b7f6e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466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c8d0b7f6e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c8d0b7f6e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37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240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167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33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 flipH="1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sz="2400" i="1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  <p:sldLayoutId id="214748366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16E5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Sistema de Gerenciamento Escolar</a:t>
            </a:r>
            <a:endParaRPr sz="3600" dirty="0">
              <a:solidFill>
                <a:srgbClr val="16E5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81" y="1013923"/>
            <a:ext cx="2057419" cy="13733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E5E1"/>
        </a:solidFill>
        <a:effectLst/>
      </p:bgPr>
    </p:bg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438;p36"/>
          <p:cNvSpPr txBox="1">
            <a:spLocks noGrp="1"/>
          </p:cNvSpPr>
          <p:nvPr>
            <p:ph type="title"/>
          </p:nvPr>
        </p:nvSpPr>
        <p:spPr>
          <a:xfrm>
            <a:off x="113265" y="311092"/>
            <a:ext cx="2387564" cy="79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Contato</a:t>
            </a:r>
            <a:endParaRPr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ctr">
              <a:buNone/>
            </a:pPr>
            <a:r>
              <a:rPr lang="pt-BR" sz="1600" b="1" dirty="0" smtClean="0">
                <a:latin typeface="Bahnschrift" panose="020B0502040204020203" pitchFamily="34" charset="0"/>
              </a:rPr>
              <a:t>Paulo Ricardo Almeida da Silva</a:t>
            </a:r>
          </a:p>
          <a:p>
            <a:pPr marL="139700" indent="0" algn="ctr">
              <a:buNone/>
            </a:pPr>
            <a:r>
              <a:rPr lang="pt-BR" dirty="0">
                <a:latin typeface="Bahnschrift" panose="020B0502040204020203" pitchFamily="34" charset="0"/>
              </a:rPr>
              <a:t>p</a:t>
            </a:r>
            <a:r>
              <a:rPr lang="pt-BR" dirty="0" smtClean="0">
                <a:latin typeface="Bahnschrift" panose="020B0502040204020203" pitchFamily="34" charset="0"/>
              </a:rPr>
              <a:t>aulo.almeida@aluno.ifsp.edu.com.br</a:t>
            </a:r>
            <a:endParaRPr lang="pt-BR" dirty="0">
              <a:latin typeface="Bahnschrift" panose="020B0502040204020203" pitchFamily="34" charset="0"/>
            </a:endParaRPr>
          </a:p>
        </p:txBody>
      </p:sp>
      <p:pic>
        <p:nvPicPr>
          <p:cNvPr id="4098" name="Picture 2" descr="Resultado de imagem para IFS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62" y="1961002"/>
            <a:ext cx="4207525" cy="226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531305" y="1772334"/>
            <a:ext cx="8052921" cy="2714700"/>
          </a:xfrm>
        </p:spPr>
        <p:txBody>
          <a:bodyPr/>
          <a:lstStyle/>
          <a:p>
            <a:pPr marL="76200" indent="0">
              <a:buNone/>
            </a:pPr>
            <a:r>
              <a:rPr lang="pt-BR" dirty="0" smtClean="0">
                <a:solidFill>
                  <a:schemeClr val="tx1"/>
                </a:solidFill>
              </a:rPr>
              <a:t>Paulo Ricardo Almeida da Silva</a:t>
            </a:r>
          </a:p>
          <a:p>
            <a:pPr marL="76200" indent="0">
              <a:buNone/>
            </a:pPr>
            <a:endParaRPr lang="pt-BR" dirty="0" smtClean="0"/>
          </a:p>
          <a:p>
            <a:pPr marL="76200" indent="0">
              <a:buNone/>
            </a:pPr>
            <a:r>
              <a:rPr lang="pt-BR" sz="1800" dirty="0" smtClean="0"/>
              <a:t>Tecnologia em Análise e Desenvolvimento de Sistemas</a:t>
            </a:r>
          </a:p>
          <a:p>
            <a:pPr marL="76200" indent="0">
              <a:buNone/>
            </a:pPr>
            <a:r>
              <a:rPr lang="pt-BR" sz="1800" dirty="0" smtClean="0"/>
              <a:t>IFSP – Campus Campos do Jordão</a:t>
            </a:r>
          </a:p>
          <a:p>
            <a:pPr marL="76200" indent="0">
              <a:buNone/>
            </a:pPr>
            <a:endParaRPr lang="pt-BR" sz="1800" dirty="0" smtClean="0"/>
          </a:p>
          <a:p>
            <a:pPr marL="76200" indent="0">
              <a:buNone/>
            </a:pPr>
            <a:r>
              <a:rPr lang="pt-BR" sz="1800" dirty="0" smtClean="0"/>
              <a:t>Secretário Administrativo de Escola</a:t>
            </a:r>
            <a:endParaRPr lang="pt-BR" sz="1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158984" y="338665"/>
            <a:ext cx="2797561" cy="584775"/>
          </a:xfrm>
          <a:prstGeom prst="rect">
            <a:avLst/>
          </a:prstGeom>
          <a:solidFill>
            <a:srgbClr val="16E5E1"/>
          </a:solidFill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Apresentação</a:t>
            </a:r>
            <a:endParaRPr lang="pt-B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4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E5E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155426" y="575500"/>
            <a:ext cx="2237818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Introdução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ct val="75000"/>
              <a:buFont typeface="Wingdings" panose="05000000000000000000" pitchFamily="2" charset="2"/>
              <a:buChar char="Ø"/>
            </a:pPr>
            <a:r>
              <a:rPr lang="pt-BR" sz="2000" dirty="0" smtClean="0">
                <a:latin typeface="Bahnschrift" panose="020B0502040204020203" pitchFamily="34" charset="0"/>
              </a:rPr>
              <a:t>Funcionalidades</a:t>
            </a:r>
            <a:r>
              <a:rPr lang="pt-BR" sz="2000" dirty="0" smtClean="0">
                <a:latin typeface="Bahnschrift" panose="020B0502040204020203" pitchFamily="34" charset="0"/>
              </a:rPr>
              <a:t>;</a:t>
            </a:r>
          </a:p>
          <a:p>
            <a:pPr marL="342900" indent="-342900">
              <a:buClr>
                <a:schemeClr val="dk1"/>
              </a:buClr>
              <a:buSzPct val="75000"/>
              <a:buFont typeface="Wingdings" panose="05000000000000000000" pitchFamily="2" charset="2"/>
              <a:buChar char="Ø"/>
            </a:pPr>
            <a:r>
              <a:rPr lang="pt-BR" sz="2000" dirty="0" smtClean="0">
                <a:latin typeface="Bahnschrift" panose="020B0502040204020203" pitchFamily="34" charset="0"/>
              </a:rPr>
              <a:t>Usuários;</a:t>
            </a:r>
          </a:p>
          <a:p>
            <a:pPr marL="342900" indent="-342900">
              <a:buClr>
                <a:schemeClr val="dk1"/>
              </a:buClr>
              <a:buSzPct val="75000"/>
              <a:buFont typeface="Wingdings" panose="05000000000000000000" pitchFamily="2" charset="2"/>
              <a:buChar char="Ø"/>
            </a:pPr>
            <a:r>
              <a:rPr lang="pt-BR" sz="2000" dirty="0" smtClean="0">
                <a:latin typeface="Bahnschrift" panose="020B0502040204020203" pitchFamily="34" charset="0"/>
              </a:rPr>
              <a:t>Ferramentas Utilizadas;</a:t>
            </a:r>
          </a:p>
          <a:p>
            <a:pPr marL="342900" indent="-342900">
              <a:buClr>
                <a:schemeClr val="dk1"/>
              </a:buClr>
              <a:buSzPct val="75000"/>
              <a:buFont typeface="Wingdings" panose="05000000000000000000" pitchFamily="2" charset="2"/>
              <a:buChar char="Ø"/>
            </a:pPr>
            <a:r>
              <a:rPr lang="pt-BR" sz="2000" dirty="0" smtClean="0">
                <a:latin typeface="Bahnschrift" panose="020B0502040204020203" pitchFamily="34" charset="0"/>
              </a:rPr>
              <a:t>Principais </a:t>
            </a:r>
            <a:r>
              <a:rPr lang="pt-BR" sz="2000" dirty="0" smtClean="0">
                <a:latin typeface="Bahnschrift" panose="020B0502040204020203" pitchFamily="34" charset="0"/>
              </a:rPr>
              <a:t>Casos de Uso;</a:t>
            </a:r>
          </a:p>
          <a:p>
            <a:pPr marL="342900" indent="-342900">
              <a:buClr>
                <a:schemeClr val="dk1"/>
              </a:buClr>
              <a:buSzPct val="75000"/>
              <a:buFont typeface="Wingdings" panose="05000000000000000000" pitchFamily="2" charset="2"/>
              <a:buChar char="Ø"/>
            </a:pPr>
            <a:r>
              <a:rPr lang="pt-BR" sz="2000" dirty="0" smtClean="0">
                <a:latin typeface="Bahnschrift" panose="020B0502040204020203" pitchFamily="34" charset="0"/>
              </a:rPr>
              <a:t>Apresentação do Sistema.</a:t>
            </a:r>
            <a:endParaRPr sz="2000" dirty="0">
              <a:latin typeface="Bahnschrift" panose="020B0502040204020203" pitchFamily="34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ctrTitle"/>
          </p:nvPr>
        </p:nvSpPr>
        <p:spPr>
          <a:xfrm>
            <a:off x="903463" y="1156772"/>
            <a:ext cx="615553" cy="2754216"/>
          </a:xfrm>
          <a:prstGeom prst="rect">
            <a:avLst/>
          </a:prstGeom>
        </p:spPr>
        <p:txBody>
          <a:bodyPr spcFirstLastPara="1" vert="vert270" wrap="square" lIns="0" tIns="0" rIns="0" bIns="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 smtClean="0">
                <a:solidFill>
                  <a:srgbClr val="16E5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O Sistema</a:t>
            </a:r>
            <a:endParaRPr sz="4000" b="1" dirty="0">
              <a:solidFill>
                <a:srgbClr val="16E5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E5E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646573" y="597358"/>
            <a:ext cx="3246900" cy="9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F67031"/>
              </a:buClr>
            </a:pPr>
            <a:r>
              <a:rPr lang="e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Funcionalidades</a:t>
            </a:r>
            <a:endParaRPr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4755646" y="189737"/>
            <a:ext cx="4234117" cy="466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800" algn="just"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pt-BR" sz="2000" dirty="0">
                <a:latin typeface="Bahnschrift" panose="020B0502040204020203" pitchFamily="34" charset="0"/>
              </a:rPr>
              <a:t>Cadastro: </a:t>
            </a:r>
            <a:endParaRPr lang="pt-BR" sz="2000" dirty="0" smtClean="0">
              <a:latin typeface="Bahnschrift" panose="020B0502040204020203" pitchFamily="34" charset="0"/>
            </a:endParaRPr>
          </a:p>
          <a:p>
            <a:pPr lvl="1" indent="-304800" algn="just"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pt-BR" sz="1600" dirty="0" smtClean="0">
                <a:latin typeface="Bahnschrift" panose="020B0502040204020203" pitchFamily="34" charset="0"/>
              </a:rPr>
              <a:t>Escolas;</a:t>
            </a:r>
          </a:p>
          <a:p>
            <a:pPr lvl="1" indent="-304800" algn="just"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pt-BR" sz="1600" dirty="0" smtClean="0">
                <a:latin typeface="Bahnschrift" panose="020B0502040204020203" pitchFamily="34" charset="0"/>
              </a:rPr>
              <a:t>Alunos;</a:t>
            </a:r>
          </a:p>
          <a:p>
            <a:pPr lvl="1" indent="-304800" algn="just"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pt-BR" sz="1600" dirty="0" smtClean="0">
                <a:latin typeface="Bahnschrift" panose="020B0502040204020203" pitchFamily="34" charset="0"/>
              </a:rPr>
              <a:t>Colaboradores;</a:t>
            </a:r>
          </a:p>
          <a:p>
            <a:pPr lvl="1" indent="-304800" algn="just"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pt-BR" sz="1600" dirty="0" smtClean="0">
                <a:latin typeface="Bahnschrift" panose="020B0502040204020203" pitchFamily="34" charset="0"/>
              </a:rPr>
              <a:t>Salas;</a:t>
            </a:r>
          </a:p>
          <a:p>
            <a:pPr lvl="1" indent="-304800" algn="just"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pt-BR" sz="1600" dirty="0" smtClean="0">
                <a:latin typeface="Bahnschrift" panose="020B0502040204020203" pitchFamily="34" charset="0"/>
              </a:rPr>
              <a:t>Disciplinas.</a:t>
            </a:r>
            <a:endParaRPr lang="pt-BR" sz="1600" dirty="0">
              <a:latin typeface="Bahnschrift" panose="020B0502040204020203" pitchFamily="34" charset="0"/>
            </a:endParaRPr>
          </a:p>
          <a:p>
            <a:pPr indent="-304800" algn="just"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pt-BR" sz="2000" dirty="0">
                <a:latin typeface="Bahnschrift" panose="020B0502040204020203" pitchFamily="34" charset="0"/>
              </a:rPr>
              <a:t>Gerenciamento: </a:t>
            </a:r>
            <a:endParaRPr lang="pt-BR" sz="2000" dirty="0" smtClean="0">
              <a:latin typeface="Bahnschrift" panose="020B0502040204020203" pitchFamily="34" charset="0"/>
            </a:endParaRPr>
          </a:p>
          <a:p>
            <a:pPr lvl="1" indent="-304800" algn="just"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pt-BR" sz="1600" dirty="0" smtClean="0">
                <a:latin typeface="Bahnschrift" panose="020B0502040204020203" pitchFamily="34" charset="0"/>
              </a:rPr>
              <a:t>Fluxo </a:t>
            </a:r>
            <a:r>
              <a:rPr lang="pt-BR" sz="1600" dirty="0">
                <a:latin typeface="Bahnschrift" panose="020B0502040204020203" pitchFamily="34" charset="0"/>
              </a:rPr>
              <a:t>das </a:t>
            </a:r>
            <a:r>
              <a:rPr lang="pt-BR" sz="1600" dirty="0" smtClean="0">
                <a:latin typeface="Bahnschrift" panose="020B0502040204020203" pitchFamily="34" charset="0"/>
              </a:rPr>
              <a:t>salas;</a:t>
            </a:r>
          </a:p>
          <a:p>
            <a:pPr lvl="1" indent="-304800" algn="just"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pt-BR" sz="1600" dirty="0">
                <a:latin typeface="Bahnschrift" panose="020B0502040204020203" pitchFamily="34" charset="0"/>
              </a:rPr>
              <a:t>N</a:t>
            </a:r>
            <a:r>
              <a:rPr lang="pt-BR" sz="1600" dirty="0" smtClean="0">
                <a:latin typeface="Bahnschrift" panose="020B0502040204020203" pitchFamily="34" charset="0"/>
              </a:rPr>
              <a:t>otas </a:t>
            </a:r>
            <a:r>
              <a:rPr lang="pt-BR" sz="1600" dirty="0">
                <a:latin typeface="Bahnschrift" panose="020B0502040204020203" pitchFamily="34" charset="0"/>
              </a:rPr>
              <a:t>e faltas dos </a:t>
            </a:r>
            <a:r>
              <a:rPr lang="pt-BR" sz="1600" dirty="0" smtClean="0">
                <a:latin typeface="Bahnschrift" panose="020B0502040204020203" pitchFamily="34" charset="0"/>
              </a:rPr>
              <a:t>alunos.</a:t>
            </a:r>
            <a:endParaRPr lang="pt-BR" sz="1600" dirty="0">
              <a:latin typeface="Bahnschrift" panose="020B0502040204020203" pitchFamily="34" charset="0"/>
            </a:endParaRPr>
          </a:p>
          <a:p>
            <a:pPr indent="-304800" algn="just"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pt-BR" sz="2000" dirty="0" smtClean="0">
                <a:latin typeface="Bahnschrift" panose="020B0502040204020203" pitchFamily="34" charset="0"/>
              </a:rPr>
              <a:t>Relatórios:</a:t>
            </a:r>
          </a:p>
          <a:p>
            <a:pPr lvl="1" indent="-304800" algn="just"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pt-BR" sz="1600" dirty="0" smtClean="0">
                <a:latin typeface="Bahnschrift" panose="020B0502040204020203" pitchFamily="34" charset="0"/>
              </a:rPr>
              <a:t>Atestados, </a:t>
            </a:r>
            <a:r>
              <a:rPr lang="pt-BR" sz="1600" dirty="0" smtClean="0">
                <a:latin typeface="Bahnschrift" panose="020B0502040204020203" pitchFamily="34" charset="0"/>
              </a:rPr>
              <a:t>listagens</a:t>
            </a:r>
            <a:r>
              <a:rPr lang="pt-BR" sz="1600" dirty="0">
                <a:latin typeface="Bahnschrift" panose="020B0502040204020203" pitchFamily="34" charset="0"/>
              </a:rPr>
              <a:t> </a:t>
            </a:r>
            <a:r>
              <a:rPr lang="pt-BR" sz="1600" dirty="0" smtClean="0">
                <a:latin typeface="Bahnschrift" panose="020B0502040204020203" pitchFamily="34" charset="0"/>
              </a:rPr>
              <a:t>e</a:t>
            </a:r>
            <a:r>
              <a:rPr lang="pt-BR" sz="1600" dirty="0" smtClean="0">
                <a:latin typeface="Bahnschrift" panose="020B0502040204020203" pitchFamily="34" charset="0"/>
              </a:rPr>
              <a:t> Resultados.</a:t>
            </a:r>
            <a:endParaRPr lang="pt-BR" sz="1600" dirty="0">
              <a:latin typeface="Bahnschrift" panose="020B0502040204020203" pitchFamily="34" charset="0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59" y="1778556"/>
            <a:ext cx="3540892" cy="2363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E5E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121;p18"/>
          <p:cNvSpPr txBox="1">
            <a:spLocks noGrp="1"/>
          </p:cNvSpPr>
          <p:nvPr>
            <p:ph type="title"/>
          </p:nvPr>
        </p:nvSpPr>
        <p:spPr>
          <a:xfrm>
            <a:off x="646573" y="597358"/>
            <a:ext cx="3246900" cy="9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F67031"/>
              </a:buClr>
            </a:pPr>
            <a:r>
              <a:rPr lang="en" sz="3200" b="1" dirty="0" smtClean="0">
                <a:solidFill>
                  <a:srgbClr val="16E5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Usuários</a:t>
            </a:r>
            <a:endParaRPr sz="3200" b="1" dirty="0">
              <a:solidFill>
                <a:srgbClr val="16E5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59" y="1778556"/>
            <a:ext cx="3540892" cy="2363545"/>
          </a:xfrm>
          <a:prstGeom prst="rect">
            <a:avLst/>
          </a:prstGeom>
        </p:spPr>
      </p:pic>
      <p:sp>
        <p:nvSpPr>
          <p:cNvPr id="11" name="Google Shape;122;p18"/>
          <p:cNvSpPr txBox="1">
            <a:spLocks noGrp="1"/>
          </p:cNvSpPr>
          <p:nvPr>
            <p:ph type="body" idx="4294967295"/>
          </p:nvPr>
        </p:nvSpPr>
        <p:spPr>
          <a:xfrm>
            <a:off x="4755646" y="189737"/>
            <a:ext cx="4234117" cy="466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800" algn="just"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Docente;</a:t>
            </a:r>
          </a:p>
          <a:p>
            <a:pPr indent="-304800" algn="just"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Secretário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;</a:t>
            </a:r>
            <a:endParaRPr lang="pt-BR" sz="20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 indent="-304800" algn="just"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Gestor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.</a:t>
            </a:r>
            <a:endParaRPr lang="pt-BR" sz="20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E5E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646573" y="597358"/>
            <a:ext cx="3246900" cy="9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F67031"/>
              </a:buClr>
            </a:pPr>
            <a:r>
              <a:rPr lang="e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Ferramentas Utilizadas</a:t>
            </a:r>
            <a:endParaRPr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4755646" y="189737"/>
            <a:ext cx="4234117" cy="466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800" algn="just"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Modelagem e Implementação:</a:t>
            </a:r>
          </a:p>
          <a:p>
            <a:pPr lvl="1" indent="-304800" algn="just"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pt-BR" dirty="0" err="1" smtClean="0">
                <a:solidFill>
                  <a:srgbClr val="666666"/>
                </a:solidFill>
                <a:latin typeface="Bahnschrift" panose="020B0502040204020203" pitchFamily="34" charset="0"/>
              </a:rPr>
              <a:t>Astah</a:t>
            </a:r>
            <a:r>
              <a:rPr lang="pt-BR" dirty="0" smtClean="0">
                <a:solidFill>
                  <a:srgbClr val="666666"/>
                </a:solidFill>
                <a:latin typeface="Bahnschrift" panose="020B0502040204020203" pitchFamily="34" charset="0"/>
              </a:rPr>
              <a:t> </a:t>
            </a:r>
            <a:r>
              <a:rPr lang="pt-BR" dirty="0" err="1" smtClean="0">
                <a:solidFill>
                  <a:srgbClr val="666666"/>
                </a:solidFill>
                <a:latin typeface="Bahnschrift" panose="020B0502040204020203" pitchFamily="34" charset="0"/>
              </a:rPr>
              <a:t>Community</a:t>
            </a:r>
            <a:r>
              <a:rPr lang="pt-BR" dirty="0" smtClean="0">
                <a:solidFill>
                  <a:srgbClr val="666666"/>
                </a:solidFill>
                <a:latin typeface="Bahnschrift" panose="020B0502040204020203" pitchFamily="34" charset="0"/>
              </a:rPr>
              <a:t>/</a:t>
            </a:r>
            <a:r>
              <a:rPr lang="pt-BR" dirty="0" err="1" smtClean="0">
                <a:solidFill>
                  <a:srgbClr val="666666"/>
                </a:solidFill>
                <a:latin typeface="Bahnschrift" panose="020B0502040204020203" pitchFamily="34" charset="0"/>
              </a:rPr>
              <a:t>LucidChart</a:t>
            </a:r>
            <a:r>
              <a:rPr lang="pt-BR" dirty="0" smtClean="0">
                <a:solidFill>
                  <a:srgbClr val="666666"/>
                </a:solidFill>
                <a:latin typeface="Bahnschrift" panose="020B0502040204020203" pitchFamily="34" charset="0"/>
              </a:rPr>
              <a:t>;</a:t>
            </a:r>
            <a:endParaRPr lang="pt-BR" dirty="0" smtClean="0">
              <a:solidFill>
                <a:srgbClr val="666666"/>
              </a:solidFill>
              <a:latin typeface="Bahnschrift" panose="020B0502040204020203" pitchFamily="34" charset="0"/>
            </a:endParaRPr>
          </a:p>
          <a:p>
            <a:pPr lvl="1" indent="-304800" algn="just"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666666"/>
                </a:solidFill>
                <a:latin typeface="Bahnschrift" panose="020B0502040204020203" pitchFamily="34" charset="0"/>
              </a:rPr>
              <a:t>Sublime </a:t>
            </a:r>
            <a:r>
              <a:rPr lang="pt-BR" dirty="0" err="1" smtClean="0">
                <a:solidFill>
                  <a:srgbClr val="666666"/>
                </a:solidFill>
                <a:latin typeface="Bahnschrift" panose="020B0502040204020203" pitchFamily="34" charset="0"/>
              </a:rPr>
              <a:t>Text</a:t>
            </a:r>
            <a:r>
              <a:rPr lang="pt-BR" dirty="0" smtClean="0">
                <a:solidFill>
                  <a:srgbClr val="666666"/>
                </a:solidFill>
                <a:latin typeface="Bahnschrift" panose="020B0502040204020203" pitchFamily="34" charset="0"/>
              </a:rPr>
              <a:t> 3.</a:t>
            </a:r>
          </a:p>
          <a:p>
            <a:pPr indent="-304800" algn="just"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Plataforma Web: </a:t>
            </a:r>
          </a:p>
          <a:p>
            <a:pPr lvl="1" indent="-304800" algn="just"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pt-BR" dirty="0" err="1" smtClean="0">
                <a:solidFill>
                  <a:srgbClr val="666666"/>
                </a:solidFill>
                <a:latin typeface="Bahnschrift" panose="020B0502040204020203" pitchFamily="34" charset="0"/>
              </a:rPr>
              <a:t>Html</a:t>
            </a:r>
            <a:r>
              <a:rPr lang="pt-BR" dirty="0" smtClean="0">
                <a:solidFill>
                  <a:srgbClr val="666666"/>
                </a:solidFill>
                <a:latin typeface="Bahnschrift" panose="020B0502040204020203" pitchFamily="34" charset="0"/>
              </a:rPr>
              <a:t> 5;</a:t>
            </a:r>
          </a:p>
          <a:p>
            <a:pPr lvl="1" indent="-304800" algn="just"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666666"/>
                </a:solidFill>
                <a:latin typeface="Bahnschrift" panose="020B0502040204020203" pitchFamily="34" charset="0"/>
              </a:rPr>
              <a:t> PHP.</a:t>
            </a:r>
          </a:p>
          <a:p>
            <a:pPr indent="-304800" algn="just"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Banco de Dados: </a:t>
            </a:r>
          </a:p>
          <a:p>
            <a:pPr lvl="1" indent="-304800" algn="just"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pt-BR" dirty="0" err="1" smtClean="0">
                <a:solidFill>
                  <a:srgbClr val="666666"/>
                </a:solidFill>
                <a:latin typeface="Bahnschrift" panose="020B0502040204020203" pitchFamily="34" charset="0"/>
              </a:rPr>
              <a:t>My</a:t>
            </a:r>
            <a:r>
              <a:rPr lang="pt-BR" dirty="0" smtClean="0">
                <a:solidFill>
                  <a:srgbClr val="666666"/>
                </a:solidFill>
                <a:latin typeface="Bahnschrift" panose="020B0502040204020203" pitchFamily="34" charset="0"/>
              </a:rPr>
              <a:t> SQL.</a:t>
            </a:r>
            <a:endParaRPr lang="pt-BR" dirty="0">
              <a:solidFill>
                <a:srgbClr val="666666"/>
              </a:solidFill>
              <a:latin typeface="Bahnschrift" panose="020B0502040204020203" pitchFamily="34" charset="0"/>
            </a:endParaRPr>
          </a:p>
          <a:p>
            <a:pPr indent="-304800" algn="just"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Segurança:</a:t>
            </a:r>
          </a:p>
          <a:p>
            <a:pPr lvl="1" indent="-304800" algn="just"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F0000"/>
                </a:solidFill>
                <a:latin typeface="Bahnschrift" panose="020B0502040204020203" pitchFamily="34" charset="0"/>
              </a:rPr>
              <a:t>Dispersão Criptográfica para senhas de Acesso;</a:t>
            </a:r>
          </a:p>
          <a:p>
            <a:pPr lvl="1" indent="-304800" algn="just"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F0000"/>
                </a:solidFill>
                <a:latin typeface="Bahnschrift" panose="020B0502040204020203" pitchFamily="34" charset="0"/>
              </a:rPr>
              <a:t>Dados Criptografados armazenados no Banco.</a:t>
            </a:r>
            <a:endParaRPr lang="pt-BR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59" y="1778556"/>
            <a:ext cx="3540892" cy="236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E5E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vert="vert270" wrap="square" lIns="91425" tIns="91425" rIns="91425" bIns="91425" anchor="b" anchorCtr="0">
            <a:noAutofit/>
          </a:bodyPr>
          <a:lstStyle/>
          <a:p>
            <a:pPr algn="ctr">
              <a:buClr>
                <a:srgbClr val="F67031"/>
              </a:buClr>
            </a:pPr>
            <a:r>
              <a:rPr lang="e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Casos de Uso</a:t>
            </a:r>
            <a:br>
              <a:rPr lang="e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</a:br>
            <a:r>
              <a:rPr lang="e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Implementação nesta disciplina</a:t>
            </a:r>
            <a:endParaRPr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155" name="Google Shape;155;p22"/>
          <p:cNvCxnSpPr/>
          <p:nvPr/>
        </p:nvCxnSpPr>
        <p:spPr>
          <a:xfrm>
            <a:off x="4473377" y="3856125"/>
            <a:ext cx="909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sm" len="sm"/>
            <a:tailEnd type="triangle" w="sm" len="sm"/>
          </a:ln>
        </p:spPr>
      </p:cxnSp>
      <p:cxnSp>
        <p:nvCxnSpPr>
          <p:cNvPr id="156" name="Google Shape;156;p22"/>
          <p:cNvCxnSpPr/>
          <p:nvPr/>
        </p:nvCxnSpPr>
        <p:spPr>
          <a:xfrm>
            <a:off x="6292952" y="3856125"/>
            <a:ext cx="909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sm" len="sm"/>
            <a:tailEnd type="triangle" w="sm" len="sm"/>
          </a:ln>
        </p:spPr>
      </p:cxn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566846"/>
              </p:ext>
            </p:extLst>
          </p:nvPr>
        </p:nvGraphicFramePr>
        <p:xfrm>
          <a:off x="2735134" y="233422"/>
          <a:ext cx="6096000" cy="466515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Bahnschrift" panose="020B0502040204020203" pitchFamily="34" charset="0"/>
                        </a:rPr>
                        <a:t>Casos de Uso</a:t>
                      </a:r>
                      <a:endParaRPr lang="pt-BR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Bahnschrift" panose="020B0502040204020203" pitchFamily="34" charset="0"/>
                        </a:rPr>
                        <a:t>Nome</a:t>
                      </a:r>
                      <a:endParaRPr lang="pt-BR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Bahnschrift" panose="020B0502040204020203" pitchFamily="34" charset="0"/>
                        </a:rPr>
                        <a:t>Descrição</a:t>
                      </a:r>
                      <a:endParaRPr lang="pt-BR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err="1" smtClean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Login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Tela de </a:t>
                      </a: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login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 para acesso ao sistema.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Nível de Acesso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Casa usuário acessa sua </a:t>
                      </a:r>
                      <a:r>
                        <a:rPr lang="pt-BR" sz="1400" dirty="0" err="1" smtClean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dashboard</a:t>
                      </a:r>
                      <a:r>
                        <a:rPr lang="pt-BR" sz="1400" dirty="0" smtClean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.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Cadastrar </a:t>
                      </a:r>
                      <a:r>
                        <a:rPr lang="pt-BR" sz="1400" dirty="0" smtClean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Escola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Mantém </a:t>
                      </a:r>
                      <a:r>
                        <a:rPr lang="pt-BR" sz="1400" dirty="0" smtClean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uma</a:t>
                      </a:r>
                      <a:r>
                        <a:rPr lang="pt-BR" sz="1400" baseline="0" dirty="0" smtClean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 escola</a:t>
                      </a:r>
                      <a:r>
                        <a:rPr lang="pt-BR" sz="1400" dirty="0" smtClean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.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Cadastrar </a:t>
                      </a:r>
                      <a:r>
                        <a:rPr lang="pt-BR" sz="1400" dirty="0" smtClean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Cargo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Mantém um </a:t>
                      </a:r>
                      <a:r>
                        <a:rPr lang="pt-BR" sz="1400" dirty="0" smtClean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cargo.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Cadastrar Aluno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Mantém um aluno.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Cadastrar </a:t>
                      </a:r>
                      <a:r>
                        <a:rPr lang="pt-BR" sz="1400" dirty="0" smtClean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Funcionário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Mantém um </a:t>
                      </a:r>
                      <a:r>
                        <a:rPr lang="pt-BR" sz="1400" dirty="0" smtClean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funcionário.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Declaração de Vaga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Emissão de uma declaração</a:t>
                      </a:r>
                      <a:r>
                        <a:rPr lang="pt-BR" sz="1400" baseline="0" dirty="0" smtClean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 de vaga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Declaração de Trabalho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dirty="0" smtClean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Emissão de uma declaração</a:t>
                      </a:r>
                      <a:r>
                        <a:rPr lang="pt-BR" sz="1400" baseline="0" dirty="0" smtClean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 de trabalho</a:t>
                      </a:r>
                      <a:endParaRPr lang="pt-BR" sz="1400" dirty="0" smtClean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Listar Alunos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dirty="0" smtClean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Relação</a:t>
                      </a:r>
                      <a:r>
                        <a:rPr lang="pt-BR" sz="1400" baseline="0" dirty="0" smtClean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 de alunos cadastrados</a:t>
                      </a:r>
                      <a:endParaRPr lang="pt-BR" sz="1400" dirty="0" smtClean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Listar Funcionários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dirty="0" smtClean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Relação</a:t>
                      </a:r>
                      <a:r>
                        <a:rPr lang="pt-BR" sz="1400" baseline="0" dirty="0" smtClean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  <a:ea typeface="Arial" panose="020B0604020202020204" pitchFamily="34" charset="0"/>
                        </a:rPr>
                        <a:t> de funcionários vinculados a uma escola</a:t>
                      </a:r>
                      <a:endParaRPr lang="pt-BR" sz="1400" dirty="0" smtClean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5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7" descr="aoc7tslb1o8-lauren-mancke.jpg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0" y="0"/>
            <a:ext cx="9144000" cy="5143496"/>
          </a:xfrm>
          <a:prstGeom prst="rect">
            <a:avLst/>
          </a:prstGeom>
          <a:solidFill>
            <a:srgbClr val="16E5E1"/>
          </a:solidFill>
          <a:ln>
            <a:noFill/>
          </a:ln>
        </p:spPr>
      </p:pic>
      <p:sp>
        <p:nvSpPr>
          <p:cNvPr id="242" name="Google Shape;242;p27"/>
          <p:cNvSpPr txBox="1">
            <a:spLocks noGrp="1"/>
          </p:cNvSpPr>
          <p:nvPr>
            <p:ph type="title" idx="4294967295"/>
          </p:nvPr>
        </p:nvSpPr>
        <p:spPr>
          <a:xfrm>
            <a:off x="617250" y="2246750"/>
            <a:ext cx="7909500" cy="64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F67031"/>
              </a:buClr>
            </a:pPr>
            <a:r>
              <a:rPr lang="en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Apresentação de Sistema</a:t>
            </a:r>
            <a:endParaRPr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229</Words>
  <Application>Microsoft Office PowerPoint</Application>
  <PresentationFormat>Apresentação na tela (16:9)</PresentationFormat>
  <Paragraphs>77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Wingdings</vt:lpstr>
      <vt:lpstr>Nunito Sans</vt:lpstr>
      <vt:lpstr>Calibri</vt:lpstr>
      <vt:lpstr>Georgia</vt:lpstr>
      <vt:lpstr>Bahnschrift</vt:lpstr>
      <vt:lpstr>Ulysses template</vt:lpstr>
      <vt:lpstr>Sistema de Gerenciamento Escolar</vt:lpstr>
      <vt:lpstr>Apresentação do PowerPoint</vt:lpstr>
      <vt:lpstr>Introdução</vt:lpstr>
      <vt:lpstr>O Sistema</vt:lpstr>
      <vt:lpstr>Funcionalidades</vt:lpstr>
      <vt:lpstr>Usuários</vt:lpstr>
      <vt:lpstr>Ferramentas Utilizadas</vt:lpstr>
      <vt:lpstr>Casos de Uso Implementação nesta disciplina</vt:lpstr>
      <vt:lpstr>Apresentação de Sistema</vt:lpstr>
      <vt:lpstr>Contato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Gerenciamento Escolar</dc:title>
  <dc:creator>Paulo Silva</dc:creator>
  <cp:lastModifiedBy>Paulo Silva</cp:lastModifiedBy>
  <cp:revision>16</cp:revision>
  <dcterms:modified xsi:type="dcterms:W3CDTF">2018-11-21T13:28:08Z</dcterms:modified>
</cp:coreProperties>
</file>