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10920448-6E3F-4F62-851D-B1814B2138B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168"/>
    <a:srgbClr val="E2DDBC"/>
    <a:srgbClr val="E6E6E6"/>
    <a:srgbClr val="E8D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4839-FF56-4497-B83C-5B58473AD141}" type="datetimeFigureOut">
              <a:rPr lang="hu-HU" smtClean="0"/>
              <a:t>2022. 06. 27.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FE28-ADFD-4EF5-9D18-8E8303AAE1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067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4839-FF56-4497-B83C-5B58473AD141}" type="datetimeFigureOut">
              <a:rPr lang="hu-HU" smtClean="0"/>
              <a:t>2022. 06. 27.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FE28-ADFD-4EF5-9D18-8E8303AAE1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4839-FF56-4497-B83C-5B58473AD141}" type="datetimeFigureOut">
              <a:rPr lang="hu-HU" smtClean="0"/>
              <a:t>2022. 06. 27.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FE28-ADFD-4EF5-9D18-8E8303AAE1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28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4839-FF56-4497-B83C-5B58473AD141}" type="datetimeFigureOut">
              <a:rPr lang="hu-HU" smtClean="0"/>
              <a:t>2022. 06. 27.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FE28-ADFD-4EF5-9D18-8E8303AAE1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421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4839-FF56-4497-B83C-5B58473AD141}" type="datetimeFigureOut">
              <a:rPr lang="hu-HU" smtClean="0"/>
              <a:t>2022. 06. 27.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FE28-ADFD-4EF5-9D18-8E8303AAE1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233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4839-FF56-4497-B83C-5B58473AD141}" type="datetimeFigureOut">
              <a:rPr lang="hu-HU" smtClean="0"/>
              <a:t>2022. 06. 27.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FE28-ADFD-4EF5-9D18-8E8303AAE1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247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4839-FF56-4497-B83C-5B58473AD141}" type="datetimeFigureOut">
              <a:rPr lang="hu-HU" smtClean="0"/>
              <a:t>2022. 06. 27.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FE28-ADFD-4EF5-9D18-8E8303AAE1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748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4839-FF56-4497-B83C-5B58473AD141}" type="datetimeFigureOut">
              <a:rPr lang="hu-HU" smtClean="0"/>
              <a:t>2022. 06. 27.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FE28-ADFD-4EF5-9D18-8E8303AAE1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4839-FF56-4497-B83C-5B58473AD141}" type="datetimeFigureOut">
              <a:rPr lang="hu-HU" smtClean="0"/>
              <a:t>2022. 06. 27.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FE28-ADFD-4EF5-9D18-8E8303AAE1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010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4839-FF56-4497-B83C-5B58473AD141}" type="datetimeFigureOut">
              <a:rPr lang="hu-HU" smtClean="0"/>
              <a:t>2022. 06. 27.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FE28-ADFD-4EF5-9D18-8E8303AAE1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775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4839-FF56-4497-B83C-5B58473AD141}" type="datetimeFigureOut">
              <a:rPr lang="hu-HU" smtClean="0"/>
              <a:t>2022. 06. 27.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FE28-ADFD-4EF5-9D18-8E8303AAE1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775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B4839-FF56-4497-B83C-5B58473AD141}" type="datetimeFigureOut">
              <a:rPr lang="hu-HU" smtClean="0"/>
              <a:t>2022. 06. 27.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DFE28-ADFD-4EF5-9D18-8E8303AAE1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120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4CC0D1B4-5989-C1EA-73E9-6B14E755C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2270" y="574292"/>
            <a:ext cx="7965826" cy="5709416"/>
          </a:xfrm>
          <a:gradFill flip="none" rotWithShape="1">
            <a:gsLst>
              <a:gs pos="5000">
                <a:schemeClr val="tx2">
                  <a:lumMod val="40000"/>
                  <a:lumOff val="60000"/>
                </a:schemeClr>
              </a:gs>
              <a:gs pos="68000">
                <a:schemeClr val="tx2">
                  <a:lumMod val="75000"/>
                </a:schemeClr>
              </a:gs>
              <a:gs pos="24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effectLst>
            <a:softEdge rad="63500"/>
          </a:effectLst>
        </p:spPr>
        <p:txBody>
          <a:bodyPr>
            <a:normAutofit/>
          </a:bodyPr>
          <a:lstStyle/>
          <a:p>
            <a:endParaRPr lang="hu-HU" sz="1800" dirty="0"/>
          </a:p>
          <a:p>
            <a:r>
              <a:rPr lang="hu-HU" sz="5400" dirty="0">
                <a:solidFill>
                  <a:schemeClr val="bg1"/>
                </a:solidFill>
                <a:latin typeface="Castellar" panose="020A0402060406010301" pitchFamily="18" charset="0"/>
              </a:rPr>
              <a:t>Vizsgaremek védés</a:t>
            </a:r>
          </a:p>
          <a:p>
            <a:endParaRPr lang="hu-HU" sz="6600" dirty="0">
              <a:solidFill>
                <a:schemeClr val="bg1"/>
              </a:solidFill>
            </a:endParaRPr>
          </a:p>
          <a:p>
            <a:r>
              <a:rPr lang="hu-HU" sz="2800" dirty="0">
                <a:solidFill>
                  <a:schemeClr val="bg1"/>
                </a:solidFill>
              </a:rPr>
              <a:t>Tulák-Tóth Adrienn</a:t>
            </a:r>
          </a:p>
          <a:p>
            <a:r>
              <a:rPr lang="hu-HU" dirty="0">
                <a:solidFill>
                  <a:schemeClr val="bg1"/>
                </a:solidFill>
              </a:rPr>
              <a:t>(tulaktothadrienn@gmail.com)</a:t>
            </a:r>
          </a:p>
          <a:p>
            <a:r>
              <a:rPr lang="hu-HU" dirty="0">
                <a:solidFill>
                  <a:schemeClr val="bg1"/>
                </a:solidFill>
              </a:rPr>
              <a:t>Junior automata tesztelő szakirány</a:t>
            </a:r>
          </a:p>
          <a:p>
            <a:endParaRPr lang="hu-HU" sz="4800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2022. június 27.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9C065B1E-9FB5-31D9-6986-2669057508C1}"/>
              </a:ext>
            </a:extLst>
          </p:cNvPr>
          <p:cNvGrpSpPr/>
          <p:nvPr/>
        </p:nvGrpSpPr>
        <p:grpSpPr>
          <a:xfrm>
            <a:off x="1460405" y="1059827"/>
            <a:ext cx="1891440" cy="4738346"/>
            <a:chOff x="1039180" y="1236960"/>
            <a:chExt cx="1891440" cy="4738346"/>
          </a:xfrm>
          <a:solidFill>
            <a:srgbClr val="E2DDBC"/>
          </a:solidFill>
        </p:grpSpPr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3C69E8C3-0D1E-2C10-C8DC-F6A450FEA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9180" y="1236960"/>
              <a:ext cx="1171395" cy="1224000"/>
            </a:xfrm>
            <a:prstGeom prst="rect">
              <a:avLst/>
            </a:prstGeom>
            <a:grpFill/>
            <a:ln w="19050" cmpd="dbl">
              <a:solidFill>
                <a:schemeClr val="accent2">
                  <a:lumMod val="50000"/>
                </a:schemeClr>
              </a:solidFill>
            </a:ln>
          </p:spPr>
        </p:pic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2272B834-5A63-093D-668B-0B83C1A96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0620" y="2958133"/>
              <a:ext cx="1260000" cy="12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mpd="dbl">
              <a:solidFill>
                <a:schemeClr val="accent2">
                  <a:lumMod val="50000"/>
                </a:schemeClr>
              </a:solidFill>
            </a:ln>
          </p:spPr>
        </p:pic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8675FBF7-4EBE-00CA-AB51-3FD56D0D2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9180" y="4715306"/>
              <a:ext cx="1260000" cy="12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9050" cmpd="dbl">
              <a:solidFill>
                <a:schemeClr val="accent2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6928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5A7E587C-BB9C-4CFE-45D1-4CBFCA393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3605211"/>
            <a:ext cx="10010775" cy="1214437"/>
          </a:xfrm>
          <a:gradFill flip="none" rotWithShape="1">
            <a:gsLst>
              <a:gs pos="4000">
                <a:schemeClr val="tx2">
                  <a:lumMod val="40000"/>
                  <a:lumOff val="60000"/>
                </a:schemeClr>
              </a:gs>
              <a:gs pos="58000">
                <a:schemeClr val="tx2">
                  <a:lumMod val="75000"/>
                </a:schemeClr>
              </a:gs>
              <a:gs pos="27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chemeClr val="bg1"/>
                </a:solidFill>
                <a:latin typeface="Castellar" panose="020A0402060406010301" pitchFamily="18" charset="0"/>
              </a:rPr>
              <a:t>Manuális tesztjegyzőkönyv</a:t>
            </a:r>
            <a:r>
              <a:rPr lang="hu-HU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    https://github.com/TulakTAdri/conduit/blob/master/test/Conduit_TJK_v002.xls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4BDC0886-B0C9-4DF1-C7B3-471F3FC22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0600" y="1958976"/>
            <a:ext cx="10010775" cy="1470024"/>
          </a:xfr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8000">
                <a:schemeClr val="tx2">
                  <a:lumMod val="75000"/>
                </a:schemeClr>
              </a:gs>
              <a:gs pos="27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chemeClr val="bg1"/>
                </a:solidFill>
                <a:latin typeface="Castellar" panose="020A0402060406010301" pitchFamily="18" charset="0"/>
              </a:rPr>
              <a:t>Automatizált tesztelés</a:t>
            </a:r>
            <a:r>
              <a:rPr lang="hu-HU" sz="31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    - elérés: https://github.com/TulakTAdri/conduit</a:t>
            </a:r>
          </a:p>
          <a:p>
            <a:pPr marL="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    - forráskód: https://github.com/TulakTAdri/conduit/tree/master/test</a:t>
            </a:r>
          </a:p>
        </p:txBody>
      </p:sp>
      <p:sp>
        <p:nvSpPr>
          <p:cNvPr id="6" name="Szöveg helye 2">
            <a:extLst>
              <a:ext uri="{FF2B5EF4-FFF2-40B4-BE49-F238E27FC236}">
                <a16:creationId xmlns:a16="http://schemas.microsoft.com/office/drawing/2014/main" id="{55FA5B5A-D099-674D-A1CD-9F8ABBD3C69B}"/>
              </a:ext>
            </a:extLst>
          </p:cNvPr>
          <p:cNvSpPr txBox="1">
            <a:spLocks/>
          </p:cNvSpPr>
          <p:nvPr/>
        </p:nvSpPr>
        <p:spPr>
          <a:xfrm>
            <a:off x="990600" y="712789"/>
            <a:ext cx="10010775" cy="106997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5000"/>
                  <a:lumOff val="55000"/>
                </a:schemeClr>
              </a:gs>
              <a:gs pos="58000">
                <a:schemeClr val="tx2">
                  <a:lumMod val="75000"/>
                </a:schemeClr>
              </a:gs>
              <a:gs pos="27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hu-HU" sz="2400" dirty="0">
                <a:solidFill>
                  <a:schemeClr val="bg1"/>
                </a:solidFill>
                <a:latin typeface="Castellar" panose="020A0402060406010301" pitchFamily="18" charset="0"/>
              </a:rPr>
              <a:t>Alkalmazás elérése</a:t>
            </a:r>
            <a:r>
              <a:rPr lang="hu-HU" sz="2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2000" dirty="0">
                <a:solidFill>
                  <a:schemeClr val="bg1"/>
                </a:solidFill>
              </a:rPr>
              <a:t>    http://localhost:1667/#/</a:t>
            </a:r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F4F1E2B5-ADA9-41FF-2D6B-4D5D4A665548}"/>
              </a:ext>
            </a:extLst>
          </p:cNvPr>
          <p:cNvSpPr txBox="1">
            <a:spLocks/>
          </p:cNvSpPr>
          <p:nvPr/>
        </p:nvSpPr>
        <p:spPr>
          <a:xfrm>
            <a:off x="990600" y="4995859"/>
            <a:ext cx="10010775" cy="1149352"/>
          </a:xfrm>
          <a:prstGeom prst="rect">
            <a:avLst/>
          </a:prstGeom>
          <a:gradFill flip="none" rotWithShape="1">
            <a:gsLst>
              <a:gs pos="4000">
                <a:schemeClr val="tx2">
                  <a:lumMod val="40000"/>
                  <a:lumOff val="60000"/>
                </a:schemeClr>
              </a:gs>
              <a:gs pos="58000">
                <a:schemeClr val="tx2">
                  <a:lumMod val="75000"/>
                </a:schemeClr>
              </a:gs>
              <a:gs pos="2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dirty="0">
                <a:solidFill>
                  <a:schemeClr val="bg1"/>
                </a:solidFill>
                <a:latin typeface="Castellar" panose="020A0402060406010301" pitchFamily="18" charset="0"/>
              </a:rPr>
              <a:t>Vezetői jelentés</a:t>
            </a:r>
            <a:r>
              <a:rPr lang="hu-HU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    https://tulaktadri.github.io/conduit/43/</a:t>
            </a:r>
          </a:p>
        </p:txBody>
      </p:sp>
    </p:spTree>
    <p:extLst>
      <p:ext uri="{BB962C8B-B14F-4D97-AF65-F5344CB8AC3E}">
        <p14:creationId xmlns:p14="http://schemas.microsoft.com/office/powerpoint/2010/main" val="117665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2AEFBA-4D6E-2484-D642-4BFE3F08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2500"/>
          </a:xfrm>
          <a:noFill/>
        </p:spPr>
        <p:txBody>
          <a:bodyPr>
            <a:normAutofit/>
          </a:bodyPr>
          <a:lstStyle/>
          <a:p>
            <a:pPr algn="ctr">
              <a:spcAft>
                <a:spcPts val="1200"/>
              </a:spcAft>
            </a:pPr>
            <a:r>
              <a:rPr lang="hu-HU" sz="3800" b="1" dirty="0">
                <a:solidFill>
                  <a:schemeClr val="tx2">
                    <a:lumMod val="50000"/>
                  </a:schemeClr>
                </a:solidFill>
                <a:latin typeface="Castellar" panose="020A0402060406010301" pitchFamily="18" charset="0"/>
              </a:rPr>
              <a:t>Manuális tesztjegyzőkönyv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0B872D-B81A-AFE4-E230-C4F5AF38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73" y="1077394"/>
            <a:ext cx="8576454" cy="57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AFFC0B-1F6D-DC9A-2401-051C3F02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384175"/>
            <a:ext cx="6831106" cy="1587499"/>
          </a:xfrm>
        </p:spPr>
        <p:txBody>
          <a:bodyPr>
            <a:normAutofit/>
          </a:bodyPr>
          <a:lstStyle/>
          <a:p>
            <a:pPr algn="ctr"/>
            <a:r>
              <a:rPr lang="hu-HU" sz="3600" b="1" dirty="0">
                <a:solidFill>
                  <a:schemeClr val="tx2">
                    <a:lumMod val="50000"/>
                  </a:schemeClr>
                </a:solidFill>
                <a:latin typeface="Castellar" panose="020A0402060406010301" pitchFamily="18" charset="0"/>
              </a:rPr>
              <a:t>Automatizált funkciók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DBF3510-D3B1-5A92-C59B-21AD2444FD5D}"/>
              </a:ext>
            </a:extLst>
          </p:cNvPr>
          <p:cNvSpPr txBox="1">
            <a:spLocks/>
          </p:cNvSpPr>
          <p:nvPr/>
        </p:nvSpPr>
        <p:spPr>
          <a:xfrm>
            <a:off x="7477125" y="180975"/>
            <a:ext cx="4305300" cy="6677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1800" b="1" dirty="0">
                <a:solidFill>
                  <a:schemeClr val="bg1"/>
                </a:solidFill>
              </a:rPr>
              <a:t>Regisztráció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hu-HU" sz="1600" dirty="0">
                <a:solidFill>
                  <a:schemeClr val="bg1"/>
                </a:solidFill>
              </a:rPr>
              <a:t>ATC001 </a:t>
            </a:r>
            <a:r>
              <a:rPr lang="hu-HU" sz="1600" dirty="0" err="1">
                <a:solidFill>
                  <a:schemeClr val="bg1"/>
                </a:solidFill>
              </a:rPr>
              <a:t>test_register</a:t>
            </a:r>
            <a:endParaRPr lang="hu-HU" sz="1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sz="1800" b="1" dirty="0">
                <a:solidFill>
                  <a:schemeClr val="bg1"/>
                </a:solidFill>
              </a:rPr>
              <a:t>Bejelentkezés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hu-HU" sz="1600" dirty="0">
                <a:solidFill>
                  <a:schemeClr val="bg1"/>
                </a:solidFill>
              </a:rPr>
              <a:t>ATC002 </a:t>
            </a:r>
            <a:r>
              <a:rPr lang="hu-HU" sz="1600" dirty="0" err="1">
                <a:solidFill>
                  <a:schemeClr val="bg1"/>
                </a:solidFill>
              </a:rPr>
              <a:t>test_sign_in</a:t>
            </a:r>
            <a:endParaRPr lang="hu-HU" sz="1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sz="1800" b="1" dirty="0">
                <a:solidFill>
                  <a:schemeClr val="bg1"/>
                </a:solidFill>
              </a:rPr>
              <a:t>Adatkezelési nyilatkozat használata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hu-HU" sz="1600" dirty="0">
                <a:solidFill>
                  <a:schemeClr val="bg1"/>
                </a:solidFill>
              </a:rPr>
              <a:t>ATC003 </a:t>
            </a:r>
            <a:r>
              <a:rPr lang="hu-HU" sz="1600" dirty="0" err="1">
                <a:solidFill>
                  <a:schemeClr val="bg1"/>
                </a:solidFill>
              </a:rPr>
              <a:t>test_cookie_bar</a:t>
            </a:r>
            <a:endParaRPr lang="hu-HU" sz="1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sz="1800" b="1" dirty="0">
                <a:solidFill>
                  <a:schemeClr val="bg1"/>
                </a:solidFill>
              </a:rPr>
              <a:t>Kijelentkezés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hu-HU" sz="1800" dirty="0">
                <a:solidFill>
                  <a:schemeClr val="bg1"/>
                </a:solidFill>
              </a:rPr>
              <a:t>ATC004 </a:t>
            </a:r>
            <a:r>
              <a:rPr lang="hu-HU" sz="1800" dirty="0" err="1">
                <a:solidFill>
                  <a:schemeClr val="bg1"/>
                </a:solidFill>
              </a:rPr>
              <a:t>test_logout</a:t>
            </a:r>
            <a:endParaRPr lang="hu-HU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sz="1800" b="1" dirty="0">
                <a:solidFill>
                  <a:schemeClr val="bg1"/>
                </a:solidFill>
              </a:rPr>
              <a:t>Adatok listázása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hu-HU" sz="1800" dirty="0">
                <a:solidFill>
                  <a:schemeClr val="bg1"/>
                </a:solidFill>
              </a:rPr>
              <a:t>ATC005 </a:t>
            </a:r>
            <a:r>
              <a:rPr lang="hu-HU" sz="1800" dirty="0" err="1">
                <a:solidFill>
                  <a:schemeClr val="bg1"/>
                </a:solidFill>
              </a:rPr>
              <a:t>test_datas_to_list</a:t>
            </a:r>
            <a:endParaRPr lang="hu-HU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sz="1800" b="1" dirty="0">
                <a:solidFill>
                  <a:schemeClr val="bg1"/>
                </a:solidFill>
              </a:rPr>
              <a:t>Több oldalas lista bejárása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hu-HU" sz="1800" dirty="0">
                <a:solidFill>
                  <a:schemeClr val="bg1"/>
                </a:solidFill>
              </a:rPr>
              <a:t>ATC006 </a:t>
            </a:r>
            <a:r>
              <a:rPr lang="hu-HU" sz="1800" dirty="0" err="1">
                <a:solidFill>
                  <a:schemeClr val="bg1"/>
                </a:solidFill>
              </a:rPr>
              <a:t>test_pagination</a:t>
            </a:r>
            <a:endParaRPr lang="hu-HU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sz="1800" b="1" dirty="0">
                <a:solidFill>
                  <a:schemeClr val="bg1"/>
                </a:solidFill>
              </a:rPr>
              <a:t>Új adat bevitel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hu-HU" sz="1800" dirty="0">
                <a:solidFill>
                  <a:schemeClr val="bg1"/>
                </a:solidFill>
              </a:rPr>
              <a:t>ATC007 </a:t>
            </a:r>
            <a:r>
              <a:rPr lang="hu-HU" sz="1800" dirty="0" err="1">
                <a:solidFill>
                  <a:schemeClr val="bg1"/>
                </a:solidFill>
              </a:rPr>
              <a:t>test_new_article</a:t>
            </a:r>
            <a:endParaRPr lang="hu-HU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sz="1800" b="1" dirty="0">
                <a:solidFill>
                  <a:schemeClr val="bg1"/>
                </a:solidFill>
              </a:rPr>
              <a:t>Meglévő adat módosítás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hu-HU" sz="1800" dirty="0">
                <a:solidFill>
                  <a:schemeClr val="bg1"/>
                </a:solidFill>
              </a:rPr>
              <a:t>ATC008 </a:t>
            </a:r>
            <a:r>
              <a:rPr lang="hu-HU" sz="1800" dirty="0" err="1">
                <a:solidFill>
                  <a:schemeClr val="bg1"/>
                </a:solidFill>
              </a:rPr>
              <a:t>test_edit_article</a:t>
            </a:r>
            <a:endParaRPr lang="hu-HU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sz="1800" b="1" dirty="0">
                <a:solidFill>
                  <a:schemeClr val="bg1"/>
                </a:solidFill>
              </a:rPr>
              <a:t>Adat vagy adatok törlése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hu-HU" sz="1800" dirty="0">
                <a:solidFill>
                  <a:schemeClr val="bg1"/>
                </a:solidFill>
              </a:rPr>
              <a:t>ATC009 </a:t>
            </a:r>
            <a:r>
              <a:rPr lang="hu-HU" sz="1800" dirty="0" err="1">
                <a:solidFill>
                  <a:schemeClr val="bg1"/>
                </a:solidFill>
              </a:rPr>
              <a:t>test_delete_article</a:t>
            </a:r>
            <a:endParaRPr lang="hu-HU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sz="1800" b="1" dirty="0">
                <a:solidFill>
                  <a:schemeClr val="bg1"/>
                </a:solidFill>
              </a:rPr>
              <a:t>Adatok lementése felületről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hu-HU" sz="1800" dirty="0">
                <a:solidFill>
                  <a:schemeClr val="bg1"/>
                </a:solidFill>
              </a:rPr>
              <a:t>ATC010 </a:t>
            </a:r>
            <a:r>
              <a:rPr lang="hu-HU" sz="1800" dirty="0" err="1">
                <a:solidFill>
                  <a:schemeClr val="bg1"/>
                </a:solidFill>
              </a:rPr>
              <a:t>test_datas_to_file</a:t>
            </a:r>
            <a:endParaRPr lang="hu-HU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sz="1800" b="1" dirty="0">
                <a:solidFill>
                  <a:schemeClr val="bg1"/>
                </a:solidFill>
              </a:rPr>
              <a:t>Ismételt és sorozatos adatbevitel adatforrásból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hu-HU" sz="1800" dirty="0">
                <a:solidFill>
                  <a:schemeClr val="bg1"/>
                </a:solidFill>
              </a:rPr>
              <a:t>ATC011 </a:t>
            </a:r>
            <a:r>
              <a:rPr lang="hu-HU" sz="1800" dirty="0" err="1">
                <a:solidFill>
                  <a:schemeClr val="bg1"/>
                </a:solidFill>
              </a:rPr>
              <a:t>test_datas_from_file</a:t>
            </a:r>
            <a:endParaRPr lang="hu-HU" sz="1800" dirty="0">
              <a:solidFill>
                <a:schemeClr val="bg1"/>
              </a:solidFill>
            </a:endParaRPr>
          </a:p>
          <a:p>
            <a:pPr lvl="1"/>
            <a:endParaRPr lang="hu-HU" sz="1800" dirty="0"/>
          </a:p>
          <a:p>
            <a:pPr lvl="1"/>
            <a:endParaRPr lang="hu-HU" sz="1800" dirty="0"/>
          </a:p>
          <a:p>
            <a:pPr lvl="1"/>
            <a:endParaRPr lang="hu-HU" sz="1800" dirty="0"/>
          </a:p>
          <a:p>
            <a:pPr lvl="1"/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95FF43DD-08A8-A126-8E28-E1995EE5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219325"/>
            <a:ext cx="6831106" cy="3629025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53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93F244-F60C-EEDD-F0AB-88995055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46362"/>
            <a:ext cx="3667125" cy="1565276"/>
          </a:xfrm>
          <a:noFill/>
        </p:spPr>
        <p:txBody>
          <a:bodyPr>
            <a:normAutofit/>
          </a:bodyPr>
          <a:lstStyle/>
          <a:p>
            <a:r>
              <a:rPr lang="hu-HU" sz="4000" b="1" spc="-150" dirty="0" err="1">
                <a:solidFill>
                  <a:schemeClr val="bg1"/>
                </a:solidFill>
                <a:latin typeface="Castellar" panose="020A0402060406010301" pitchFamily="18" charset="0"/>
              </a:rPr>
              <a:t>Workflow</a:t>
            </a:r>
            <a:endParaRPr lang="hu-HU" sz="4000" b="1" spc="-150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BC240EC-0BA6-0FF8-C776-4637C183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49" y="442736"/>
            <a:ext cx="7648575" cy="5972527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405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EAE8CE-B615-75B3-BF8F-09CA2C58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196" y="1067593"/>
            <a:ext cx="3099625" cy="1325563"/>
          </a:xfrm>
          <a:ln w="19050" cmpd="thickThin">
            <a:noFill/>
            <a:bevel/>
          </a:ln>
        </p:spPr>
        <p:txBody>
          <a:bodyPr>
            <a:normAutofit/>
          </a:bodyPr>
          <a:lstStyle/>
          <a:p>
            <a:pPr algn="ctr"/>
            <a:r>
              <a:rPr lang="hu-HU" sz="4200" b="1" dirty="0">
                <a:solidFill>
                  <a:schemeClr val="tx2">
                    <a:lumMod val="50000"/>
                  </a:schemeClr>
                </a:solidFill>
                <a:latin typeface="Castellar" panose="020A0402060406010301" pitchFamily="18" charset="0"/>
              </a:rPr>
              <a:t>Vezetői jelentés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14D789F-4C2F-8A4E-D4C6-30FB8C4DD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500" y="3429000"/>
            <a:ext cx="4177085" cy="3300413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E31ACAD-9AE1-8EDC-355C-2AB2C9D5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8" y="269081"/>
            <a:ext cx="3549692" cy="4248149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8B1DA6E-A25E-DDEE-C333-4FD94A461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217" y="265430"/>
            <a:ext cx="4371975" cy="3087370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241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486AFF-F035-FAF5-9895-B6C0BA62B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gradFill>
            <a:gsLst>
              <a:gs pos="4000">
                <a:schemeClr val="tx2">
                  <a:lumMod val="40000"/>
                  <a:lumOff val="60000"/>
                </a:schemeClr>
              </a:gs>
              <a:gs pos="58000">
                <a:schemeClr val="tx2">
                  <a:lumMod val="75000"/>
                </a:schemeClr>
              </a:gs>
              <a:gs pos="27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rect">
              <a:fillToRect l="100000" t="100000"/>
            </a:path>
          </a:gradFill>
          <a:effectLst>
            <a:softEdge rad="63500"/>
          </a:effectLst>
        </p:spPr>
        <p:txBody>
          <a:bodyPr anchor="ctr">
            <a:normAutofit/>
          </a:bodyPr>
          <a:lstStyle/>
          <a:p>
            <a:r>
              <a:rPr lang="hu-HU" sz="4500" dirty="0">
                <a:solidFill>
                  <a:schemeClr val="bg1"/>
                </a:solidFill>
                <a:latin typeface="Castellar" panose="020A0402060406010301" pitchFamily="18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62939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215</Words>
  <Application>Microsoft Office PowerPoint</Application>
  <PresentationFormat>Szélesvásznú</PresentationFormat>
  <Paragraphs>47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Castellar</vt:lpstr>
      <vt:lpstr>Office Theme</vt:lpstr>
      <vt:lpstr>PowerPoint-bemutató</vt:lpstr>
      <vt:lpstr>PowerPoint-bemutató</vt:lpstr>
      <vt:lpstr>Manuális tesztjegyzőkönyv</vt:lpstr>
      <vt:lpstr>Automatizált funkciók</vt:lpstr>
      <vt:lpstr>Workflow</vt:lpstr>
      <vt:lpstr>Vezetői jelentés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Zsolt Tulák</dc:creator>
  <cp:lastModifiedBy>Zsolt Tulák</cp:lastModifiedBy>
  <cp:revision>12</cp:revision>
  <dcterms:created xsi:type="dcterms:W3CDTF">2022-06-27T13:41:25Z</dcterms:created>
  <dcterms:modified xsi:type="dcterms:W3CDTF">2022-06-27T17:55:13Z</dcterms:modified>
</cp:coreProperties>
</file>