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Launch Evaluation Findings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65" name="Google Shape;65;p14"/>
          <p:cNvSpPr txBox="1"/>
          <p:nvPr/>
        </p:nvSpPr>
        <p:spPr>
          <a:xfrm>
            <a:off x="820825" y="1255825"/>
            <a:ext cx="31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 name="Google Shape;66;p14"/>
          <p:cNvSpPr txBox="1"/>
          <p:nvPr/>
        </p:nvSpPr>
        <p:spPr>
          <a:xfrm>
            <a:off x="463050" y="1255825"/>
            <a:ext cx="8217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Our mission with the test launch was to check the ease-of-use of the tablets and customers’ satisfaction using them. </a:t>
            </a:r>
            <a:r>
              <a:rPr lang="en" sz="2600"/>
              <a:t>We conducted a survey for the 50 customers that participated. For the test launch, we asked the customers to engage with the newly implemented tablets, as if they were participating in a typical restaurant experience. The customers were sent a digital survey after their experience ended.</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
        <p:nvSpPr>
          <p:cNvPr id="73" name="Google Shape;73;p15"/>
          <p:cNvSpPr txBox="1"/>
          <p:nvPr/>
        </p:nvSpPr>
        <p:spPr>
          <a:xfrm>
            <a:off x="468300" y="995850"/>
            <a:ext cx="83640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In our test run, our team’s goal was to measure several quality standards criteria surrounding customer satisfaction. We aimed to understand if it was easy for customers to order from the tablets, and how did they feel with the overall experience. These are our findings:</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80" name="Google Shape;80;p16" title="תרשים"/>
          <p:cNvPicPr preferRelativeResize="0"/>
          <p:nvPr/>
        </p:nvPicPr>
        <p:blipFill>
          <a:blip r:embed="rId3">
            <a:alphaModFix/>
          </a:blip>
          <a:stretch>
            <a:fillRect/>
          </a:stretch>
        </p:blipFill>
        <p:spPr>
          <a:xfrm>
            <a:off x="4804900" y="1377350"/>
            <a:ext cx="3725676" cy="2814926"/>
          </a:xfrm>
          <a:prstGeom prst="rect">
            <a:avLst/>
          </a:prstGeom>
          <a:noFill/>
          <a:ln cap="flat" cmpd="sng" w="76200">
            <a:solidFill>
              <a:srgbClr val="0C7182"/>
            </a:solidFill>
            <a:prstDash val="solid"/>
            <a:round/>
            <a:headEnd len="sm" w="sm" type="none"/>
            <a:tailEnd len="sm" w="sm" type="none"/>
          </a:ln>
        </p:spPr>
      </p:pic>
      <p:pic>
        <p:nvPicPr>
          <p:cNvPr id="81" name="Google Shape;81;p16" title="תרשים"/>
          <p:cNvPicPr preferRelativeResize="0"/>
          <p:nvPr/>
        </p:nvPicPr>
        <p:blipFill>
          <a:blip r:embed="rId4">
            <a:alphaModFix/>
          </a:blip>
          <a:stretch>
            <a:fillRect/>
          </a:stretch>
        </p:blipFill>
        <p:spPr>
          <a:xfrm>
            <a:off x="586025" y="1377350"/>
            <a:ext cx="3725676" cy="2814926"/>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88" name="Google Shape;88;p17"/>
          <p:cNvSpPr txBox="1"/>
          <p:nvPr/>
        </p:nvSpPr>
        <p:spPr>
          <a:xfrm>
            <a:off x="415550" y="1175800"/>
            <a:ext cx="8131800" cy="861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 sz="2200"/>
              <a:t>As the findings show, our overall user experience shows promise, with 86% positive or neutral responses.</a:t>
            </a:r>
            <a:endParaRPr sz="2600"/>
          </a:p>
        </p:txBody>
      </p:sp>
      <p:sp>
        <p:nvSpPr>
          <p:cNvPr id="89" name="Google Shape;89;p17"/>
          <p:cNvSpPr txBox="1"/>
          <p:nvPr/>
        </p:nvSpPr>
        <p:spPr>
          <a:xfrm>
            <a:off x="415550" y="2140800"/>
            <a:ext cx="7217100" cy="861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 sz="2200"/>
              <a:t>The ease of use of the tablets could be improved, with mixed results from the survey.</a:t>
            </a:r>
            <a:endParaRPr sz="2200"/>
          </a:p>
        </p:txBody>
      </p:sp>
      <p:sp>
        <p:nvSpPr>
          <p:cNvPr id="90" name="Google Shape;90;p17"/>
          <p:cNvSpPr txBox="1"/>
          <p:nvPr/>
        </p:nvSpPr>
        <p:spPr>
          <a:xfrm>
            <a:off x="415550" y="3105800"/>
            <a:ext cx="6131400" cy="1200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 sz="2200"/>
              <a:t>I would recommend these steps in order to maintain high customer satisfaction rates and improve the tablets’ ease-of-use: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97" name="Google Shape;97;p18"/>
          <p:cNvSpPr txBox="1"/>
          <p:nvPr/>
        </p:nvSpPr>
        <p:spPr>
          <a:xfrm>
            <a:off x="894050" y="1414025"/>
            <a:ext cx="6131400" cy="219300"/>
          </a:xfrm>
          <a:prstGeom prst="rect">
            <a:avLst/>
          </a:prstGeom>
          <a:noFill/>
          <a:ln>
            <a:noFill/>
          </a:ln>
        </p:spPr>
        <p:txBody>
          <a:bodyPr anchorCtr="0" anchor="t" bIns="91425" lIns="91425" spcFirstLastPara="1" rIns="91425" wrap="square" tIns="91425">
            <a:spAutoFit/>
          </a:bodyPr>
          <a:lstStyle/>
          <a:p>
            <a:pPr indent="-234950" lvl="0" marL="457200" rtl="0" algn="l">
              <a:spcBef>
                <a:spcPts val="0"/>
              </a:spcBef>
              <a:spcAft>
                <a:spcPts val="0"/>
              </a:spcAft>
              <a:buSzPts val="100"/>
              <a:buChar char="●"/>
            </a:pPr>
            <a:r>
              <a:t/>
            </a:r>
            <a:endParaRPr sz="100"/>
          </a:p>
        </p:txBody>
      </p:sp>
      <p:sp>
        <p:nvSpPr>
          <p:cNvPr id="98" name="Google Shape;98;p18"/>
          <p:cNvSpPr txBox="1"/>
          <p:nvPr/>
        </p:nvSpPr>
        <p:spPr>
          <a:xfrm>
            <a:off x="1362425" y="1360800"/>
            <a:ext cx="6131400" cy="219300"/>
          </a:xfrm>
          <a:prstGeom prst="rect">
            <a:avLst/>
          </a:prstGeom>
          <a:noFill/>
          <a:ln>
            <a:noFill/>
          </a:ln>
        </p:spPr>
        <p:txBody>
          <a:bodyPr anchorCtr="0" anchor="t" bIns="91425" lIns="91425" spcFirstLastPara="1" rIns="91425" wrap="square" tIns="91425">
            <a:spAutoFit/>
          </a:bodyPr>
          <a:lstStyle/>
          <a:p>
            <a:pPr indent="-234950" lvl="0" marL="457200" rtl="0" algn="l">
              <a:spcBef>
                <a:spcPts val="0"/>
              </a:spcBef>
              <a:spcAft>
                <a:spcPts val="0"/>
              </a:spcAft>
              <a:buSzPts val="100"/>
              <a:buChar char="●"/>
            </a:pPr>
            <a:r>
              <a:t/>
            </a:r>
            <a:endParaRPr sz="100"/>
          </a:p>
        </p:txBody>
      </p:sp>
      <p:sp>
        <p:nvSpPr>
          <p:cNvPr id="99" name="Google Shape;99;p18"/>
          <p:cNvSpPr txBox="1"/>
          <p:nvPr/>
        </p:nvSpPr>
        <p:spPr>
          <a:xfrm>
            <a:off x="681150" y="1092725"/>
            <a:ext cx="7887900" cy="14316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Char char="●"/>
            </a:pPr>
            <a:r>
              <a:rPr lang="en" sz="2700"/>
              <a:t>Make a quick guide that the customer will receive when opening the tablet, showing him how to properly use the tablets’ functionality</a:t>
            </a:r>
            <a:endParaRPr sz="2700"/>
          </a:p>
        </p:txBody>
      </p:sp>
      <p:sp>
        <p:nvSpPr>
          <p:cNvPr id="100" name="Google Shape;100;p18"/>
          <p:cNvSpPr txBox="1"/>
          <p:nvPr/>
        </p:nvSpPr>
        <p:spPr>
          <a:xfrm>
            <a:off x="681150" y="2489125"/>
            <a:ext cx="7887900" cy="10158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Char char="●"/>
            </a:pPr>
            <a:r>
              <a:rPr lang="en" sz="2700"/>
              <a:t>Have weekly surveys after launch to ensure that customer satisfaction rates remain high</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