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sldIdLst>
    <p:sldId id="257" r:id="rId5"/>
    <p:sldId id="264" r:id="rId6"/>
    <p:sldId id="258" r:id="rId7"/>
    <p:sldId id="260" r:id="rId8"/>
    <p:sldId id="256" r:id="rId9"/>
    <p:sldId id="261" r:id="rId10"/>
    <p:sldId id="259" r:id="rId11"/>
    <p:sldId id="262" r:id="rId12"/>
    <p:sldId id="263" r:id="rId13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C0F8FA-CF54-4861-80F1-01D93F1F15A2}" v="2" dt="2025-09-25T14:52:14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lika Sinha" userId="6ba85eb9e7d7dcfd" providerId="LiveId" clId="{A67E02C0-7F2A-4847-AB55-2DE540F21CA2}"/>
    <pc:docChg chg="custSel addSld modSld sldOrd">
      <pc:chgData name="Tulika Sinha" userId="6ba85eb9e7d7dcfd" providerId="LiveId" clId="{A67E02C0-7F2A-4847-AB55-2DE540F21CA2}" dt="2025-09-25T14:49:54.688" v="109" actId="20577"/>
      <pc:docMkLst>
        <pc:docMk/>
      </pc:docMkLst>
      <pc:sldChg chg="delSp modSp add mod ord">
        <pc:chgData name="Tulika Sinha" userId="6ba85eb9e7d7dcfd" providerId="LiveId" clId="{A67E02C0-7F2A-4847-AB55-2DE540F21CA2}" dt="2025-09-25T14:49:54.688" v="109" actId="20577"/>
        <pc:sldMkLst>
          <pc:docMk/>
          <pc:sldMk cId="1152441047" sldId="264"/>
        </pc:sldMkLst>
        <pc:spChg chg="mod">
          <ac:chgData name="Tulika Sinha" userId="6ba85eb9e7d7dcfd" providerId="LiveId" clId="{A67E02C0-7F2A-4847-AB55-2DE540F21CA2}" dt="2025-09-25T14:48:10.214" v="31" actId="20577"/>
          <ac:spMkLst>
            <pc:docMk/>
            <pc:sldMk cId="1152441047" sldId="264"/>
            <ac:spMk id="2" creationId="{C7B8780A-D577-FC17-227F-5B7370A32137}"/>
          </ac:spMkLst>
        </pc:spChg>
        <pc:spChg chg="mod">
          <ac:chgData name="Tulika Sinha" userId="6ba85eb9e7d7dcfd" providerId="LiveId" clId="{A67E02C0-7F2A-4847-AB55-2DE540F21CA2}" dt="2025-09-25T14:49:54.688" v="109" actId="20577"/>
          <ac:spMkLst>
            <pc:docMk/>
            <pc:sldMk cId="1152441047" sldId="264"/>
            <ac:spMk id="3" creationId="{0E759E8C-C730-BED8-B360-EED6500A9821}"/>
          </ac:spMkLst>
        </pc:spChg>
        <pc:spChg chg="del">
          <ac:chgData name="Tulika Sinha" userId="6ba85eb9e7d7dcfd" providerId="LiveId" clId="{A67E02C0-7F2A-4847-AB55-2DE540F21CA2}" dt="2025-09-25T14:48:14.196" v="32" actId="478"/>
          <ac:spMkLst>
            <pc:docMk/>
            <pc:sldMk cId="1152441047" sldId="264"/>
            <ac:spMk id="4" creationId="{50722598-50F4-6491-06D9-79CFF33553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70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16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21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83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16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52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67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90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74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A2730A-859E-B540-ADF3-E97069AD1FDB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37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05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fb73cf7-5dbb-4a9e-aa5c-2a240ea3e0a7/958b0cecf6e56201f065?bookmarkGuid=3b2e53df-8379-4c08-ab66-1362db3a394e&amp;bookmarkUsage=1&amp;ctid=12b4fbf9-dea8-4490-bede-9cc40309ad61&amp;portalSessionId=97ec2d04-c53a-426e-a898-a73151fc539f&amp;fromEntryPoint=export" TargetMode="External"/><Relationship Id="rId2" Type="http://schemas.openxmlformats.org/officeDocument/2006/relationships/hyperlink" Target="https://www.kaggle.com/datasets/pyithan/sales-of-financial-products?utm_source=chatgpt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5A997-560C-DC05-283E-A5708F8F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u="sng" dirty="0">
                <a:latin typeface="Algerian" panose="04020705040A02060702" pitchFamily="82" charset="0"/>
              </a:rPr>
              <a:t>Call </a:t>
            </a:r>
            <a:r>
              <a:rPr lang="en-IN" sz="4000" u="sng" dirty="0" err="1">
                <a:latin typeface="Algerian" panose="04020705040A02060702" pitchFamily="82" charset="0"/>
              </a:rPr>
              <a:t>Center</a:t>
            </a:r>
            <a:r>
              <a:rPr lang="en-IN" sz="4000" u="sng" dirty="0">
                <a:latin typeface="Algerian" panose="04020705040A02060702" pitchFamily="82" charset="0"/>
              </a:rPr>
              <a:t> Sales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DCEF1-BCB8-1B4A-6960-43D7DF746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764790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/>
              <a:t>Presented By : Tulika Sinha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8D78A7-0A17-9079-BF68-B57491BB1515}"/>
              </a:ext>
            </a:extLst>
          </p:cNvPr>
          <p:cNvSpPr/>
          <p:nvPr/>
        </p:nvSpPr>
        <p:spPr>
          <a:xfrm>
            <a:off x="2149151" y="2780523"/>
            <a:ext cx="3946849" cy="240729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9446A5-86CE-76F7-C9C7-283A7BBDADF1}"/>
              </a:ext>
            </a:extLst>
          </p:cNvPr>
          <p:cNvSpPr/>
          <p:nvPr/>
        </p:nvSpPr>
        <p:spPr>
          <a:xfrm>
            <a:off x="5222033" y="3545313"/>
            <a:ext cx="3946849" cy="240729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46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0852B-BE55-3832-CF87-806409B03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780A-D577-FC17-227F-5B7370A32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59E8C-C730-BED8-B360-EED6500A9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Objective: Design an interactive dashboard for business stakeholders. </a:t>
            </a:r>
          </a:p>
          <a:p>
            <a:pPr marL="0" indent="0">
              <a:buNone/>
            </a:pPr>
            <a:r>
              <a:rPr lang="en-US" dirty="0"/>
              <a:t>Tools: Power BI </a:t>
            </a:r>
          </a:p>
          <a:p>
            <a:pPr marL="0" indent="0">
              <a:buNone/>
            </a:pPr>
            <a:r>
              <a:rPr lang="en-US" dirty="0"/>
              <a:t>Deliverables: Interactive Dashboard + PPT summary </a:t>
            </a:r>
          </a:p>
          <a:p>
            <a:pPr marL="0" indent="0">
              <a:buNone/>
            </a:pPr>
            <a:r>
              <a:rPr lang="en-US" dirty="0"/>
              <a:t>Hints/Mini Guide: </a:t>
            </a:r>
          </a:p>
          <a:p>
            <a:pPr marL="342900" indent="-342900">
              <a:buAutoNum type="arabicPeriod"/>
            </a:pPr>
            <a:r>
              <a:rPr lang="en-US" sz="1400" dirty="0"/>
              <a:t>Choose right KPIs (Sales, Profit, Growth) </a:t>
            </a:r>
          </a:p>
          <a:p>
            <a:pPr marL="342900" indent="-342900">
              <a:buAutoNum type="arabicPeriod"/>
            </a:pPr>
            <a:r>
              <a:rPr lang="en-US" sz="1400" dirty="0"/>
              <a:t>Use slicers/filters for interactivity </a:t>
            </a:r>
          </a:p>
          <a:p>
            <a:pPr marL="342900" indent="-342900">
              <a:buAutoNum type="arabicPeriod"/>
            </a:pPr>
            <a:r>
              <a:rPr lang="en-US" sz="1400" dirty="0"/>
              <a:t>Include time-series analysis </a:t>
            </a:r>
          </a:p>
          <a:p>
            <a:pPr marL="342900" indent="-342900">
              <a:buAutoNum type="arabicPeriod"/>
            </a:pPr>
            <a:r>
              <a:rPr lang="en-US" sz="1400" dirty="0"/>
              <a:t>Add cards for totals/summary </a:t>
            </a:r>
          </a:p>
          <a:p>
            <a:pPr marL="342900" indent="-342900">
              <a:buAutoNum type="arabicPeriod"/>
            </a:pPr>
            <a:r>
              <a:rPr lang="en-US" sz="1400" dirty="0"/>
              <a:t>Apply consistent color theme </a:t>
            </a:r>
          </a:p>
          <a:p>
            <a:pPr marL="342900" indent="-342900">
              <a:buAutoNum type="arabicPeriod"/>
            </a:pPr>
            <a:r>
              <a:rPr lang="en-US" sz="1400" dirty="0"/>
              <a:t>Create navigation menu (if possible)</a:t>
            </a:r>
            <a:endParaRPr lang="en-IN" sz="14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44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6561-D7F0-8D4B-ADA3-705942176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Datasets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44A7D-E45A-58E4-D2CE-605181408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1. Dataset Source : Kaggle</a:t>
            </a:r>
          </a:p>
          <a:p>
            <a:pPr marL="0" indent="0">
              <a:buNone/>
            </a:pPr>
            <a:r>
              <a:rPr lang="en-IN" dirty="0"/>
              <a:t>2. Dataset Link : </a:t>
            </a:r>
            <a:r>
              <a:rPr lang="en-IN" dirty="0">
                <a:hlinkClick r:id="rId2"/>
              </a:rPr>
              <a:t>Link</a:t>
            </a:r>
            <a:r>
              <a:rPr lang="en-IN" dirty="0"/>
              <a:t>  (7 Columns , 9939 Data)</a:t>
            </a:r>
          </a:p>
          <a:p>
            <a:pPr marL="0" indent="0">
              <a:buNone/>
            </a:pPr>
            <a:r>
              <a:rPr lang="en-IN" dirty="0"/>
              <a:t>3. Data’s present in Dataset Contains following Data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dirty="0"/>
              <a:t>       </a:t>
            </a:r>
            <a:r>
              <a:rPr lang="en-IN" sz="1600" dirty="0">
                <a:latin typeface="Aptos" panose="020B0004020202020204" pitchFamily="34" charset="0"/>
              </a:rPr>
              <a:t>3.1 Agent Id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600" dirty="0">
                <a:latin typeface="Aptos" panose="020B0004020202020204" pitchFamily="34" charset="0"/>
              </a:rPr>
              <a:t>            3.2 Call Id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600" dirty="0">
                <a:latin typeface="Aptos" panose="020B0004020202020204" pitchFamily="34" charset="0"/>
              </a:rPr>
              <a:t>            3.3 Customer Id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600" dirty="0">
                <a:latin typeface="Aptos" panose="020B0004020202020204" pitchFamily="34" charset="0"/>
              </a:rPr>
              <a:t>            3.4 Picked Up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600" dirty="0">
                <a:latin typeface="Aptos" panose="020B0004020202020204" pitchFamily="34" charset="0"/>
              </a:rPr>
              <a:t>            3.5 Duration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600" dirty="0">
                <a:latin typeface="Aptos" panose="020B0004020202020204" pitchFamily="34" charset="0"/>
              </a:rPr>
              <a:t>            3.6 Project Sold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600" dirty="0">
                <a:latin typeface="Aptos" panose="020B0004020202020204" pitchFamily="34" charset="0"/>
              </a:rPr>
              <a:t>            3.7 Agent Name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600" dirty="0">
                <a:latin typeface="Aptos" panose="020B0004020202020204" pitchFamily="34" charset="0"/>
              </a:rPr>
              <a:t>4. Power Bi Link : </a:t>
            </a:r>
            <a:r>
              <a:rPr lang="en-IN" sz="1600" dirty="0">
                <a:latin typeface="Aptos" panose="020B0004020202020204" pitchFamily="34" charset="0"/>
                <a:hlinkClick r:id="rId3"/>
              </a:rPr>
              <a:t>Link to BI </a:t>
            </a:r>
            <a:endParaRPr lang="en-IN" sz="1600" dirty="0">
              <a:latin typeface="Aptos" panose="020B00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79D912-A086-737A-20B0-B2F0E4FCE9FD}"/>
              </a:ext>
            </a:extLst>
          </p:cNvPr>
          <p:cNvSpPr/>
          <p:nvPr/>
        </p:nvSpPr>
        <p:spPr>
          <a:xfrm>
            <a:off x="7193902" y="2416629"/>
            <a:ext cx="4089919" cy="3049716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60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DFC2AF-D4FB-45BC-51A2-D65816C1AE6E}"/>
              </a:ext>
            </a:extLst>
          </p:cNvPr>
          <p:cNvSpPr txBox="1"/>
          <p:nvPr/>
        </p:nvSpPr>
        <p:spPr>
          <a:xfrm>
            <a:off x="2429069" y="2276669"/>
            <a:ext cx="7333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latin typeface="Algerian" panose="04020705040A02060702" pitchFamily="82" charset="0"/>
              </a:rPr>
              <a:t>INTERACTIVE DASHBOARD AHEAD… </a:t>
            </a:r>
          </a:p>
        </p:txBody>
      </p:sp>
    </p:spTree>
    <p:extLst>
      <p:ext uri="{BB962C8B-B14F-4D97-AF65-F5344CB8AC3E}">
        <p14:creationId xmlns:p14="http://schemas.microsoft.com/office/powerpoint/2010/main" val="375195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284E4-50B8-ED4C-9C9C-C3ECC434D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3E5AFE-D014-B31A-9653-4C88E2FE4815}"/>
              </a:ext>
            </a:extLst>
          </p:cNvPr>
          <p:cNvSpPr txBox="1"/>
          <p:nvPr/>
        </p:nvSpPr>
        <p:spPr>
          <a:xfrm>
            <a:off x="2429069" y="2276669"/>
            <a:ext cx="7333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latin typeface="Algerian" panose="04020705040A02060702" pitchFamily="82" charset="0"/>
              </a:rPr>
              <a:t>DASHBOARD SCREENSHOT AHEAD… </a:t>
            </a:r>
          </a:p>
        </p:txBody>
      </p:sp>
    </p:spTree>
    <p:extLst>
      <p:ext uri="{BB962C8B-B14F-4D97-AF65-F5344CB8AC3E}">
        <p14:creationId xmlns:p14="http://schemas.microsoft.com/office/powerpoint/2010/main" val="415034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1407-D3B6-2DC2-76BC-9E9B2B19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Executive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ECA361-B0DA-0D17-3F6E-B4E104D9FB59}"/>
              </a:ext>
            </a:extLst>
          </p:cNvPr>
          <p:cNvSpPr/>
          <p:nvPr/>
        </p:nvSpPr>
        <p:spPr>
          <a:xfrm>
            <a:off x="2851171" y="2015732"/>
            <a:ext cx="7123254" cy="380657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251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48429-C050-8EA2-FD5F-5BBA5415B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E355-523B-42EF-2284-40509D09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CALL Duration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0F605-4E50-8D91-9E2D-D8EFA8981B67}"/>
              </a:ext>
            </a:extLst>
          </p:cNvPr>
          <p:cNvSpPr/>
          <p:nvPr/>
        </p:nvSpPr>
        <p:spPr>
          <a:xfrm>
            <a:off x="2851171" y="2015732"/>
            <a:ext cx="7123254" cy="380657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32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083C0-AE4E-46F5-3209-AB1B289DB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4195-511D-6E49-800D-3919B504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AGENTB 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3DC902-AAA5-BA80-BEC7-6441482F57E8}"/>
              </a:ext>
            </a:extLst>
          </p:cNvPr>
          <p:cNvSpPr/>
          <p:nvPr/>
        </p:nvSpPr>
        <p:spPr>
          <a:xfrm>
            <a:off x="2851171" y="2015732"/>
            <a:ext cx="7123254" cy="380657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5641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webextensions/webextension1.xml><?xml version="1.0" encoding="utf-8"?>
<we:webextension xmlns:we="http://schemas.microsoft.com/office/webextensions/webextension/2010/11" id="{6d2f0b17-1ab3-4159-b1c6-7a0c9eed4aaa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91Y3W/bNhD/VwwCQ1+MQZL1QeUtHw0QrB2CuEsfiqA4kUeFjSwJFJXVC/K/90TKy+y6aZotnZM3iTzxfh8n8agbJnXXVrD8HRbI9thB01wtwFxNYjZltR/LRTSbxUHIsyLlARYgeEizTWt1U3ds74ZZMCXac931UA0L0eAHlqVJzkUEKsVcKDWTSRKxiymDqjqFcohRUHU4ZS2arqmh0n+hX4KmrOnxdsrwc1s1BoZEcwsWh2TXFE73BCz8dUY4QFh9jXMU1o/mCS8CgYLyJmkUhCpIEwrrfIDDuzVkWNqlP2xqC7qmNMMYqiQWBedBkkcxQBpmYTiMK13ZMaRYvv7cGuJMSizbQbJ9eQ21QMkcBYOdR3zD3iJ0vXE8Xq9NzJveCDxD5aZqq+2S1jk1jeyF/TiHigS7JUVohPRyk+8aC9XkkPT0U5fNn4cGSSXJ9oLbCxrpdF1Wo6h3/N55jAKMHKfIzOIT6TOwoccaI9EcLB2hI21WykbTDcxPR4bQ0/QsU0kiIY5jLpJMAsxEsUvSn2px1bcvRvw7Ol5+HvIZKsyl4kEoeBrNVLob8tMbOn4FJmck+eSX52/BNkreBhGqUEYBZAh5kRezArJkN2zwBfNiLNik4+XP4gxySVughIRnKs95HO2G/ONb60O6ybyp5PM3YTspb0UBYZgGwOMkQJVKVAC4G1bsX5du75oc9b5bef5GbKM0vhHbGrvv2XBIMpSN0cKxW3fisKn6Rf3foC6xth9dM/u1A9PvF8V+WRosPd+v8DwdzuO+Hj1NHlE4MLKZV1qg2VJCbIHUoA8XlBbNsAQ503o4Grs799avzletNlXasWkW7rHxpNBShm9wnTIPjKBP2ftLHCrywyBfLfVK2ZMNHbsx5AEK+xsH4T5VKfc5VL07jNDSb7T1zG/8MIW/eqvFJVY4ea+rSsOiezU8duHrfCz2h756u1A4A2UBREkeOwuP/NHuxOLCy6vlkKgTtNqJ9MAWLRjdrWCu7n7T9VB6U/YGlX1aBme6vHQpHmrQ7fDU+ql1M4yNDWwOEKQhxnEagSjoABv+i637Zzk8tCEo/2g3/A0e9T17Klw/+IVSfV3jo7e1/1/54c3y/xko/NM//iSM29ry4V+vH4Zy4Qqex0JCFAcF8IgHARfBTD6DWvaTf7emu1TOG9BeZkXfp//PL+o1NL6uM6FkLFUQiySBPJIcIvd77f6Gx2E96K0lLGsWjNvDttan6W3XgsBTqHFL/0OFBrVEOV6bb2xJ7p+l34Vck/AFtNHgu0EVAAA=&quot;"/>
    <we:property name="creatorSessionId" value="&quot;f0403118-134a-4b9c-a32e-2c588449a241&quot;"/>
    <we:property name="creatorTenantId" value="&quot;12b4fbf9-dea8-4490-bede-9cc40309ad61&quot;"/>
    <we:property name="creatorUserId" value="&quot;10032002D9B7F2C8&quot;"/>
    <we:property name="datasetId" value="&quot;966996c5-432d-441f-b684-6f5e27311df6&quot;"/>
    <we:property name="embedUrl" value="&quot;/reportEmbed?reportId=7fb73cf7-5dbb-4a9e-aa5c-2a240ea3e0a7&amp;config=eyJjbHVzdGVyVXJsIjoiaHR0cHM6Ly9XQUJJLVNPVVRILUVBU1QtQVNJQS1yZWRpcmVjdC5hbmFseXNpcy53aW5kb3dzLm5ldCIsImVtYmVkRmVhdHVyZXMiOnsidXNhZ2VNZXRyaWNzVk5leHQiOnRydWV9fQ%3D%3D&amp;disableSensitivityBanner=true&amp;storytellingChangeViewModeShortcutKeys=true&quot;"/>
    <we:property name="initialStateBookmark" value="&quot;H4sIAAAAAAAAA91YUU/cOBD+K6tIp76sTkk2ySa8LQtIiNIitsc9VAhN7HFwySaR43DdIv77je3s0d1ugdLSW3hLxmPP930zjie+8bhsmxIW72CO3o63W9dXc1BXg8gbelVve//+6HhyenTxbnK8T+a60bKuWm/nxtOgCtRnsu2gNCuQ8eP50IOyPIHCvAkoWxx6Daq2rqCUX9A505BWHd4OPfzclLUCs+RMg0az7DW50zvFDv4cUURgWl7jDJl21ixOc58hEwnGSegHwk9icmudg0W20cUsbcNP60qDrCiMsaGII5anqR9nYQSQBOMgMHYhS9275Iv9z40idsR50RhVJvwaKobcsxQUtg7xjXeM0HbK8thfGZjVnWJ4isIOVVrqBa1zomreMX0xg5IEuyVFyEJ62cEPtYZyMCU93dBl/c9UIanEvR3/9pwsrayKshf1jt8Hh5GB4v0QpS3/RPoYNjStVhzV7sIS2pNqqWw4XMP8fGQIPQ2PxiKOOURRlLJ4zAFGLN8m6U8ku+qaVyP+HR0nfxqkIxSYcZH6AUuTcCSS7ZCfdmj/FRickuSDP15+CjZRcmlggQh46MMYIcuzfJTDON6ONLiCeTUpWKfj5B9HY8g4C0cc4nQssiyNwu2Qv9+1zqUdzOqSv/wkbCblUpFDECQ+pFHso0g4CgDcjlRMrgt7dg32OtetvPxEbKLU74gkzlIWAnVPGRNixOP44R0xJRmKWklm2a1mYlqX3bz6NagLrPSF7Ve/zcDw4aKYFIXCwvH9Bs/z4Tzoqj6n8RMKB3o2s1IyVBtKyJsjteLmgcKiMktQZhoHR2J7l73Vp7Nlq02VdqDquZ3W/ww0FOE7XIeeA0bQh97fl2gq8qORr+Jyqezhmo5t7/IIhd2LhXCfqhT7DMrO/nbQ0m+ldsxvnJnc35xCxReD47pW+MbMOHcl3tf5Y3fdNtSMYcuAXSI/sNnbcz9uhxrnTlnJTaCW0WqH3AGbN6Bku4S5fDuSlam6ofcWhX5eBqeyuLQhHpGbWzNh9Xf0Kw+v71gzAD8JMIqSEFgepOPgJ87q35VX03cg/6tZy6r/pA/Yc+H6wU+S6KoKn3yO/f/Km/3kLhbI/dNXVwf9ObZ4/Ofqh6Gc21pPI8YhjPwc0jD1/ZT5I/4CatkN/teLblM5r0F7nRV9n/6/v6hX0Li6HjPBIy78iMUxZCFPIbT3afd3OBbrbqc1YVlJQX8ybOp16k63DTA8gQo3NDxUaHSAIO+f1XcOIntJ6dkgBEnmJT4wwVxdugPLthL/AjOY+QhFFQAA&quot;"/>
    <we:property name="isFiltersActionButtonVisible" value="true"/>
    <we:property name="isVisualContainerHeaderHidden" value="false"/>
    <we:property name="pageDisplayName" value="&quot;Executive Summary&quot;"/>
    <we:property name="pageName" value="&quot;958b0cecf6e56201f065&quot;"/>
    <we:property name="reportEmbeddedTime" value="&quot;2025-09-25T13:55:50.407Z&quot;"/>
    <we:property name="reportName" value="&quot;Sales_dashboard design&quot;"/>
    <we:property name="reportState" value="&quot;CONNECTED&quot;"/>
    <we:property name="reportUrl" value="&quot;/groups/me/reports/7fb73cf7-5dbb-4a9e-aa5c-2a240ea3e0a7/958b0cecf6e56201f065?bookmarkGuid=fceb2eb3-4126-48ce-a098-9e4c44c52b48&amp;bookmarkUsage=1&amp;ctid=12b4fbf9-dea8-4490-bede-9cc40309ad61&amp;fromEntryPoint=export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1557</TotalTime>
  <Words>161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Aptos</vt:lpstr>
      <vt:lpstr>Arial</vt:lpstr>
      <vt:lpstr>Gill Sans MT</vt:lpstr>
      <vt:lpstr>Segoe UI Light</vt:lpstr>
      <vt:lpstr>Gallery</vt:lpstr>
      <vt:lpstr>Call Center Sales Dashboard</vt:lpstr>
      <vt:lpstr>Objective</vt:lpstr>
      <vt:lpstr>Datasets Details</vt:lpstr>
      <vt:lpstr>PowerPoint Presentation</vt:lpstr>
      <vt:lpstr>Microsoft Power BI</vt:lpstr>
      <vt:lpstr>PowerPoint Presentation</vt:lpstr>
      <vt:lpstr>1. Executive summary</vt:lpstr>
      <vt:lpstr>2. CALL Duration</vt:lpstr>
      <vt:lpstr>3. AGENTB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Tulika Sinha</cp:lastModifiedBy>
  <cp:revision>3</cp:revision>
  <dcterms:created xsi:type="dcterms:W3CDTF">2018-06-07T21:39:02Z</dcterms:created>
  <dcterms:modified xsi:type="dcterms:W3CDTF">2025-09-25T14:52:23Z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