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420" r:id="rId3"/>
    <p:sldId id="426" r:id="rId4"/>
    <p:sldId id="428" r:id="rId5"/>
    <p:sldId id="427" r:id="rId6"/>
    <p:sldId id="430" r:id="rId7"/>
    <p:sldId id="431" r:id="rId8"/>
    <p:sldId id="432" r:id="rId9"/>
    <p:sldId id="434" r:id="rId10"/>
    <p:sldId id="433" r:id="rId11"/>
    <p:sldId id="435" r:id="rId12"/>
    <p:sldId id="436" r:id="rId13"/>
    <p:sldId id="42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C02"/>
    <a:srgbClr val="FA7C72"/>
    <a:srgbClr val="638161"/>
    <a:srgbClr val="CF0FCF"/>
    <a:srgbClr val="37E937"/>
    <a:srgbClr val="CC6BD3"/>
    <a:srgbClr val="B63AC0"/>
    <a:srgbClr val="6E8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220C6-00C7-4905-AFA6-6D4E4D999F1F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50ECA-E4AE-4D44-A3AD-46C1188FD73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8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50ECA-E4AE-4D44-A3AD-46C1188FD73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68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F017-B34C-4F3C-AB30-B648961CC59D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C42F017-B34C-4F3C-AB30-B648961CC59D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C42F017-B34C-4F3C-AB30-B648961CC59D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2D6287-9F76-4AA7-9DBE-2B81AC0CB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mnap@ien.gov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laudio.mna.pereira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2348880"/>
            <a:ext cx="8319400" cy="153160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Redes neurais</a:t>
            </a:r>
            <a:br>
              <a:rPr lang="pt-BR" sz="6000" dirty="0"/>
            </a:br>
            <a:r>
              <a:rPr lang="pt-BR" sz="5300" dirty="0" err="1"/>
              <a:t>ConvolutionAL</a:t>
            </a:r>
            <a:r>
              <a:rPr lang="pt-BR" sz="5300" dirty="0"/>
              <a:t> neural nets</a:t>
            </a:r>
            <a:br>
              <a:rPr lang="pt-BR" sz="5300" dirty="0"/>
            </a:br>
            <a:r>
              <a:rPr lang="pt-BR" sz="4400" dirty="0"/>
              <a:t>e reconhecimento de imagens  </a:t>
            </a:r>
            <a:br>
              <a:rPr lang="pt-BR" sz="5000" dirty="0"/>
            </a:b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548680"/>
            <a:ext cx="8209878" cy="1236564"/>
          </a:xfrm>
        </p:spPr>
        <p:txBody>
          <a:bodyPr>
            <a:normAutofit/>
          </a:bodyPr>
          <a:lstStyle/>
          <a:p>
            <a:r>
              <a:rPr lang="pt-BR" b="1" cap="all" dirty="0"/>
              <a:t>Laboratório de monitoração de Processos</a:t>
            </a:r>
          </a:p>
          <a:p>
            <a:r>
              <a:rPr lang="pt-BR" sz="2400" b="1" cap="all" dirty="0"/>
              <a:t>LMP – PEN/</a:t>
            </a:r>
            <a:r>
              <a:rPr lang="pt-BR" sz="2400" b="1" cap="all" dirty="0" err="1"/>
              <a:t>CooPE</a:t>
            </a:r>
            <a:r>
              <a:rPr lang="pt-BR" sz="2400" b="1" cap="all" dirty="0"/>
              <a:t>/UFRJ</a:t>
            </a:r>
            <a:endParaRPr lang="pt-BR" sz="2400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611560" y="4280668"/>
            <a:ext cx="8136904" cy="2604716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Prof. Cláudio M. N. A. </a:t>
            </a:r>
            <a:r>
              <a:rPr lang="pt-BR" sz="2200" b="1" dirty="0"/>
              <a:t>Pereira </a:t>
            </a:r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pt-BR" sz="2200" dirty="0">
                <a:hlinkClick r:id="rId3"/>
              </a:rPr>
              <a:t>cmnap@ien.gov.br</a:t>
            </a:r>
            <a:r>
              <a:rPr lang="pt-BR" sz="2200" dirty="0"/>
              <a:t> </a:t>
            </a:r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pt-BR" sz="2200" dirty="0" err="1">
                <a:hlinkClick r:id="rId4"/>
              </a:rPr>
              <a:t>claudi</a:t>
            </a:r>
            <a:r>
              <a:rPr lang="pt-PT" sz="2200" dirty="0">
                <a:hlinkClick r:id="rId4"/>
              </a:rPr>
              <a:t>o.mna.pereira@gmail.com</a:t>
            </a:r>
            <a:endParaRPr lang="pt-PT" sz="2200" dirty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pt-BR" sz="2200" dirty="0"/>
          </a:p>
          <a:p>
            <a:pPr lvl="0" algn="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/>
              <a:t>Camada de Convolução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4608512"/>
          </a:xfrm>
        </p:spPr>
        <p:txBody>
          <a:bodyPr>
            <a:normAutofit/>
          </a:bodyPr>
          <a:lstStyle/>
          <a:p>
            <a:r>
              <a:rPr lang="pt-BR" sz="2200" dirty="0"/>
              <a:t>O matriz kernel “desliza” por toda a matriz original utilizando um certo </a:t>
            </a:r>
            <a:r>
              <a:rPr lang="pt-BR" sz="2200" u="sng" dirty="0"/>
              <a:t>passo</a:t>
            </a:r>
            <a:r>
              <a:rPr lang="pt-BR" sz="2200" dirty="0"/>
              <a:t> (</a:t>
            </a:r>
            <a:r>
              <a:rPr lang="pt-BR" sz="2200" u="sng" dirty="0" err="1"/>
              <a:t>stride</a:t>
            </a:r>
            <a:r>
              <a:rPr lang="pt-BR" sz="2200" dirty="0"/>
              <a:t>).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CEED0F-88E7-4097-AC63-B0F1AFBBC382}"/>
              </a:ext>
            </a:extLst>
          </p:cNvPr>
          <p:cNvSpPr txBox="1"/>
          <p:nvPr/>
        </p:nvSpPr>
        <p:spPr>
          <a:xfrm>
            <a:off x="6496192" y="2204640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Exemplo: </a:t>
            </a:r>
            <a:r>
              <a:rPr lang="pt-BR" b="1" dirty="0" err="1"/>
              <a:t>stride</a:t>
            </a:r>
            <a:r>
              <a:rPr lang="pt-BR" b="1" dirty="0"/>
              <a:t> = 1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F69160-77AC-44FB-83AC-64219E1FED3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53" y="2677338"/>
            <a:ext cx="5073695" cy="370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17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/>
              <a:t>Camada de Sub-amostragem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4608512"/>
          </a:xfrm>
        </p:spPr>
        <p:txBody>
          <a:bodyPr>
            <a:normAutofit/>
          </a:bodyPr>
          <a:lstStyle/>
          <a:p>
            <a:pPr algn="l"/>
            <a:r>
              <a:rPr lang="pt-BR" sz="2800" b="0" i="0" u="none" strike="noStrike" baseline="0" dirty="0" err="1">
                <a:latin typeface="CMSS10"/>
              </a:rPr>
              <a:t>M</a:t>
            </a:r>
            <a:r>
              <a:rPr lang="pt-BR" sz="2800" b="0" i="0" u="none" strike="noStrike" baseline="0" dirty="0" err="1">
                <a:latin typeface="CMSSI10"/>
              </a:rPr>
              <a:t>axpooling</a:t>
            </a:r>
            <a:r>
              <a:rPr lang="pt-BR" sz="2800" b="0" i="0" u="none" strike="noStrike" baseline="0" dirty="0">
                <a:latin typeface="CMSSI10"/>
              </a:rPr>
              <a:t> </a:t>
            </a:r>
            <a:r>
              <a:rPr lang="pt-BR" sz="2800" dirty="0">
                <a:latin typeface="CMSS10"/>
              </a:rPr>
              <a:t>com</a:t>
            </a:r>
            <a:r>
              <a:rPr lang="pt-BR" sz="2800" b="0" i="0" u="none" strike="noStrike" baseline="0" dirty="0">
                <a:latin typeface="CMSS10"/>
              </a:rPr>
              <a:t> filtro (2 x</a:t>
            </a:r>
            <a:r>
              <a:rPr lang="pt-BR" sz="2800" b="0" i="0" u="none" strike="noStrike" baseline="0" dirty="0">
                <a:latin typeface="CMSY10"/>
              </a:rPr>
              <a:t> </a:t>
            </a:r>
            <a:r>
              <a:rPr lang="pt-BR" sz="2800" b="0" i="0" u="none" strike="noStrike" baseline="0" dirty="0">
                <a:latin typeface="CMSS10"/>
              </a:rPr>
              <a:t>2) e </a:t>
            </a:r>
            <a:r>
              <a:rPr lang="pt-BR" sz="2800" b="0" i="0" u="none" strike="noStrike" baseline="0" dirty="0" err="1">
                <a:latin typeface="CMSSI10"/>
              </a:rPr>
              <a:t>stride</a:t>
            </a:r>
            <a:r>
              <a:rPr lang="pt-BR" sz="2800" b="0" i="0" u="none" strike="noStrike" baseline="0" dirty="0">
                <a:latin typeface="CMSSI10"/>
              </a:rPr>
              <a:t> </a:t>
            </a:r>
            <a:r>
              <a:rPr lang="pt-BR" sz="2800" dirty="0">
                <a:latin typeface="CMSS10"/>
              </a:rPr>
              <a:t>de 2: </a:t>
            </a:r>
          </a:p>
          <a:p>
            <a:pPr lvl="1"/>
            <a:r>
              <a:rPr lang="pt-BR" sz="2400" b="0" i="0" u="none" strike="noStrike" baseline="0" dirty="0">
                <a:latin typeface="CMSS10"/>
              </a:rPr>
              <a:t>O resultado é maior elemento da região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E75F3C-AF3D-48A7-836B-B188687E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43" y="2876762"/>
            <a:ext cx="6192570" cy="32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8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/>
              <a:t>CNN no Tensorflow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FC9BA5-3C68-4DFA-A936-046F1AEB52E0}"/>
              </a:ext>
            </a:extLst>
          </p:cNvPr>
          <p:cNvSpPr txBox="1"/>
          <p:nvPr/>
        </p:nvSpPr>
        <p:spPr>
          <a:xfrm>
            <a:off x="457200" y="1556792"/>
            <a:ext cx="821925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>
                <a:effectLst/>
              </a:rPr>
              <a:t>model = </a:t>
            </a:r>
            <a:r>
              <a:rPr lang="pt-BR" sz="2000" b="0" dirty="0" err="1">
                <a:effectLst/>
              </a:rPr>
              <a:t>models.Sequential</a:t>
            </a:r>
            <a:r>
              <a:rPr lang="pt-BR" sz="2000" b="0" dirty="0">
                <a:effectLst/>
              </a:rPr>
              <a:t>()</a:t>
            </a:r>
          </a:p>
          <a:p>
            <a:endParaRPr lang="pt-BR" sz="2000" b="0" dirty="0">
              <a:effectLst/>
            </a:endParaRPr>
          </a:p>
          <a:p>
            <a:r>
              <a:rPr lang="pt-BR" sz="2000" dirty="0">
                <a:solidFill>
                  <a:srgbClr val="FFC000"/>
                </a:solidFill>
              </a:rPr>
              <a:t># Camada de Convolução</a:t>
            </a:r>
            <a:endParaRPr lang="pt-BR" sz="2000" b="0" dirty="0">
              <a:solidFill>
                <a:srgbClr val="FFC000"/>
              </a:solidFill>
              <a:effectLst/>
            </a:endParaRPr>
          </a:p>
          <a:p>
            <a:r>
              <a:rPr lang="pt-BR" sz="2000" b="0" dirty="0" err="1">
                <a:effectLst/>
              </a:rPr>
              <a:t>model.add</a:t>
            </a:r>
            <a:r>
              <a:rPr lang="pt-BR" sz="2000" b="0" dirty="0">
                <a:effectLst/>
              </a:rPr>
              <a:t>(layers.</a:t>
            </a:r>
            <a:r>
              <a:rPr lang="pt-BR" sz="2000" b="1" dirty="0">
                <a:effectLst/>
              </a:rPr>
              <a:t>Conv2D</a:t>
            </a:r>
            <a:r>
              <a:rPr lang="pt-BR" sz="2000" b="0" dirty="0">
                <a:effectLst/>
              </a:rPr>
              <a:t> (</a:t>
            </a:r>
            <a:r>
              <a:rPr lang="pt-BR" sz="2000" b="0" dirty="0" err="1">
                <a:effectLst/>
              </a:rPr>
              <a:t>filters</a:t>
            </a:r>
            <a:r>
              <a:rPr lang="pt-BR" sz="2000" b="0" dirty="0">
                <a:effectLst/>
              </a:rPr>
              <a:t>=32, </a:t>
            </a:r>
            <a:r>
              <a:rPr lang="pt-BR" sz="2000" b="0" dirty="0" err="1">
                <a:effectLst/>
              </a:rPr>
              <a:t>kernel_size</a:t>
            </a:r>
            <a:r>
              <a:rPr lang="pt-BR" sz="2000" b="0" dirty="0">
                <a:effectLst/>
              </a:rPr>
              <a:t>=(3, 3), </a:t>
            </a:r>
          </a:p>
          <a:p>
            <a:r>
              <a:rPr lang="pt-BR" sz="2000" dirty="0"/>
              <a:t>                                             </a:t>
            </a:r>
            <a:r>
              <a:rPr lang="pt-BR" sz="2000" b="0" dirty="0" err="1">
                <a:effectLst/>
              </a:rPr>
              <a:t>activation</a:t>
            </a:r>
            <a:r>
              <a:rPr lang="pt-BR" sz="2000" b="0" dirty="0">
                <a:effectLst/>
              </a:rPr>
              <a:t>='</a:t>
            </a:r>
            <a:r>
              <a:rPr lang="pt-BR" sz="2000" b="0" dirty="0" err="1">
                <a:effectLst/>
              </a:rPr>
              <a:t>relu</a:t>
            </a:r>
            <a:r>
              <a:rPr lang="pt-BR" sz="2000" b="0" dirty="0">
                <a:effectLst/>
              </a:rPr>
              <a:t>', </a:t>
            </a:r>
            <a:r>
              <a:rPr lang="pt-BR" sz="2000" b="0" dirty="0" err="1">
                <a:effectLst/>
              </a:rPr>
              <a:t>input_shape</a:t>
            </a:r>
            <a:r>
              <a:rPr lang="pt-BR" sz="2000" b="0" dirty="0">
                <a:effectLst/>
              </a:rPr>
              <a:t>=(32, 32, 3)))</a:t>
            </a:r>
          </a:p>
          <a:p>
            <a:endParaRPr lang="pt-BR" sz="2000" b="0" dirty="0">
              <a:effectLst/>
            </a:endParaRPr>
          </a:p>
          <a:p>
            <a:r>
              <a:rPr lang="pt-BR" sz="2000" dirty="0">
                <a:solidFill>
                  <a:srgbClr val="FFC000"/>
                </a:solidFill>
              </a:rPr>
              <a:t>#Camada de </a:t>
            </a:r>
            <a:r>
              <a:rPr lang="pt-BR" sz="2000" dirty="0" err="1">
                <a:solidFill>
                  <a:srgbClr val="FFC000"/>
                </a:solidFill>
              </a:rPr>
              <a:t>sub-amostragem</a:t>
            </a:r>
            <a:endParaRPr lang="pt-BR" sz="2000" b="0" dirty="0">
              <a:solidFill>
                <a:srgbClr val="FFC000"/>
              </a:solidFill>
              <a:effectLst/>
            </a:endParaRPr>
          </a:p>
          <a:p>
            <a:r>
              <a:rPr lang="pt-BR" sz="2000" b="0" dirty="0" err="1">
                <a:effectLst/>
              </a:rPr>
              <a:t>model.add</a:t>
            </a:r>
            <a:r>
              <a:rPr lang="pt-BR" sz="2000" b="0" dirty="0">
                <a:effectLst/>
              </a:rPr>
              <a:t>(layers.</a:t>
            </a:r>
            <a:r>
              <a:rPr lang="pt-BR" sz="2000" b="1" dirty="0">
                <a:effectLst/>
              </a:rPr>
              <a:t>MaxPooling2D</a:t>
            </a:r>
            <a:r>
              <a:rPr lang="pt-BR" sz="2000" b="0" dirty="0">
                <a:effectLst/>
              </a:rPr>
              <a:t>((2, 2)))</a:t>
            </a:r>
          </a:p>
          <a:p>
            <a:r>
              <a:rPr lang="pt-BR" sz="2000" b="0" dirty="0">
                <a:effectLst/>
              </a:rPr>
              <a:t>...</a:t>
            </a:r>
          </a:p>
          <a:p>
            <a:endParaRPr lang="pt-BR" sz="2000" dirty="0"/>
          </a:p>
          <a:p>
            <a:r>
              <a:rPr lang="pt-BR" sz="2000" b="0" dirty="0">
                <a:solidFill>
                  <a:srgbClr val="FFC000"/>
                </a:solidFill>
                <a:effectLst/>
              </a:rPr>
              <a:t># Camada Densa</a:t>
            </a:r>
          </a:p>
          <a:p>
            <a:r>
              <a:rPr lang="pt-BR" sz="2000" b="0" dirty="0" err="1">
                <a:effectLst/>
              </a:rPr>
              <a:t>model.add</a:t>
            </a:r>
            <a:r>
              <a:rPr lang="pt-BR" sz="2000" b="0" dirty="0">
                <a:effectLst/>
              </a:rPr>
              <a:t>(</a:t>
            </a:r>
            <a:r>
              <a:rPr lang="pt-BR" sz="2000" b="0" dirty="0" err="1">
                <a:effectLst/>
              </a:rPr>
              <a:t>layers.</a:t>
            </a:r>
            <a:r>
              <a:rPr lang="pt-BR" sz="2000" b="1" dirty="0" err="1">
                <a:effectLst/>
              </a:rPr>
              <a:t>Flatten</a:t>
            </a:r>
            <a:r>
              <a:rPr lang="pt-BR" sz="2000" b="0" dirty="0">
                <a:effectLst/>
              </a:rPr>
              <a:t>())</a:t>
            </a:r>
          </a:p>
          <a:p>
            <a:r>
              <a:rPr lang="pt-BR" sz="2000" b="0" dirty="0" err="1">
                <a:effectLst/>
              </a:rPr>
              <a:t>model.add</a:t>
            </a:r>
            <a:r>
              <a:rPr lang="pt-BR" sz="2000" b="0" dirty="0">
                <a:effectLst/>
              </a:rPr>
              <a:t>(</a:t>
            </a:r>
            <a:r>
              <a:rPr lang="pt-BR" sz="2000" b="0" dirty="0" err="1">
                <a:effectLst/>
              </a:rPr>
              <a:t>layers.</a:t>
            </a:r>
            <a:r>
              <a:rPr lang="pt-BR" sz="2000" b="1" dirty="0" err="1">
                <a:effectLst/>
              </a:rPr>
              <a:t>Dense</a:t>
            </a:r>
            <a:r>
              <a:rPr lang="pt-BR" sz="2000" b="0" dirty="0">
                <a:effectLst/>
              </a:rPr>
              <a:t>(64, </a:t>
            </a:r>
            <a:r>
              <a:rPr lang="pt-BR" sz="2000" b="0" dirty="0" err="1">
                <a:effectLst/>
              </a:rPr>
              <a:t>activation</a:t>
            </a:r>
            <a:r>
              <a:rPr lang="pt-BR" sz="2000" b="0" dirty="0">
                <a:effectLst/>
              </a:rPr>
              <a:t>='</a:t>
            </a:r>
            <a:r>
              <a:rPr lang="pt-BR" sz="2000" b="0" dirty="0" err="1">
                <a:effectLst/>
              </a:rPr>
              <a:t>relu</a:t>
            </a:r>
            <a:r>
              <a:rPr lang="pt-BR" sz="2000" b="0" dirty="0">
                <a:effectLst/>
              </a:rPr>
              <a:t>’))</a:t>
            </a:r>
          </a:p>
          <a:p>
            <a:endParaRPr lang="pt-BR" sz="2000" b="0" dirty="0">
              <a:effectLst/>
            </a:endParaRPr>
          </a:p>
          <a:p>
            <a:r>
              <a:rPr lang="pt-BR" sz="2000" dirty="0">
                <a:solidFill>
                  <a:srgbClr val="FFC000"/>
                </a:solidFill>
              </a:rPr>
              <a:t># Camada de Saída</a:t>
            </a:r>
          </a:p>
          <a:p>
            <a:r>
              <a:rPr lang="pt-BR" sz="2000" b="0" dirty="0" err="1">
                <a:effectLst/>
              </a:rPr>
              <a:t>model.add</a:t>
            </a:r>
            <a:r>
              <a:rPr lang="pt-BR" sz="2000" b="0" dirty="0">
                <a:effectLst/>
              </a:rPr>
              <a:t>(</a:t>
            </a:r>
            <a:r>
              <a:rPr lang="pt-BR" sz="2000" b="0" dirty="0" err="1">
                <a:effectLst/>
              </a:rPr>
              <a:t>layers.</a:t>
            </a:r>
            <a:r>
              <a:rPr lang="pt-BR" sz="2000" b="1" dirty="0" err="1">
                <a:effectLst/>
              </a:rPr>
              <a:t>Dense</a:t>
            </a:r>
            <a:r>
              <a:rPr lang="pt-BR" sz="2000" b="0" dirty="0">
                <a:effectLst/>
              </a:rPr>
              <a:t>(10, </a:t>
            </a:r>
            <a:r>
              <a:rPr lang="pt-BR" sz="2000" b="0" dirty="0" err="1">
                <a:effectLst/>
              </a:rPr>
              <a:t>activation</a:t>
            </a:r>
            <a:r>
              <a:rPr lang="pt-BR" sz="2000" b="0" dirty="0">
                <a:effectLst/>
              </a:rPr>
              <a:t>='</a:t>
            </a:r>
            <a:r>
              <a:rPr lang="pt-BR" sz="2000" b="0" dirty="0" err="1">
                <a:effectLst/>
              </a:rPr>
              <a:t>softmax</a:t>
            </a:r>
            <a:r>
              <a:rPr lang="pt-BR" sz="2000" b="0" dirty="0">
                <a:effectLst/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57499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82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/>
              <a:t>Sumário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17638"/>
            <a:ext cx="8219256" cy="4963690"/>
          </a:xfrm>
        </p:spPr>
        <p:txBody>
          <a:bodyPr>
            <a:normAutofit/>
          </a:bodyPr>
          <a:lstStyle/>
          <a:p>
            <a:r>
              <a:rPr lang="pt-PT" dirty="0"/>
              <a:t>Introdução</a:t>
            </a:r>
          </a:p>
          <a:p>
            <a:pPr marL="36576" indent="0" fontAlgn="base">
              <a:buNone/>
            </a:pPr>
            <a:endParaRPr lang="en-US" dirty="0"/>
          </a:p>
          <a:p>
            <a:pPr fontAlgn="base"/>
            <a:r>
              <a:rPr lang="en-US" dirty="0" err="1"/>
              <a:t>Arquitetura</a:t>
            </a:r>
            <a:r>
              <a:rPr lang="en-US" dirty="0"/>
              <a:t> da Rede Neural </a:t>
            </a:r>
            <a:r>
              <a:rPr lang="en-US" dirty="0" err="1"/>
              <a:t>Convolucional</a:t>
            </a:r>
            <a:endParaRPr lang="en-US" dirty="0"/>
          </a:p>
          <a:p>
            <a:pPr lvl="1" fontAlgn="base"/>
            <a:r>
              <a:rPr lang="en-US" dirty="0" err="1"/>
              <a:t>Convolução</a:t>
            </a:r>
            <a:endParaRPr lang="en-US" dirty="0"/>
          </a:p>
          <a:p>
            <a:pPr lvl="1" fontAlgn="base"/>
            <a:r>
              <a:rPr lang="en-US" dirty="0" err="1"/>
              <a:t>Subamostragem</a:t>
            </a:r>
            <a:r>
              <a:rPr lang="en-US" dirty="0"/>
              <a:t> (pooling)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CNN no </a:t>
            </a:r>
            <a:r>
              <a:rPr lang="en-US" dirty="0" err="1"/>
              <a:t>Tensorflow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Avaliação</a:t>
            </a:r>
            <a:r>
              <a:rPr lang="en-US" dirty="0"/>
              <a:t> de performance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03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/>
              <a:t>Introdução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4608512"/>
          </a:xfrm>
        </p:spPr>
        <p:txBody>
          <a:bodyPr>
            <a:noAutofit/>
          </a:bodyPr>
          <a:lstStyle/>
          <a:p>
            <a:pPr algn="just" fontAlgn="base"/>
            <a:r>
              <a:rPr lang="pt-BR" sz="2000" b="0" i="0" u="sng" dirty="0">
                <a:effectLst/>
                <a:latin typeface="WorkSans-Regular"/>
              </a:rPr>
              <a:t>Rede Neural </a:t>
            </a:r>
            <a:r>
              <a:rPr lang="pt-BR" sz="2000" b="0" i="0" u="sng" dirty="0" err="1">
                <a:effectLst/>
                <a:latin typeface="WorkSans-Regular"/>
              </a:rPr>
              <a:t>Convolucional</a:t>
            </a:r>
            <a:r>
              <a:rPr lang="pt-BR" sz="2000" b="0" i="0" u="sng" dirty="0">
                <a:effectLst/>
                <a:latin typeface="WorkSans-Regular"/>
              </a:rPr>
              <a:t> </a:t>
            </a:r>
            <a:r>
              <a:rPr lang="pt-BR" sz="2000" b="0" i="0" dirty="0">
                <a:effectLst/>
                <a:latin typeface="WorkSans-Regular"/>
              </a:rPr>
              <a:t>(</a:t>
            </a:r>
            <a:r>
              <a:rPr lang="pt-BR" sz="2000" b="0" i="0" dirty="0" err="1">
                <a:effectLst/>
                <a:latin typeface="WorkSans-Regular"/>
              </a:rPr>
              <a:t>Convolutional</a:t>
            </a:r>
            <a:r>
              <a:rPr lang="pt-BR" sz="2000" b="0" i="0" dirty="0">
                <a:effectLst/>
                <a:latin typeface="WorkSans-Regular"/>
              </a:rPr>
              <a:t> Neural Network – CNN) é uma classe de rede neural utilizada para processamento e </a:t>
            </a:r>
            <a:r>
              <a:rPr lang="pt-BR" sz="2000" b="0" i="0" u="sng" dirty="0">
                <a:effectLst/>
                <a:latin typeface="WorkSans-Regular"/>
              </a:rPr>
              <a:t>análise de imagens</a:t>
            </a:r>
            <a:r>
              <a:rPr lang="pt-BR" sz="2000" b="0" i="0" dirty="0">
                <a:effectLst/>
                <a:latin typeface="WorkSans-Regular"/>
              </a:rPr>
              <a:t>.</a:t>
            </a:r>
          </a:p>
          <a:p>
            <a:pPr lvl="3" algn="just" fontAlgn="base"/>
            <a:endParaRPr lang="pt-BR" sz="1000" b="0" i="0" dirty="0">
              <a:effectLst/>
              <a:latin typeface="WorkSans-Regular"/>
            </a:endParaRPr>
          </a:p>
          <a:p>
            <a:pPr algn="just" fontAlgn="base"/>
            <a:r>
              <a:rPr lang="pt-BR" sz="2000" b="0" i="0" dirty="0">
                <a:effectLst/>
                <a:latin typeface="WorkSans-Regular"/>
              </a:rPr>
              <a:t> Proposta em 1998 </a:t>
            </a:r>
            <a:r>
              <a:rPr lang="pt-BR" sz="2000" b="0" i="0" dirty="0" err="1">
                <a:effectLst/>
                <a:latin typeface="WorkSans-Regular"/>
              </a:rPr>
              <a:t>po</a:t>
            </a:r>
            <a:r>
              <a:rPr lang="pt-BR" sz="2000" b="0" i="0" dirty="0">
                <a:effectLst/>
                <a:latin typeface="WorkSans-Regular"/>
              </a:rPr>
              <a:t> </a:t>
            </a:r>
            <a:r>
              <a:rPr lang="pt-BR" sz="2000" b="0" i="0" dirty="0" err="1">
                <a:effectLst/>
                <a:latin typeface="WorkSans-Regular"/>
              </a:rPr>
              <a:t>LeCun</a:t>
            </a:r>
            <a:r>
              <a:rPr lang="pt-BR" sz="2000" b="0" i="0" dirty="0">
                <a:effectLst/>
                <a:latin typeface="WorkSans-Regular"/>
              </a:rPr>
              <a:t>.</a:t>
            </a:r>
          </a:p>
          <a:p>
            <a:pPr lvl="3" algn="just" fontAlgn="base"/>
            <a:endParaRPr lang="pt-BR" sz="1000" b="0" i="0" dirty="0">
              <a:effectLst/>
              <a:latin typeface="WorkSans-Regular"/>
            </a:endParaRPr>
          </a:p>
          <a:p>
            <a:pPr algn="just" fontAlgn="base"/>
            <a:r>
              <a:rPr lang="pt-BR" sz="2000" b="0" i="0" dirty="0">
                <a:effectLst/>
                <a:latin typeface="WorkSans-Regular"/>
              </a:rPr>
              <a:t>Inspirada em uma pesquisa de 1968, feita por David Hunter Hubel e Torsten Wiesel sobre o </a:t>
            </a:r>
            <a:r>
              <a:rPr lang="pt-BR" sz="2000" b="0" i="0" u="sng" dirty="0">
                <a:effectLst/>
                <a:latin typeface="WorkSans-Regular"/>
              </a:rPr>
              <a:t>funcionamento do córtex visual dos mamíferos</a:t>
            </a:r>
            <a:r>
              <a:rPr lang="pt-BR" sz="2000" b="0" i="0" dirty="0">
                <a:effectLst/>
                <a:latin typeface="WorkSans-Regular"/>
              </a:rPr>
              <a:t>.</a:t>
            </a:r>
          </a:p>
          <a:p>
            <a:pPr lvl="3" algn="just" fontAlgn="base"/>
            <a:endParaRPr lang="pt-BR" sz="1000" b="0" i="0" dirty="0">
              <a:effectLst/>
              <a:latin typeface="WorkSans-Regular"/>
            </a:endParaRPr>
          </a:p>
          <a:p>
            <a:pPr algn="just" fontAlgn="base"/>
            <a:r>
              <a:rPr lang="pt-BR" sz="2000" b="0" i="0" dirty="0">
                <a:effectLst/>
                <a:latin typeface="WorkSans-Regular"/>
              </a:rPr>
              <a:t>A pesquisa sugere que mamíferos percebem visualmente o mundo de </a:t>
            </a:r>
            <a:r>
              <a:rPr lang="pt-BR" sz="2000" b="0" i="0" u="sng" dirty="0">
                <a:effectLst/>
                <a:latin typeface="WorkSans-Regular"/>
              </a:rPr>
              <a:t>forma hierárquica</a:t>
            </a:r>
            <a:r>
              <a:rPr lang="pt-BR" sz="2000" b="0" i="0" dirty="0">
                <a:effectLst/>
                <a:latin typeface="WorkSans-Regular"/>
              </a:rPr>
              <a:t>, através de camadas de clusters de neurônios. Quando vemos algo, clusters são ativados hierarquicamente, e cada um detecta um conjunto de atributos sobre o que foi visto.</a:t>
            </a:r>
          </a:p>
          <a:p>
            <a:pPr lvl="3" algn="just" fontAlgn="base"/>
            <a:endParaRPr lang="pt-BR" sz="1000" b="0" i="0" dirty="0">
              <a:effectLst/>
              <a:latin typeface="WorkSans-Regular"/>
            </a:endParaRPr>
          </a:p>
          <a:p>
            <a:pPr algn="just" fontAlgn="base"/>
            <a:r>
              <a:rPr lang="pt-BR" sz="2000" b="0" i="0" dirty="0">
                <a:effectLst/>
                <a:latin typeface="WorkSans-Regular"/>
              </a:rPr>
              <a:t>A CNN simula clusters de neurônios para </a:t>
            </a:r>
            <a:r>
              <a:rPr lang="pt-BR" sz="2000" b="0" i="0" u="sng" dirty="0">
                <a:effectLst/>
                <a:latin typeface="WorkSans-Regular"/>
              </a:rPr>
              <a:t>detectar atributos</a:t>
            </a:r>
            <a:r>
              <a:rPr lang="pt-BR" sz="2000" b="0" i="0" dirty="0">
                <a:effectLst/>
                <a:latin typeface="WorkSans-Regular"/>
              </a:rPr>
              <a:t> daquilo que foi visto, organizados </a:t>
            </a:r>
            <a:r>
              <a:rPr lang="pt-BR" sz="2000" b="0" i="0" u="sng" dirty="0">
                <a:effectLst/>
                <a:latin typeface="WorkSans-Regular"/>
              </a:rPr>
              <a:t>hierarquicamente</a:t>
            </a:r>
            <a:r>
              <a:rPr lang="pt-BR" sz="2000" b="0" i="0" dirty="0">
                <a:effectLst/>
                <a:latin typeface="WorkSans-Regular"/>
              </a:rPr>
              <a:t> e de forma abstrata o suficiente para generalizar independentemente de tamanho, posição rotação, etc.</a:t>
            </a:r>
          </a:p>
          <a:p>
            <a:pPr algn="just" fontAlgn="base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171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/>
              <a:t>Introdução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4608512"/>
          </a:xfrm>
        </p:spPr>
        <p:txBody>
          <a:bodyPr>
            <a:noAutofit/>
          </a:bodyPr>
          <a:lstStyle/>
          <a:p>
            <a:pPr algn="just" fontAlgn="base"/>
            <a:r>
              <a:rPr lang="pt-BR" sz="2200" b="0" i="0" dirty="0">
                <a:effectLst/>
                <a:latin typeface="WorkSans-Regular"/>
              </a:rPr>
              <a:t>São </a:t>
            </a:r>
            <a:r>
              <a:rPr lang="pt-BR" sz="2200" b="0" i="0" u="sng" dirty="0">
                <a:effectLst/>
                <a:latin typeface="WorkSans-Regular"/>
              </a:rPr>
              <a:t>percebidas características </a:t>
            </a:r>
            <a:r>
              <a:rPr lang="pt-BR" sz="2200" b="0" i="0" dirty="0">
                <a:effectLst/>
                <a:latin typeface="WorkSans-Regular"/>
              </a:rPr>
              <a:t>na imagem, de </a:t>
            </a:r>
            <a:r>
              <a:rPr lang="pt-BR" sz="2200" b="0" i="0" u="sng" dirty="0">
                <a:effectLst/>
                <a:latin typeface="WorkSans-Regular"/>
              </a:rPr>
              <a:t>forma hierárquica</a:t>
            </a:r>
            <a:r>
              <a:rPr lang="pt-BR" sz="2200" b="0" i="0" dirty="0">
                <a:effectLst/>
                <a:latin typeface="WorkSans-Regular"/>
              </a:rPr>
              <a:t>.</a:t>
            </a:r>
          </a:p>
          <a:p>
            <a:pPr algn="just" fontAlgn="base"/>
            <a:r>
              <a:rPr lang="pt-BR" sz="2200" dirty="0">
                <a:latin typeface="WorkSans-Regular"/>
              </a:rPr>
              <a:t>As características e sua </a:t>
            </a:r>
            <a:r>
              <a:rPr lang="pt-BR" sz="2200" u="sng" dirty="0">
                <a:latin typeface="WorkSans-Regular"/>
              </a:rPr>
              <a:t>disposição espacial </a:t>
            </a:r>
            <a:r>
              <a:rPr lang="pt-BR" sz="2200" dirty="0">
                <a:latin typeface="WorkSans-Regular"/>
              </a:rPr>
              <a:t>nos dá informação do todo que estamos vendo.</a:t>
            </a:r>
            <a:endParaRPr lang="pt-BR" sz="2200" b="0" i="0" dirty="0">
              <a:effectLst/>
              <a:latin typeface="WorkSans-Regular"/>
            </a:endParaRPr>
          </a:p>
          <a:p>
            <a:pPr algn="just" fontAlgn="base"/>
            <a:endParaRPr lang="pt-BR" sz="22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3C6C80F-854A-4C1E-A012-987E919DBB5F}"/>
              </a:ext>
            </a:extLst>
          </p:cNvPr>
          <p:cNvGrpSpPr/>
          <p:nvPr/>
        </p:nvGrpSpPr>
        <p:grpSpPr>
          <a:xfrm>
            <a:off x="1835696" y="3140968"/>
            <a:ext cx="5793935" cy="2872144"/>
            <a:chOff x="1007604" y="1488872"/>
            <a:chExt cx="5793935" cy="2872144"/>
          </a:xfrm>
        </p:grpSpPr>
        <p:pic>
          <p:nvPicPr>
            <p:cNvPr id="6" name="Picture 2" descr="Ver a imagem de origem">
              <a:extLst>
                <a:ext uri="{FF2B5EF4-FFF2-40B4-BE49-F238E27FC236}">
                  <a16:creationId xmlns:a16="http://schemas.microsoft.com/office/drawing/2014/main" id="{B0236DF2-0AE8-4BED-8335-9501EDB33B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604" y="1488872"/>
              <a:ext cx="4248472" cy="2872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9156F6B-2CF3-4494-9C49-B79ECAF82815}"/>
                </a:ext>
              </a:extLst>
            </p:cNvPr>
            <p:cNvSpPr/>
            <p:nvPr/>
          </p:nvSpPr>
          <p:spPr>
            <a:xfrm>
              <a:off x="2843808" y="2924944"/>
              <a:ext cx="648072" cy="4320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2255CBB-088B-419F-8E82-1F7C317A33D1}"/>
                </a:ext>
              </a:extLst>
            </p:cNvPr>
            <p:cNvSpPr/>
            <p:nvPr/>
          </p:nvSpPr>
          <p:spPr>
            <a:xfrm>
              <a:off x="3131840" y="2420888"/>
              <a:ext cx="648072" cy="4320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2079D98-AFB5-4312-BBB3-31E23B31CF26}"/>
                </a:ext>
              </a:extLst>
            </p:cNvPr>
            <p:cNvSpPr/>
            <p:nvPr/>
          </p:nvSpPr>
          <p:spPr>
            <a:xfrm>
              <a:off x="3419872" y="1700808"/>
              <a:ext cx="648072" cy="4320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A0C950F-833B-410F-99D9-6542D93A923B}"/>
                </a:ext>
              </a:extLst>
            </p:cNvPr>
            <p:cNvCxnSpPr/>
            <p:nvPr/>
          </p:nvCxnSpPr>
          <p:spPr>
            <a:xfrm flipH="1">
              <a:off x="4067944" y="1916832"/>
              <a:ext cx="1728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56C7CAEB-BE20-40D8-A295-EFE323DE5D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79912" y="2593299"/>
              <a:ext cx="2016224" cy="2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5467A235-CEC8-49D0-9068-AC9A282782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7884" y="3172326"/>
              <a:ext cx="2268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9E551B0-E3EA-49A1-ADD4-DC46A22C9E30}"/>
                </a:ext>
              </a:extLst>
            </p:cNvPr>
            <p:cNvSpPr txBox="1"/>
            <p:nvPr/>
          </p:nvSpPr>
          <p:spPr>
            <a:xfrm>
              <a:off x="5796136" y="17008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Orelha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B91A39A-495D-4551-9E65-A6DDA9E4B0F2}"/>
                </a:ext>
              </a:extLst>
            </p:cNvPr>
            <p:cNvSpPr txBox="1"/>
            <p:nvPr/>
          </p:nvSpPr>
          <p:spPr>
            <a:xfrm>
              <a:off x="5796136" y="24208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Olho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41BD2CF-4F4D-4542-9019-CCEF8397212C}"/>
                </a:ext>
              </a:extLst>
            </p:cNvPr>
            <p:cNvSpPr txBox="1"/>
            <p:nvPr/>
          </p:nvSpPr>
          <p:spPr>
            <a:xfrm>
              <a:off x="5796136" y="298766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Focinho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10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/>
              <a:t>Introdução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4608512"/>
          </a:xfrm>
        </p:spPr>
        <p:txBody>
          <a:bodyPr>
            <a:normAutofit/>
          </a:bodyPr>
          <a:lstStyle/>
          <a:p>
            <a:r>
              <a:rPr lang="pt-BR" sz="2200" dirty="0"/>
              <a:t>Como o computador enxerga uma imagem</a:t>
            </a:r>
          </a:p>
          <a:p>
            <a:pPr fontAlgn="base"/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9C9DE5-86D5-4374-A603-BA437DED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33" y="2132856"/>
            <a:ext cx="5788133" cy="42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9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/>
              <a:t>Arquitetura da CNN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4608512"/>
          </a:xfrm>
        </p:spPr>
        <p:txBody>
          <a:bodyPr>
            <a:normAutofit lnSpcReduction="10000"/>
          </a:bodyPr>
          <a:lstStyle/>
          <a:p>
            <a:r>
              <a:rPr lang="pt-BR" sz="2200" dirty="0"/>
              <a:t>A CNN procura simular o conceito de percepção hierárquica através de </a:t>
            </a:r>
            <a:r>
              <a:rPr lang="pt-BR" sz="2200" u="sng" dirty="0"/>
              <a:t>operações matriciais</a:t>
            </a:r>
            <a:r>
              <a:rPr lang="pt-BR" sz="2200" dirty="0"/>
              <a:t> de </a:t>
            </a:r>
            <a:r>
              <a:rPr lang="pt-BR" sz="2200" u="sng" dirty="0"/>
              <a:t>convolução</a:t>
            </a:r>
            <a:r>
              <a:rPr lang="pt-BR" sz="2200" dirty="0"/>
              <a:t>.</a:t>
            </a:r>
          </a:p>
          <a:p>
            <a:endParaRPr lang="pt-BR" sz="2200" dirty="0"/>
          </a:p>
          <a:p>
            <a:r>
              <a:rPr lang="pt-BR" sz="2200" dirty="0"/>
              <a:t>Ela </a:t>
            </a:r>
            <a:r>
              <a:rPr lang="pt-BR" sz="2200" u="sng" dirty="0"/>
              <a:t>extrai características</a:t>
            </a:r>
            <a:r>
              <a:rPr lang="pt-BR" sz="2200" dirty="0"/>
              <a:t> e </a:t>
            </a:r>
            <a:r>
              <a:rPr lang="pt-BR" sz="2200" u="sng" dirty="0"/>
              <a:t>reduz a imagem </a:t>
            </a:r>
            <a:r>
              <a:rPr lang="pt-BR" sz="2200" dirty="0"/>
              <a:t>(as matrizes que a representam) de forma a representa-la por suas características principais.</a:t>
            </a:r>
          </a:p>
          <a:p>
            <a:endParaRPr lang="pt-BR" sz="2200" dirty="0"/>
          </a:p>
          <a:p>
            <a:r>
              <a:rPr lang="pt-BR" sz="2200" dirty="0"/>
              <a:t>Utiliza camadas de neurônios com diferentes funções:</a:t>
            </a:r>
          </a:p>
          <a:p>
            <a:pPr lvl="3"/>
            <a:endParaRPr lang="pt-BR" sz="1200" dirty="0"/>
          </a:p>
          <a:p>
            <a:pPr lvl="1"/>
            <a:r>
              <a:rPr lang="pt-BR" sz="1800" dirty="0"/>
              <a:t>Camadas de Convolução</a:t>
            </a:r>
          </a:p>
          <a:p>
            <a:pPr lvl="4"/>
            <a:endParaRPr lang="pt-BR" sz="1200" dirty="0"/>
          </a:p>
          <a:p>
            <a:pPr lvl="1"/>
            <a:r>
              <a:rPr lang="pt-BR" sz="1800" dirty="0"/>
              <a:t>Camadas de </a:t>
            </a:r>
            <a:r>
              <a:rPr lang="pt-BR" sz="1800" dirty="0" err="1"/>
              <a:t>Sub-amostragem</a:t>
            </a:r>
            <a:r>
              <a:rPr lang="pt-BR" sz="1800" dirty="0"/>
              <a:t> (redução da matriz)</a:t>
            </a:r>
          </a:p>
          <a:p>
            <a:pPr lvl="4"/>
            <a:endParaRPr lang="pt-BR" sz="1200" dirty="0"/>
          </a:p>
          <a:p>
            <a:pPr lvl="1"/>
            <a:r>
              <a:rPr lang="pt-BR" sz="1800" dirty="0"/>
              <a:t>Camadas densas (totalmente conectadas como as </a:t>
            </a:r>
            <a:r>
              <a:rPr lang="pt-BR" sz="1800" dirty="0" err="1"/>
              <a:t>MLPs</a:t>
            </a:r>
            <a:r>
              <a:rPr lang="pt-BR" sz="1800" dirty="0"/>
              <a:t>)</a:t>
            </a:r>
          </a:p>
          <a:p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18992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/>
              <a:t>Arquitetura da CNN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4608512"/>
          </a:xfrm>
        </p:spPr>
        <p:txBody>
          <a:bodyPr>
            <a:normAutofit/>
          </a:bodyPr>
          <a:lstStyle/>
          <a:p>
            <a:endParaRPr lang="pt-BR" sz="1800" dirty="0"/>
          </a:p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6856B02-12EF-4114-9A2B-669105C80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224088"/>
            <a:ext cx="80962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42858B6-0CF9-48A5-BA45-D1A796B9C6AE}"/>
              </a:ext>
            </a:extLst>
          </p:cNvPr>
          <p:cNvSpPr txBox="1"/>
          <p:nvPr/>
        </p:nvSpPr>
        <p:spPr>
          <a:xfrm>
            <a:off x="3923928" y="5157192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Camadas de</a:t>
            </a:r>
          </a:p>
          <a:p>
            <a:r>
              <a:rPr lang="pt-BR" dirty="0"/>
              <a:t>Convolução e </a:t>
            </a:r>
          </a:p>
          <a:p>
            <a:r>
              <a:rPr lang="pt-BR" dirty="0" err="1"/>
              <a:t>Sub-amostragem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1DFE2F-7E3E-47E4-8E1C-77727F6A21C5}"/>
              </a:ext>
            </a:extLst>
          </p:cNvPr>
          <p:cNvSpPr txBox="1"/>
          <p:nvPr/>
        </p:nvSpPr>
        <p:spPr>
          <a:xfrm>
            <a:off x="7064404" y="515719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Camada</a:t>
            </a:r>
          </a:p>
          <a:p>
            <a:r>
              <a:rPr lang="pt-BR" dirty="0"/>
              <a:t>Densa e </a:t>
            </a:r>
          </a:p>
          <a:p>
            <a:r>
              <a:rPr lang="pt-BR" dirty="0"/>
              <a:t>Saída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663642-3547-4318-B861-A8182094D43E}"/>
              </a:ext>
            </a:extLst>
          </p:cNvPr>
          <p:cNvSpPr txBox="1"/>
          <p:nvPr/>
        </p:nvSpPr>
        <p:spPr>
          <a:xfrm>
            <a:off x="683568" y="515719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Camadas de</a:t>
            </a:r>
          </a:p>
          <a:p>
            <a:r>
              <a:rPr lang="pt-BR" dirty="0"/>
              <a:t>Entrada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80928F7-A4C0-440B-9CEA-13DCF2A1B4C5}"/>
              </a:ext>
            </a:extLst>
          </p:cNvPr>
          <p:cNvCxnSpPr/>
          <p:nvPr/>
        </p:nvCxnSpPr>
        <p:spPr>
          <a:xfrm>
            <a:off x="7452320" y="450912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8A8BBD7-4C48-40F1-A0FE-9A49B577AFEC}"/>
              </a:ext>
            </a:extLst>
          </p:cNvPr>
          <p:cNvCxnSpPr/>
          <p:nvPr/>
        </p:nvCxnSpPr>
        <p:spPr>
          <a:xfrm>
            <a:off x="4644008" y="450912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8496AC5-D14B-4E7C-921C-731EFAD9F018}"/>
              </a:ext>
            </a:extLst>
          </p:cNvPr>
          <p:cNvCxnSpPr/>
          <p:nvPr/>
        </p:nvCxnSpPr>
        <p:spPr>
          <a:xfrm>
            <a:off x="1259632" y="450912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45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/>
              <a:t>Camada de Convolução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4608512"/>
          </a:xfrm>
        </p:spPr>
        <p:txBody>
          <a:bodyPr>
            <a:normAutofit/>
          </a:bodyPr>
          <a:lstStyle/>
          <a:p>
            <a:r>
              <a:rPr lang="pt-BR" sz="2200" dirty="0"/>
              <a:t>Multiplica-se ponto-a-ponto uma pequena matriz (</a:t>
            </a:r>
            <a:r>
              <a:rPr lang="pt-BR" sz="2200" u="sng" dirty="0"/>
              <a:t>filtro ou kernel</a:t>
            </a:r>
            <a:r>
              <a:rPr lang="pt-BR" sz="2200" dirty="0"/>
              <a:t>) a cada parte da matriz inteira, gerando uma nova matriz.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DCD19-B108-43B3-B75E-9A4A55CB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32" y="2996952"/>
            <a:ext cx="685959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31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4648" cy="1143000"/>
          </a:xfrm>
        </p:spPr>
        <p:txBody>
          <a:bodyPr/>
          <a:lstStyle/>
          <a:p>
            <a:pPr algn="r"/>
            <a:r>
              <a:rPr lang="pt-PT" dirty="0"/>
              <a:t>Camada de Convolução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4608512"/>
          </a:xfrm>
        </p:spPr>
        <p:txBody>
          <a:bodyPr>
            <a:normAutofit/>
          </a:bodyPr>
          <a:lstStyle/>
          <a:p>
            <a:r>
              <a:rPr lang="pt-BR" sz="2200" u="sng" dirty="0"/>
              <a:t>Efeitos dos filtros </a:t>
            </a:r>
            <a:r>
              <a:rPr lang="pt-BR" sz="2200" dirty="0"/>
              <a:t>(exemplos)</a:t>
            </a:r>
          </a:p>
        </p:txBody>
      </p:sp>
      <p:pic>
        <p:nvPicPr>
          <p:cNvPr id="7170" name="Picture 2" descr="Ver a imagem de origem">
            <a:extLst>
              <a:ext uri="{FF2B5EF4-FFF2-40B4-BE49-F238E27FC236}">
                <a16:creationId xmlns:a16="http://schemas.microsoft.com/office/drawing/2014/main" id="{E28AECC1-EA80-4CDE-BF41-8E23B1A7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46295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727757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20509</TotalTime>
  <Words>515</Words>
  <Application>Microsoft Office PowerPoint</Application>
  <PresentationFormat>Apresentação na tela (4:3)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CMSS10</vt:lpstr>
      <vt:lpstr>CMSSI10</vt:lpstr>
      <vt:lpstr>CMSY10</vt:lpstr>
      <vt:lpstr>Franklin Gothic Book</vt:lpstr>
      <vt:lpstr>Wingdings 2</vt:lpstr>
      <vt:lpstr>WorkSans-Regular</vt:lpstr>
      <vt:lpstr>Técnica</vt:lpstr>
      <vt:lpstr>Redes neurais ConvolutionAL neural nets e reconhecimento de imagens   </vt:lpstr>
      <vt:lpstr>Sumário</vt:lpstr>
      <vt:lpstr>Introdução</vt:lpstr>
      <vt:lpstr>Introdução</vt:lpstr>
      <vt:lpstr>Introdução</vt:lpstr>
      <vt:lpstr>Arquitetura da CNN</vt:lpstr>
      <vt:lpstr>Arquitetura da CNN</vt:lpstr>
      <vt:lpstr>Camada de Convolução</vt:lpstr>
      <vt:lpstr>Camada de Convolução</vt:lpstr>
      <vt:lpstr>Camada de Convolução</vt:lpstr>
      <vt:lpstr>Camada de Sub-amostragem</vt:lpstr>
      <vt:lpstr>CNN no Tensorflow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SCA-Win</dc:title>
  <dc:creator>GerenteCluster</dc:creator>
  <cp:lastModifiedBy>Claudio Pereira</cp:lastModifiedBy>
  <cp:revision>723</cp:revision>
  <dcterms:created xsi:type="dcterms:W3CDTF">2015-10-14T14:51:12Z</dcterms:created>
  <dcterms:modified xsi:type="dcterms:W3CDTF">2021-04-16T17:01:16Z</dcterms:modified>
</cp:coreProperties>
</file>