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58" r:id="rId4"/>
    <p:sldId id="262" r:id="rId5"/>
    <p:sldId id="260" r:id="rId6"/>
    <p:sldId id="261" r:id="rId7"/>
    <p:sldId id="283" r:id="rId8"/>
    <p:sldId id="284" r:id="rId9"/>
    <p:sldId id="266" r:id="rId10"/>
    <p:sldId id="282" r:id="rId11"/>
    <p:sldId id="268" r:id="rId12"/>
    <p:sldId id="290" r:id="rId13"/>
    <p:sldId id="291" r:id="rId14"/>
    <p:sldId id="292" r:id="rId15"/>
    <p:sldId id="270" r:id="rId16"/>
    <p:sldId id="273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93" r:id="rId25"/>
    <p:sldId id="279" r:id="rId26"/>
    <p:sldId id="280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91" autoAdjust="0"/>
    <p:restoredTop sz="94660"/>
  </p:normalViewPr>
  <p:slideViewPr>
    <p:cSldViewPr>
      <p:cViewPr varScale="1">
        <p:scale>
          <a:sx n="65" d="100"/>
          <a:sy n="65" d="100"/>
        </p:scale>
        <p:origin x="168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6E32-3922-4992-AC04-3C97C85B7439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789CB-5FDF-4E11-A114-32A888E4E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71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à Linguagem Python</a:t>
            </a:r>
            <a:br>
              <a:rPr lang="pt-BR" dirty="0"/>
            </a:br>
            <a:r>
              <a:rPr lang="pt-BR" sz="3000" dirty="0"/>
              <a:t>Parte II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752600"/>
          </a:xfrm>
        </p:spPr>
        <p:txBody>
          <a:bodyPr>
            <a:normAutofit/>
          </a:bodyPr>
          <a:lstStyle/>
          <a:p>
            <a:r>
              <a:rPr lang="pt-BR" sz="2800" dirty="0"/>
              <a:t>Prof. Cláudio Márcio do N. A. Pereira</a:t>
            </a:r>
          </a:p>
          <a:p>
            <a:r>
              <a:rPr lang="pt-BR" sz="2400" dirty="0"/>
              <a:t>claudio.mna.pereira@gmail.com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5-Escreva um programa que leia nomes e gere uma lista com os nomes que comecem com a palavra  ‘Ana’. Imprima essa segunda lista. Saia quando for digitado uma </a:t>
            </a:r>
            <a:r>
              <a:rPr lang="pt-BR" sz="2000" dirty="0" err="1"/>
              <a:t>string</a:t>
            </a:r>
            <a:r>
              <a:rPr lang="pt-BR" sz="2000" dirty="0"/>
              <a:t> vazia (‘’).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1517CC0-F327-47DE-B0F3-1C21293622D4}"/>
              </a:ext>
            </a:extLst>
          </p:cNvPr>
          <p:cNvSpPr txBox="1"/>
          <p:nvPr/>
        </p:nvSpPr>
        <p:spPr>
          <a:xfrm>
            <a:off x="2627784" y="2852936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 err="1"/>
              <a:t>lst</a:t>
            </a:r>
            <a:r>
              <a:rPr lang="pt-BR" sz="2000" dirty="0"/>
              <a:t> = []</a:t>
            </a:r>
          </a:p>
          <a:p>
            <a:endParaRPr lang="pt-BR" sz="2000" dirty="0"/>
          </a:p>
          <a:p>
            <a:r>
              <a:rPr lang="pt-BR" sz="2000" dirty="0" err="1"/>
              <a:t>while</a:t>
            </a:r>
            <a:r>
              <a:rPr lang="pt-BR" sz="2000" dirty="0"/>
              <a:t> (</a:t>
            </a:r>
            <a:r>
              <a:rPr lang="pt-BR" sz="2000" dirty="0" err="1"/>
              <a:t>True</a:t>
            </a:r>
            <a:r>
              <a:rPr lang="pt-BR" sz="2000" dirty="0"/>
              <a:t>):</a:t>
            </a:r>
          </a:p>
          <a:p>
            <a:r>
              <a:rPr lang="pt-BR" sz="2000" dirty="0"/>
              <a:t>    s = input('</a:t>
            </a:r>
            <a:r>
              <a:rPr lang="pt-BR" sz="2000" dirty="0" err="1"/>
              <a:t>str</a:t>
            </a:r>
            <a:r>
              <a:rPr lang="pt-BR" sz="2000" dirty="0"/>
              <a:t>: ')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if</a:t>
            </a:r>
            <a:r>
              <a:rPr lang="pt-BR" sz="2000" dirty="0"/>
              <a:t> (s == ''): break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if</a:t>
            </a:r>
            <a:r>
              <a:rPr lang="pt-BR" sz="2000" dirty="0"/>
              <a:t> (</a:t>
            </a:r>
            <a:r>
              <a:rPr lang="pt-BR" sz="2000" dirty="0" err="1"/>
              <a:t>s.upper</a:t>
            </a:r>
            <a:r>
              <a:rPr lang="pt-BR" sz="2000" dirty="0"/>
              <a:t>().</a:t>
            </a:r>
            <a:r>
              <a:rPr lang="pt-BR" sz="2000" dirty="0" err="1"/>
              <a:t>startswith</a:t>
            </a:r>
            <a:r>
              <a:rPr lang="pt-BR" sz="2000" dirty="0"/>
              <a:t>('ANA')):</a:t>
            </a:r>
          </a:p>
          <a:p>
            <a:r>
              <a:rPr lang="pt-BR" sz="2000" dirty="0"/>
              <a:t>        </a:t>
            </a:r>
            <a:r>
              <a:rPr lang="pt-BR" sz="2000" dirty="0" err="1"/>
              <a:t>lst.append</a:t>
            </a:r>
            <a:r>
              <a:rPr lang="pt-BR" sz="2000" dirty="0"/>
              <a:t>(s)</a:t>
            </a:r>
          </a:p>
          <a:p>
            <a:endParaRPr lang="pt-BR" sz="2000" dirty="0"/>
          </a:p>
          <a:p>
            <a:r>
              <a:rPr lang="pt-BR" sz="2000" dirty="0"/>
              <a:t>print (</a:t>
            </a:r>
            <a:r>
              <a:rPr lang="pt-BR" sz="2000" dirty="0" err="1"/>
              <a:t>lst</a:t>
            </a:r>
            <a:r>
              <a:rPr lang="pt-B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1430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79F3A5D-6FDA-E84C-0684-63C9A8C18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8760"/>
            <a:ext cx="8435280" cy="4819674"/>
          </a:xfrm>
        </p:spPr>
        <p:txBody>
          <a:bodyPr>
            <a:normAutofit/>
          </a:bodyPr>
          <a:lstStyle/>
          <a:p>
            <a:r>
              <a:rPr lang="pt-BR" sz="2000" dirty="0"/>
              <a:t>São </a:t>
            </a:r>
            <a:r>
              <a:rPr lang="pt-BR" sz="2000" u="sng" dirty="0"/>
              <a:t>blocos de programação </a:t>
            </a:r>
            <a:r>
              <a:rPr lang="pt-BR" sz="2000" dirty="0"/>
              <a:t>que recebem um </a:t>
            </a:r>
            <a:r>
              <a:rPr lang="pt-BR" sz="2000" u="sng" dirty="0"/>
              <a:t>nome</a:t>
            </a:r>
            <a:r>
              <a:rPr lang="pt-BR" sz="2000" dirty="0"/>
              <a:t> e que são executados quando o seu nome é “chamado”.</a:t>
            </a:r>
          </a:p>
          <a:p>
            <a:r>
              <a:rPr lang="pt-BR" sz="2000" dirty="0"/>
              <a:t>Criados a partir da palavra reservada </a:t>
            </a:r>
            <a:r>
              <a:rPr lang="pt-BR" sz="2000" dirty="0" err="1">
                <a:solidFill>
                  <a:srgbClr val="00B0F0"/>
                </a:solidFill>
              </a:rPr>
              <a:t>def</a:t>
            </a:r>
            <a:r>
              <a:rPr lang="pt-BR" sz="2000" dirty="0"/>
              <a:t> </a:t>
            </a:r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marL="457200" lvl="1" indent="0">
              <a:buNone/>
            </a:pPr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98984"/>
          </a:xfrm>
        </p:spPr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87017A1-A5DE-51C1-EB7F-9776669E38A1}"/>
              </a:ext>
            </a:extLst>
          </p:cNvPr>
          <p:cNvSpPr txBox="1"/>
          <p:nvPr/>
        </p:nvSpPr>
        <p:spPr>
          <a:xfrm>
            <a:off x="2015716" y="2726918"/>
            <a:ext cx="511256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# Criando uma função</a:t>
            </a:r>
          </a:p>
          <a:p>
            <a:endParaRPr lang="pt-BR" dirty="0">
              <a:solidFill>
                <a:srgbClr val="C00000"/>
              </a:solidFill>
            </a:endParaRPr>
          </a:p>
          <a:p>
            <a:r>
              <a:rPr lang="pt-BR" dirty="0" err="1">
                <a:solidFill>
                  <a:srgbClr val="00B0F0"/>
                </a:solidFill>
              </a:rPr>
              <a:t>def</a:t>
            </a:r>
            <a:r>
              <a:rPr lang="pt-BR" dirty="0"/>
              <a:t> soma():</a:t>
            </a:r>
          </a:p>
          <a:p>
            <a:r>
              <a:rPr lang="pt-BR" dirty="0"/>
              <a:t>    a = </a:t>
            </a:r>
            <a:r>
              <a:rPr lang="pt-BR" dirty="0" err="1"/>
              <a:t>float</a:t>
            </a:r>
            <a:r>
              <a:rPr lang="pt-BR" dirty="0"/>
              <a:t>(input('Entre com um número: '))</a:t>
            </a:r>
          </a:p>
          <a:p>
            <a:r>
              <a:rPr lang="pt-BR" dirty="0"/>
              <a:t>    b = </a:t>
            </a:r>
            <a:r>
              <a:rPr lang="pt-BR" dirty="0" err="1"/>
              <a:t>float</a:t>
            </a:r>
            <a:r>
              <a:rPr lang="pt-BR" dirty="0"/>
              <a:t>(input('Entre com outro número: '))</a:t>
            </a:r>
          </a:p>
          <a:p>
            <a:r>
              <a:rPr lang="pt-BR" dirty="0"/>
              <a:t>    s = a + b</a:t>
            </a:r>
          </a:p>
          <a:p>
            <a:r>
              <a:rPr lang="pt-BR" dirty="0"/>
              <a:t>    print('A soma é ', s)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>
                <a:solidFill>
                  <a:srgbClr val="C00000"/>
                </a:solidFill>
              </a:rPr>
              <a:t># Utilizando (chamando) uma função</a:t>
            </a:r>
          </a:p>
          <a:p>
            <a:endParaRPr lang="pt-BR" dirty="0"/>
          </a:p>
          <a:p>
            <a:r>
              <a:rPr lang="pt-BR" dirty="0"/>
              <a:t>soma()</a:t>
            </a:r>
          </a:p>
        </p:txBody>
      </p:sp>
    </p:spTree>
    <p:extLst>
      <p:ext uri="{BB962C8B-B14F-4D97-AF65-F5344CB8AC3E}">
        <p14:creationId xmlns:p14="http://schemas.microsoft.com/office/powerpoint/2010/main" val="1359762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79F3A5D-6FDA-E84C-0684-63C9A8C18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8760"/>
            <a:ext cx="8435280" cy="4819674"/>
          </a:xfrm>
        </p:spPr>
        <p:txBody>
          <a:bodyPr>
            <a:normAutofit/>
          </a:bodyPr>
          <a:lstStyle/>
          <a:p>
            <a:r>
              <a:rPr lang="pt-BR" sz="2000" dirty="0"/>
              <a:t>Podem receber </a:t>
            </a:r>
            <a:r>
              <a:rPr lang="pt-BR" sz="2000" u="sng" dirty="0"/>
              <a:t>parâmetros</a:t>
            </a:r>
            <a:r>
              <a:rPr lang="pt-BR" sz="2000" dirty="0"/>
              <a:t> que são passados como </a:t>
            </a:r>
            <a:r>
              <a:rPr lang="pt-BR" sz="2000" u="sng" dirty="0"/>
              <a:t>argumentos</a:t>
            </a:r>
            <a:r>
              <a:rPr lang="pt-BR" sz="2000" dirty="0"/>
              <a:t>.</a:t>
            </a:r>
          </a:p>
          <a:p>
            <a:r>
              <a:rPr lang="pt-BR" sz="2000" dirty="0"/>
              <a:t>Na chamada, valores numéricos ou variáveis devem ser passados para a função.</a:t>
            </a:r>
          </a:p>
          <a:p>
            <a:pPr lvl="1"/>
            <a:endParaRPr lang="pt-BR" sz="2000" dirty="0"/>
          </a:p>
          <a:p>
            <a:pPr marL="457200" lvl="1" indent="0">
              <a:buNone/>
            </a:pPr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98984"/>
          </a:xfrm>
        </p:spPr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87017A1-A5DE-51C1-EB7F-9776669E38A1}"/>
              </a:ext>
            </a:extLst>
          </p:cNvPr>
          <p:cNvSpPr txBox="1"/>
          <p:nvPr/>
        </p:nvSpPr>
        <p:spPr>
          <a:xfrm>
            <a:off x="2123728" y="2539131"/>
            <a:ext cx="5112568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# Criando uma função</a:t>
            </a:r>
          </a:p>
          <a:p>
            <a:endParaRPr lang="pt-BR" dirty="0">
              <a:solidFill>
                <a:srgbClr val="C00000"/>
              </a:solidFill>
            </a:endParaRPr>
          </a:p>
          <a:p>
            <a:r>
              <a:rPr lang="pt-BR" dirty="0" err="1"/>
              <a:t>def</a:t>
            </a:r>
            <a:r>
              <a:rPr lang="pt-BR" dirty="0"/>
              <a:t> soma(</a:t>
            </a:r>
            <a:r>
              <a:rPr lang="pt-BR" dirty="0">
                <a:solidFill>
                  <a:srgbClr val="00B0F0"/>
                </a:solidFill>
              </a:rPr>
              <a:t>a</a:t>
            </a:r>
            <a:r>
              <a:rPr lang="pt-BR" dirty="0">
                <a:solidFill>
                  <a:srgbClr val="0070C0"/>
                </a:solidFill>
              </a:rPr>
              <a:t>, </a:t>
            </a:r>
            <a:r>
              <a:rPr lang="pt-BR" dirty="0">
                <a:solidFill>
                  <a:srgbClr val="00B0F0"/>
                </a:solidFill>
              </a:rPr>
              <a:t>b</a:t>
            </a:r>
            <a:r>
              <a:rPr lang="pt-BR" dirty="0"/>
              <a:t>):</a:t>
            </a:r>
          </a:p>
          <a:p>
            <a:r>
              <a:rPr lang="pt-BR" dirty="0"/>
              <a:t>    s = a + b</a:t>
            </a:r>
          </a:p>
          <a:p>
            <a:r>
              <a:rPr lang="pt-BR" dirty="0"/>
              <a:t>    print('A soma é ', s)</a:t>
            </a:r>
          </a:p>
          <a:p>
            <a:endParaRPr lang="pt-BR" dirty="0">
              <a:solidFill>
                <a:srgbClr val="C00000"/>
              </a:solidFill>
            </a:endParaRPr>
          </a:p>
          <a:p>
            <a:r>
              <a:rPr lang="pt-BR" dirty="0">
                <a:solidFill>
                  <a:srgbClr val="C00000"/>
                </a:solidFill>
              </a:rPr>
              <a:t># Utilizando (chamando) uma função</a:t>
            </a:r>
          </a:p>
          <a:p>
            <a:endParaRPr lang="pt-BR" dirty="0">
              <a:solidFill>
                <a:srgbClr val="C00000"/>
              </a:solidFill>
            </a:endParaRPr>
          </a:p>
          <a:p>
            <a:r>
              <a:rPr lang="pt-BR" dirty="0"/>
              <a:t>soma(</a:t>
            </a:r>
            <a:r>
              <a:rPr lang="pt-BR" dirty="0">
                <a:solidFill>
                  <a:srgbClr val="00B0F0"/>
                </a:solidFill>
              </a:rPr>
              <a:t>10</a:t>
            </a:r>
            <a:r>
              <a:rPr lang="pt-BR" dirty="0"/>
              <a:t>, </a:t>
            </a:r>
            <a:r>
              <a:rPr lang="pt-BR" dirty="0">
                <a:solidFill>
                  <a:srgbClr val="00B0F0"/>
                </a:solidFill>
              </a:rPr>
              <a:t>23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x = 2.0</a:t>
            </a:r>
          </a:p>
          <a:p>
            <a:r>
              <a:rPr lang="pt-BR" dirty="0"/>
              <a:t>y = 5.2</a:t>
            </a:r>
          </a:p>
          <a:p>
            <a:r>
              <a:rPr lang="pt-BR" dirty="0"/>
              <a:t>soma(</a:t>
            </a:r>
            <a:r>
              <a:rPr lang="pt-BR" dirty="0">
                <a:solidFill>
                  <a:srgbClr val="0070C0"/>
                </a:solidFill>
              </a:rPr>
              <a:t>x</a:t>
            </a:r>
            <a:r>
              <a:rPr lang="pt-BR" dirty="0"/>
              <a:t>, </a:t>
            </a:r>
            <a:r>
              <a:rPr lang="pt-BR" dirty="0">
                <a:solidFill>
                  <a:srgbClr val="0070C0"/>
                </a:solidFill>
              </a:rPr>
              <a:t>y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3371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79F3A5D-6FDA-E84C-0684-63C9A8C18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8760"/>
            <a:ext cx="8640960" cy="4819674"/>
          </a:xfrm>
        </p:spPr>
        <p:txBody>
          <a:bodyPr>
            <a:normAutofit/>
          </a:bodyPr>
          <a:lstStyle/>
          <a:p>
            <a:r>
              <a:rPr lang="pt-BR" sz="2000" dirty="0"/>
              <a:t>Podem receber </a:t>
            </a:r>
            <a:r>
              <a:rPr lang="pt-BR" sz="2000" u="sng" dirty="0"/>
              <a:t>lista de argumentos</a:t>
            </a:r>
            <a:r>
              <a:rPr lang="pt-BR" sz="2000" dirty="0"/>
              <a:t> de tamanho variável (usando </a:t>
            </a:r>
            <a:r>
              <a:rPr lang="pt-BR" sz="2000" dirty="0">
                <a:solidFill>
                  <a:srgbClr val="00B0F0"/>
                </a:solidFill>
              </a:rPr>
              <a:t>*</a:t>
            </a:r>
            <a:r>
              <a:rPr lang="pt-BR" sz="2000" dirty="0"/>
              <a:t>)</a:t>
            </a:r>
          </a:p>
          <a:p>
            <a:r>
              <a:rPr lang="pt-BR" sz="2000" dirty="0"/>
              <a:t>Na chamada, valores numéricos ou variáveis serão passados em forma de lista.</a:t>
            </a:r>
          </a:p>
          <a:p>
            <a:pPr lvl="1"/>
            <a:endParaRPr lang="pt-BR" sz="2000" dirty="0"/>
          </a:p>
          <a:p>
            <a:pPr marL="457200" lvl="1" indent="0">
              <a:buNone/>
            </a:pPr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98984"/>
          </a:xfrm>
        </p:spPr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87017A1-A5DE-51C1-EB7F-9776669E38A1}"/>
              </a:ext>
            </a:extLst>
          </p:cNvPr>
          <p:cNvSpPr txBox="1"/>
          <p:nvPr/>
        </p:nvSpPr>
        <p:spPr>
          <a:xfrm>
            <a:off x="2123728" y="2539131"/>
            <a:ext cx="511256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# Criando uma função</a:t>
            </a:r>
          </a:p>
          <a:p>
            <a:endParaRPr lang="pt-BR" dirty="0">
              <a:solidFill>
                <a:srgbClr val="C00000"/>
              </a:solidFill>
            </a:endParaRPr>
          </a:p>
          <a:p>
            <a:r>
              <a:rPr lang="pt-BR" dirty="0" err="1"/>
              <a:t>def</a:t>
            </a:r>
            <a:r>
              <a:rPr lang="pt-BR" dirty="0"/>
              <a:t> soma(</a:t>
            </a:r>
            <a:r>
              <a:rPr lang="pt-BR" dirty="0">
                <a:solidFill>
                  <a:srgbClr val="00B0F0"/>
                </a:solidFill>
              </a:rPr>
              <a:t>*</a:t>
            </a:r>
            <a:r>
              <a:rPr lang="pt-BR" dirty="0"/>
              <a:t>valores):</a:t>
            </a:r>
          </a:p>
          <a:p>
            <a:r>
              <a:rPr lang="pt-BR" dirty="0"/>
              <a:t>    s = 0</a:t>
            </a:r>
          </a:p>
          <a:p>
            <a:r>
              <a:rPr lang="pt-BR" dirty="0"/>
              <a:t>    for v in valores:</a:t>
            </a:r>
          </a:p>
          <a:p>
            <a:r>
              <a:rPr lang="pt-BR" dirty="0"/>
              <a:t>        s = s + v    </a:t>
            </a:r>
          </a:p>
          <a:p>
            <a:r>
              <a:rPr lang="pt-BR" dirty="0"/>
              <a:t>    print('A soma é ', s)</a:t>
            </a:r>
          </a:p>
          <a:p>
            <a:endParaRPr lang="pt-BR" dirty="0">
              <a:solidFill>
                <a:srgbClr val="C00000"/>
              </a:solidFill>
            </a:endParaRPr>
          </a:p>
          <a:p>
            <a:r>
              <a:rPr lang="pt-BR" dirty="0">
                <a:solidFill>
                  <a:srgbClr val="C00000"/>
                </a:solidFill>
              </a:rPr>
              <a:t># Utilizando (chamando) uma função</a:t>
            </a:r>
          </a:p>
          <a:p>
            <a:endParaRPr lang="pt-BR" dirty="0">
              <a:solidFill>
                <a:srgbClr val="C00000"/>
              </a:solidFill>
            </a:endParaRPr>
          </a:p>
          <a:p>
            <a:r>
              <a:rPr lang="pt-BR" dirty="0"/>
              <a:t>soma(10, 23)</a:t>
            </a:r>
          </a:p>
          <a:p>
            <a:r>
              <a:rPr lang="pt-BR" dirty="0"/>
              <a:t>soma(12, 34, 54, 200)</a:t>
            </a:r>
          </a:p>
        </p:txBody>
      </p:sp>
    </p:spTree>
    <p:extLst>
      <p:ext uri="{BB962C8B-B14F-4D97-AF65-F5344CB8AC3E}">
        <p14:creationId xmlns:p14="http://schemas.microsoft.com/office/powerpoint/2010/main" val="3847427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79F3A5D-6FDA-E84C-0684-63C9A8C18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24744"/>
            <a:ext cx="8640960" cy="4819674"/>
          </a:xfrm>
        </p:spPr>
        <p:txBody>
          <a:bodyPr>
            <a:normAutofit/>
          </a:bodyPr>
          <a:lstStyle/>
          <a:p>
            <a:r>
              <a:rPr lang="pt-BR" sz="2000" dirty="0"/>
              <a:t>Podem receber </a:t>
            </a:r>
            <a:r>
              <a:rPr lang="pt-BR" sz="2000" u="sng" dirty="0"/>
              <a:t>retornar valores</a:t>
            </a:r>
            <a:r>
              <a:rPr lang="pt-BR" sz="2000" dirty="0"/>
              <a:t>. (usando o comando </a:t>
            </a:r>
            <a:r>
              <a:rPr lang="pt-BR" sz="2000" dirty="0" err="1">
                <a:solidFill>
                  <a:srgbClr val="00B0F0"/>
                </a:solidFill>
              </a:rPr>
              <a:t>return</a:t>
            </a:r>
            <a:r>
              <a:rPr lang="pt-BR" sz="2000" dirty="0"/>
              <a:t>)</a:t>
            </a:r>
          </a:p>
          <a:p>
            <a:r>
              <a:rPr lang="pt-BR" sz="2000" dirty="0"/>
              <a:t>Funções que retornam valores </a:t>
            </a:r>
            <a:r>
              <a:rPr lang="pt-BR" sz="2000" u="sng" dirty="0"/>
              <a:t>podem se utilizadas em expressões</a:t>
            </a:r>
            <a:r>
              <a:rPr lang="pt-BR" sz="2000" dirty="0"/>
              <a:t>.</a:t>
            </a:r>
          </a:p>
          <a:p>
            <a:pPr lvl="1"/>
            <a:endParaRPr lang="pt-BR" sz="2000" dirty="0"/>
          </a:p>
          <a:p>
            <a:pPr marL="457200" lvl="1" indent="0">
              <a:buNone/>
            </a:pPr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98984"/>
          </a:xfrm>
        </p:spPr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87017A1-A5DE-51C1-EB7F-9776669E38A1}"/>
              </a:ext>
            </a:extLst>
          </p:cNvPr>
          <p:cNvSpPr txBox="1"/>
          <p:nvPr/>
        </p:nvSpPr>
        <p:spPr>
          <a:xfrm>
            <a:off x="2087724" y="2204864"/>
            <a:ext cx="5112568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# Criando uma função</a:t>
            </a:r>
          </a:p>
          <a:p>
            <a:r>
              <a:rPr lang="pt-BR" dirty="0" err="1"/>
              <a:t>def</a:t>
            </a:r>
            <a:r>
              <a:rPr lang="pt-BR" dirty="0"/>
              <a:t> soma(*valores):</a:t>
            </a:r>
          </a:p>
          <a:p>
            <a:r>
              <a:rPr lang="pt-BR" dirty="0"/>
              <a:t>    s = 0</a:t>
            </a:r>
          </a:p>
          <a:p>
            <a:r>
              <a:rPr lang="pt-BR" dirty="0"/>
              <a:t>    for v in valores:</a:t>
            </a:r>
          </a:p>
          <a:p>
            <a:r>
              <a:rPr lang="pt-BR" dirty="0"/>
              <a:t>        s = s + v    </a:t>
            </a:r>
          </a:p>
          <a:p>
            <a:r>
              <a:rPr lang="pt-BR" dirty="0"/>
              <a:t>    </a:t>
            </a:r>
            <a:r>
              <a:rPr lang="pt-BR" dirty="0" err="1">
                <a:solidFill>
                  <a:srgbClr val="00B0F0"/>
                </a:solidFill>
              </a:rPr>
              <a:t>return</a:t>
            </a:r>
            <a:r>
              <a:rPr lang="pt-BR" dirty="0"/>
              <a:t> s</a:t>
            </a:r>
          </a:p>
          <a:p>
            <a:endParaRPr lang="pt-BR" dirty="0">
              <a:solidFill>
                <a:srgbClr val="C00000"/>
              </a:solidFill>
            </a:endParaRPr>
          </a:p>
          <a:p>
            <a:r>
              <a:rPr lang="pt-BR" dirty="0">
                <a:solidFill>
                  <a:srgbClr val="C00000"/>
                </a:solidFill>
              </a:rPr>
              <a:t># Utilizando (chamando) uma função</a:t>
            </a:r>
          </a:p>
          <a:p>
            <a:r>
              <a:rPr lang="pt-BR" dirty="0"/>
              <a:t>a, b = 2.0, 3.5</a:t>
            </a:r>
          </a:p>
          <a:p>
            <a:endParaRPr lang="pt-BR" dirty="0"/>
          </a:p>
          <a:p>
            <a:r>
              <a:rPr lang="pt-BR" dirty="0"/>
              <a:t>c = soma(a, b)</a:t>
            </a:r>
          </a:p>
          <a:p>
            <a:r>
              <a:rPr lang="pt-BR" dirty="0"/>
              <a:t>print(c)</a:t>
            </a:r>
          </a:p>
          <a:p>
            <a:endParaRPr lang="pt-BR" dirty="0"/>
          </a:p>
          <a:p>
            <a:r>
              <a:rPr lang="pt-BR" dirty="0"/>
              <a:t>d = 2 * soma(a, 10)</a:t>
            </a:r>
          </a:p>
          <a:p>
            <a:r>
              <a:rPr lang="pt-BR" dirty="0"/>
              <a:t>print(d)</a:t>
            </a:r>
          </a:p>
        </p:txBody>
      </p:sp>
    </p:spTree>
    <p:extLst>
      <p:ext uri="{BB962C8B-B14F-4D97-AF65-F5344CB8AC3E}">
        <p14:creationId xmlns:p14="http://schemas.microsoft.com/office/powerpoint/2010/main" val="1287074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755576" y="1268760"/>
            <a:ext cx="77842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/>
              <a:t>Comando </a:t>
            </a:r>
            <a:r>
              <a:rPr lang="pt-BR" sz="3000" b="1" dirty="0" err="1"/>
              <a:t>map</a:t>
            </a:r>
            <a:r>
              <a:rPr lang="pt-BR" sz="2200" dirty="0"/>
              <a:t>: aplica funções a todos os elementos de uma lista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92895"/>
            <a:ext cx="7850357" cy="30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258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755576" y="1312312"/>
            <a:ext cx="7181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dirty="0"/>
              <a:t>Comando </a:t>
            </a:r>
            <a:r>
              <a:rPr lang="pt-BR" sz="2600" b="1" dirty="0" err="1"/>
              <a:t>map</a:t>
            </a:r>
            <a:r>
              <a:rPr lang="pt-BR" sz="2600" dirty="0"/>
              <a:t>: funções com mais argumentos</a:t>
            </a:r>
          </a:p>
          <a:p>
            <a:r>
              <a:rPr lang="pt-BR" sz="2200" dirty="0"/>
              <a:t>Pega o primeiro argumento de uma lista, o segundo da outra 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30" y="2420888"/>
            <a:ext cx="7321578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8718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971600" y="1196752"/>
            <a:ext cx="741682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Comando </a:t>
            </a:r>
            <a:r>
              <a:rPr lang="pt-BR" sz="3000" b="1" dirty="0" err="1"/>
              <a:t>reduce</a:t>
            </a:r>
            <a:r>
              <a:rPr lang="pt-BR" sz="2200" dirty="0"/>
              <a:t>: aplica recursivamente funções a todos os </a:t>
            </a:r>
          </a:p>
          <a:p>
            <a:r>
              <a:rPr lang="pt-BR" sz="2200" dirty="0"/>
              <a:t>elementos de uma lista. Atenção: para utilização no </a:t>
            </a:r>
            <a:r>
              <a:rPr lang="pt-BR" sz="2200" dirty="0" err="1"/>
              <a:t>Pythn</a:t>
            </a:r>
            <a:r>
              <a:rPr lang="pt-BR" sz="2200" dirty="0"/>
              <a:t> 3 precisa importar da biblioteca </a:t>
            </a:r>
            <a:r>
              <a:rPr lang="pt-BR" sz="2200" b="1" dirty="0" err="1"/>
              <a:t>functools</a:t>
            </a:r>
            <a:endParaRPr lang="pt-BR" sz="2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4904"/>
            <a:ext cx="7560840" cy="3789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106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83568" y="1325081"/>
            <a:ext cx="8064896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600" dirty="0"/>
              <a:t>Comando </a:t>
            </a:r>
            <a:r>
              <a:rPr lang="pt-BR" sz="2600" b="1" dirty="0" err="1"/>
              <a:t>reduce</a:t>
            </a:r>
            <a:r>
              <a:rPr lang="pt-BR" sz="2600" dirty="0"/>
              <a:t>: Explicação do exemplo</a:t>
            </a:r>
          </a:p>
          <a:p>
            <a:pPr algn="just"/>
            <a:endParaRPr lang="pt-BR" sz="2200" dirty="0"/>
          </a:p>
          <a:p>
            <a:pPr marL="342900" indent="-342900" algn="just">
              <a:buFontTx/>
              <a:buChar char="-"/>
            </a:pPr>
            <a:r>
              <a:rPr lang="pt-BR" sz="2200" dirty="0"/>
              <a:t>No exemplo anterior, o comando </a:t>
            </a:r>
            <a:r>
              <a:rPr lang="pt-BR" sz="2200" b="1" dirty="0" err="1"/>
              <a:t>reduce</a:t>
            </a:r>
            <a:r>
              <a:rPr lang="pt-BR" sz="2200" dirty="0"/>
              <a:t> (soma, lista) pega o primeiro elemento da lista (20) como o primeiro argumento da função </a:t>
            </a:r>
            <a:r>
              <a:rPr lang="pt-BR" sz="2200" i="1" dirty="0"/>
              <a:t>soma</a:t>
            </a:r>
            <a:r>
              <a:rPr lang="pt-BR" sz="2200" dirty="0"/>
              <a:t> (x=20) e o segundo elemento da lista (30) como o segundo argumento da função (y=30). Assim, aplica a função soma e obtém (20+30=50).</a:t>
            </a:r>
          </a:p>
          <a:p>
            <a:pPr marL="342900" indent="-342900" algn="just">
              <a:buFontTx/>
              <a:buChar char="-"/>
            </a:pPr>
            <a:r>
              <a:rPr lang="pt-BR" sz="2200" dirty="0"/>
              <a:t>Em seguida, utiliza este primeiro resultado (50) como primeiro argumento da função (x=50) e o próximo elemento da lista (agora é o terceiro, 40, pois já usou os dois primeiros) como segundo argumento da função (y=40). Aplica a função e obtêm (50+40=90).</a:t>
            </a:r>
          </a:p>
          <a:p>
            <a:pPr marL="342900" indent="-342900" algn="just">
              <a:buFontTx/>
              <a:buChar char="-"/>
            </a:pPr>
            <a:r>
              <a:rPr lang="pt-BR" sz="2200" dirty="0"/>
              <a:t>Em seguida, aplica a função usando esse resultado (x=90) e o próximo elemento da lista (y=50), obtendo, então, 140 como resultado final (</a:t>
            </a:r>
            <a:r>
              <a:rPr lang="pt-BR" sz="2200" dirty="0" err="1"/>
              <a:t>pis</a:t>
            </a:r>
            <a:r>
              <a:rPr lang="pt-BR" sz="2200" dirty="0"/>
              <a:t> acabou a lista).</a:t>
            </a:r>
          </a:p>
          <a:p>
            <a:pPr marL="342900" indent="-342900" algn="just">
              <a:buFontTx/>
              <a:buChar char="-"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204744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List</a:t>
            </a:r>
            <a:r>
              <a:rPr lang="pt-BR" dirty="0"/>
              <a:t> </a:t>
            </a:r>
            <a:r>
              <a:rPr lang="pt-BR" dirty="0" err="1"/>
              <a:t>Comprehensions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83568" y="1325081"/>
            <a:ext cx="806489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600" dirty="0"/>
          </a:p>
          <a:p>
            <a:pPr algn="just"/>
            <a:r>
              <a:rPr lang="pt-BR" sz="2600" dirty="0"/>
              <a:t>Aplica uma </a:t>
            </a:r>
            <a:r>
              <a:rPr lang="nn-NO" sz="2600" dirty="0"/>
              <a:t>operação em todos os elementos de uma lista, retornando-os em uma nova lista</a:t>
            </a:r>
            <a:endParaRPr lang="pt-BR" sz="2600" dirty="0"/>
          </a:p>
          <a:p>
            <a:pPr algn="just"/>
            <a:endParaRPr lang="pt-BR" sz="2600" dirty="0"/>
          </a:p>
          <a:p>
            <a:pPr algn="just"/>
            <a:r>
              <a:rPr lang="pt-BR" sz="2600" dirty="0" err="1"/>
              <a:t>Exempl</a:t>
            </a:r>
            <a:r>
              <a:rPr lang="nn-NO" sz="2600" dirty="0"/>
              <a:t>o 1:</a:t>
            </a:r>
            <a:endParaRPr lang="pt-BR" sz="2600" dirty="0"/>
          </a:p>
          <a:p>
            <a:pPr algn="just"/>
            <a:endParaRPr lang="nn-NO" sz="2600" dirty="0"/>
          </a:p>
          <a:p>
            <a:pPr algn="just"/>
            <a:r>
              <a:rPr lang="nn-NO" sz="2600" dirty="0"/>
              <a:t>&gt;&gt;&gt; lista = [2,3,4,5]</a:t>
            </a:r>
            <a:endParaRPr lang="pt-BR" sz="2600" dirty="0"/>
          </a:p>
          <a:p>
            <a:pPr algn="just"/>
            <a:r>
              <a:rPr lang="nn-NO" sz="2600" dirty="0"/>
              <a:t>&gt;&gt;&gt; [x**2 for x in lista]</a:t>
            </a:r>
          </a:p>
          <a:p>
            <a:pPr algn="just"/>
            <a:r>
              <a:rPr lang="nn-NO" sz="2600" dirty="0"/>
              <a:t>[4, 9, 16, 25]</a:t>
            </a:r>
          </a:p>
          <a:p>
            <a:pPr algn="just"/>
            <a:r>
              <a:rPr lang="pt-BR" sz="2600" dirty="0"/>
              <a:t>	</a:t>
            </a:r>
          </a:p>
          <a:p>
            <a:pPr algn="just"/>
            <a:endParaRPr lang="pt-BR" sz="2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4283968" y="2924944"/>
            <a:ext cx="466506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sz="2600" dirty="0" err="1"/>
              <a:t>Exempl</a:t>
            </a:r>
            <a:r>
              <a:rPr lang="nn-NO" sz="2600" dirty="0"/>
              <a:t>o 2:</a:t>
            </a:r>
            <a:endParaRPr lang="pt-BR" sz="2600" dirty="0"/>
          </a:p>
          <a:p>
            <a:pPr algn="just"/>
            <a:endParaRPr lang="nn-NO" sz="2600" dirty="0"/>
          </a:p>
          <a:p>
            <a:pPr algn="just"/>
            <a:r>
              <a:rPr lang="nn-NO" sz="2600" dirty="0"/>
              <a:t>&gt;&gt;&gt; lista = [2,3,4,5]</a:t>
            </a:r>
            <a:endParaRPr lang="pt-BR" sz="2600" dirty="0"/>
          </a:p>
          <a:p>
            <a:pPr algn="just"/>
            <a:r>
              <a:rPr lang="nn-NO" sz="2600" dirty="0"/>
              <a:t>&gt;&gt;&gt; [(x, x**x) for x in lista]</a:t>
            </a:r>
          </a:p>
          <a:p>
            <a:pPr algn="just"/>
            <a:r>
              <a:rPr lang="nn-NO" sz="2600" dirty="0"/>
              <a:t>[(2, 4), (3, 27), (4, 256), (5, 3125)]</a:t>
            </a:r>
          </a:p>
          <a:p>
            <a:endParaRPr lang="pt-BR" sz="2600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3995936" y="2924944"/>
            <a:ext cx="0" cy="2832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24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Escrevendo programas completos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No IDLE, selecione: FILE-&gt;New File</a:t>
            </a:r>
          </a:p>
          <a:p>
            <a:pPr lvl="1"/>
            <a:r>
              <a:rPr lang="pt-BR" dirty="0"/>
              <a:t>Abrirá uma tela para edição do programa</a:t>
            </a:r>
          </a:p>
          <a:p>
            <a:pPr lvl="1"/>
            <a:endParaRPr lang="pt-BR" dirty="0"/>
          </a:p>
          <a:p>
            <a:r>
              <a:rPr lang="pt-BR" dirty="0"/>
              <a:t> Digite o programa</a:t>
            </a:r>
          </a:p>
          <a:p>
            <a:endParaRPr lang="pt-BR" dirty="0"/>
          </a:p>
          <a:p>
            <a:r>
              <a:rPr lang="pt-BR" dirty="0"/>
              <a:t>Salve: nome.py</a:t>
            </a:r>
          </a:p>
          <a:p>
            <a:endParaRPr lang="pt-BR" dirty="0"/>
          </a:p>
          <a:p>
            <a:r>
              <a:rPr lang="pt-BR" dirty="0"/>
              <a:t>Executando no IDLE: </a:t>
            </a:r>
            <a:r>
              <a:rPr lang="pt-BR" dirty="0" err="1"/>
              <a:t>Run</a:t>
            </a:r>
            <a:r>
              <a:rPr lang="pt-BR" dirty="0"/>
              <a:t>-&gt;</a:t>
            </a:r>
            <a:r>
              <a:rPr lang="pt-BR" dirty="0" err="1"/>
              <a:t>Run</a:t>
            </a:r>
            <a:r>
              <a:rPr lang="pt-BR" dirty="0"/>
              <a:t> Module (ou F5)</a:t>
            </a:r>
          </a:p>
          <a:p>
            <a:pPr lvl="1"/>
            <a:r>
              <a:rPr lang="pt-BR" dirty="0"/>
              <a:t>O execução do programa aparecerá no IDLE </a:t>
            </a:r>
          </a:p>
          <a:p>
            <a:endParaRPr lang="pt-BR" dirty="0"/>
          </a:p>
          <a:p>
            <a:r>
              <a:rPr lang="pt-BR" dirty="0"/>
              <a:t>Executando fora do IDLE: duplo clique no arquivo dentro do gerenciador de arquivos 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1872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Exercíci</a:t>
            </a:r>
            <a:r>
              <a:rPr lang="nn-NO" dirty="0"/>
              <a:t>os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71371" y="1352386"/>
            <a:ext cx="806489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200" dirty="0"/>
              <a:t>1) Escreva uma </a:t>
            </a:r>
            <a:r>
              <a:rPr lang="pt-BR" sz="2200" dirty="0" err="1"/>
              <a:t>funçã</a:t>
            </a:r>
            <a:r>
              <a:rPr lang="nn-NO" sz="2200" dirty="0"/>
              <a:t>o que teste se um número é primo (múltiplo apenas dele e da unidade) e retorne True ou False</a:t>
            </a:r>
          </a:p>
          <a:p>
            <a:pPr algn="just"/>
            <a:r>
              <a:rPr lang="nn-NO" sz="2200" dirty="0"/>
              <a:t>2) Escreva uma função que calcule e retorne a média dos elementos que lhe forem passados como argumentos (quantos forem).</a:t>
            </a:r>
          </a:p>
          <a:p>
            <a:pPr algn="just"/>
            <a:r>
              <a:rPr lang="nn-NO" sz="2200" dirty="0"/>
              <a:t>3) Escreva uma função que receba uma lista onde cada elemento são 2 notas de um aluno e retorne uma lista com as médias dos aprovados (</a:t>
            </a:r>
            <a:r>
              <a:rPr lang="nn-NO" sz="2200" u="sng" dirty="0"/>
              <a:t>média</a:t>
            </a:r>
            <a:r>
              <a:rPr lang="nn-NO" sz="2200" dirty="0"/>
              <a:t> &gt;= 7.0).</a:t>
            </a:r>
          </a:p>
          <a:p>
            <a:pPr algn="just"/>
            <a:r>
              <a:rPr lang="nn-NO" sz="2200" dirty="0"/>
              <a:t>4) Escreva uma função média que calcule a média de um aluno a partir de suas 3 notas. Utilize a função map para aplicar a todos alunos da turma, retornando uma lista com as médias.</a:t>
            </a:r>
          </a:p>
          <a:p>
            <a:pPr algn="just"/>
            <a:r>
              <a:rPr lang="nn-NO" sz="2200" dirty="0"/>
              <a:t>5) Utilizando o comando reduce, calcule o fatorial de um numero.  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702526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Exercíci</a:t>
            </a:r>
            <a:r>
              <a:rPr lang="nn-NO" dirty="0"/>
              <a:t>os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71371" y="1352386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1) Escreva uma </a:t>
            </a:r>
            <a:r>
              <a:rPr lang="pt-BR" sz="2000" dirty="0" err="1"/>
              <a:t>funçã</a:t>
            </a:r>
            <a:r>
              <a:rPr lang="nn-NO" sz="2000" dirty="0"/>
              <a:t>o que teste se um número é primo (múltiplo apenas dele e da unidade) e retorne True ou False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0192027-0741-0966-F5B2-5431FDF2C2CC}"/>
              </a:ext>
            </a:extLst>
          </p:cNvPr>
          <p:cNvSpPr txBox="1"/>
          <p:nvPr/>
        </p:nvSpPr>
        <p:spPr>
          <a:xfrm>
            <a:off x="2417819" y="2600734"/>
            <a:ext cx="457200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testa_primo</a:t>
            </a:r>
            <a:r>
              <a:rPr lang="pt-BR" dirty="0"/>
              <a:t>(n):</a:t>
            </a:r>
          </a:p>
          <a:p>
            <a:r>
              <a:rPr lang="pt-BR" dirty="0"/>
              <a:t>    primo = </a:t>
            </a:r>
            <a:r>
              <a:rPr lang="pt-BR" dirty="0" err="1"/>
              <a:t>True</a:t>
            </a:r>
            <a:endParaRPr lang="pt-BR" dirty="0"/>
          </a:p>
          <a:p>
            <a:r>
              <a:rPr lang="pt-BR" dirty="0"/>
              <a:t>    for i in range(2,n):</a:t>
            </a:r>
          </a:p>
          <a:p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n % i == 0:</a:t>
            </a:r>
          </a:p>
          <a:p>
            <a:r>
              <a:rPr lang="pt-BR" dirty="0"/>
              <a:t>            primo = False</a:t>
            </a:r>
          </a:p>
          <a:p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primo</a:t>
            </a:r>
          </a:p>
          <a:p>
            <a:endParaRPr lang="pt-BR" dirty="0"/>
          </a:p>
          <a:p>
            <a:r>
              <a:rPr lang="pt-BR" dirty="0"/>
              <a:t>#Testando</a:t>
            </a:r>
          </a:p>
          <a:p>
            <a:r>
              <a:rPr lang="pt-BR" dirty="0"/>
              <a:t>print("19 é primo? ", </a:t>
            </a:r>
            <a:r>
              <a:rPr lang="pt-BR" dirty="0" err="1"/>
              <a:t>testa_primo</a:t>
            </a:r>
            <a:r>
              <a:rPr lang="pt-BR" dirty="0"/>
              <a:t>(19))</a:t>
            </a:r>
          </a:p>
          <a:p>
            <a:r>
              <a:rPr lang="pt-BR" dirty="0"/>
              <a:t>print("50 é primo? ", </a:t>
            </a:r>
            <a:r>
              <a:rPr lang="pt-BR" dirty="0" err="1"/>
              <a:t>testa_primo</a:t>
            </a:r>
            <a:r>
              <a:rPr lang="pt-BR" dirty="0"/>
              <a:t>(50))</a:t>
            </a:r>
          </a:p>
        </p:txBody>
      </p:sp>
    </p:spTree>
    <p:extLst>
      <p:ext uri="{BB962C8B-B14F-4D97-AF65-F5344CB8AC3E}">
        <p14:creationId xmlns:p14="http://schemas.microsoft.com/office/powerpoint/2010/main" val="3579549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Exercíci</a:t>
            </a:r>
            <a:r>
              <a:rPr lang="nn-NO" dirty="0"/>
              <a:t>os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71371" y="1352386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n-NO" sz="2000" dirty="0"/>
              <a:t>2) Escreva uma função que calcule e retorne a média dos elementos que lhe forem passados como argumentos (quantos forem).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63434A2-FE3B-0298-2006-B52024587481}"/>
              </a:ext>
            </a:extLst>
          </p:cNvPr>
          <p:cNvSpPr txBox="1"/>
          <p:nvPr/>
        </p:nvSpPr>
        <p:spPr>
          <a:xfrm>
            <a:off x="2417819" y="2780928"/>
            <a:ext cx="45720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 err="1"/>
              <a:t>def</a:t>
            </a:r>
            <a:r>
              <a:rPr lang="pt-BR" dirty="0"/>
              <a:t> media(*lista):</a:t>
            </a:r>
          </a:p>
          <a:p>
            <a:r>
              <a:rPr lang="pt-BR" dirty="0"/>
              <a:t>    s = 0</a:t>
            </a:r>
          </a:p>
          <a:p>
            <a:r>
              <a:rPr lang="pt-BR" dirty="0"/>
              <a:t>    for i in lista:</a:t>
            </a:r>
          </a:p>
          <a:p>
            <a:r>
              <a:rPr lang="pt-BR" dirty="0"/>
              <a:t>        s = s + i</a:t>
            </a:r>
          </a:p>
          <a:p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s/</a:t>
            </a:r>
            <a:r>
              <a:rPr lang="pt-BR" dirty="0" err="1"/>
              <a:t>len</a:t>
            </a:r>
            <a:r>
              <a:rPr lang="pt-BR" dirty="0"/>
              <a:t>(lista)</a:t>
            </a:r>
          </a:p>
          <a:p>
            <a:endParaRPr lang="pt-BR" dirty="0"/>
          </a:p>
          <a:p>
            <a:r>
              <a:rPr lang="pt-BR" dirty="0"/>
              <a:t>#Testando</a:t>
            </a:r>
          </a:p>
          <a:p>
            <a:r>
              <a:rPr lang="pt-BR" dirty="0"/>
              <a:t>print(media(7,8,10))</a:t>
            </a:r>
          </a:p>
        </p:txBody>
      </p:sp>
    </p:spTree>
    <p:extLst>
      <p:ext uri="{BB962C8B-B14F-4D97-AF65-F5344CB8AC3E}">
        <p14:creationId xmlns:p14="http://schemas.microsoft.com/office/powerpoint/2010/main" val="4242759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Exercíci</a:t>
            </a:r>
            <a:r>
              <a:rPr lang="nn-NO" dirty="0"/>
              <a:t>os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71371" y="1352386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n-NO" sz="2000" dirty="0"/>
              <a:t>3) Escreva uma função que receba uma lista onde cada elemento são 2 notas de um aluno e retorne uma lista com as médias d</a:t>
            </a:r>
            <a:r>
              <a:rPr lang="pt-BR" sz="2000" dirty="0"/>
              <a:t>os</a:t>
            </a:r>
            <a:r>
              <a:rPr lang="nn-NO" sz="2000" dirty="0"/>
              <a:t> aprovados.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BB1133C-F279-30CC-37AE-54AA27DF0A7F}"/>
              </a:ext>
            </a:extLst>
          </p:cNvPr>
          <p:cNvSpPr txBox="1"/>
          <p:nvPr/>
        </p:nvSpPr>
        <p:spPr>
          <a:xfrm>
            <a:off x="2417819" y="2495386"/>
            <a:ext cx="457200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 err="1"/>
              <a:t>def</a:t>
            </a:r>
            <a:r>
              <a:rPr lang="pt-BR" dirty="0"/>
              <a:t> aprovados(notas):</a:t>
            </a:r>
          </a:p>
          <a:p>
            <a:r>
              <a:rPr lang="pt-BR" dirty="0"/>
              <a:t>    </a:t>
            </a:r>
            <a:r>
              <a:rPr lang="pt-BR" dirty="0" err="1"/>
              <a:t>ap</a:t>
            </a:r>
            <a:r>
              <a:rPr lang="pt-BR" dirty="0"/>
              <a:t> = []</a:t>
            </a:r>
          </a:p>
          <a:p>
            <a:r>
              <a:rPr lang="pt-BR" dirty="0"/>
              <a:t>    for n in notas:</a:t>
            </a:r>
          </a:p>
          <a:p>
            <a:r>
              <a:rPr lang="pt-BR" dirty="0"/>
              <a:t>        print(n)</a:t>
            </a:r>
          </a:p>
          <a:p>
            <a:r>
              <a:rPr lang="pt-BR" dirty="0"/>
              <a:t>        m = (n[0]+n[1])/2</a:t>
            </a:r>
          </a:p>
          <a:p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(m &gt;= 7.0):</a:t>
            </a:r>
          </a:p>
          <a:p>
            <a:r>
              <a:rPr lang="pt-BR" dirty="0"/>
              <a:t>            </a:t>
            </a:r>
            <a:r>
              <a:rPr lang="pt-BR" dirty="0" err="1"/>
              <a:t>ap.append</a:t>
            </a:r>
            <a:r>
              <a:rPr lang="pt-BR" dirty="0"/>
              <a:t>(m)</a:t>
            </a:r>
          </a:p>
          <a:p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ap</a:t>
            </a:r>
            <a:endParaRPr lang="pt-BR" dirty="0"/>
          </a:p>
          <a:p>
            <a:endParaRPr lang="pt-BR" dirty="0"/>
          </a:p>
          <a:p>
            <a:r>
              <a:rPr lang="pt-BR" dirty="0"/>
              <a:t>#Testando</a:t>
            </a:r>
          </a:p>
          <a:p>
            <a:r>
              <a:rPr lang="pt-BR" dirty="0"/>
              <a:t>notas = [[8,9],[4,5],[9,10],[5,6]]</a:t>
            </a:r>
          </a:p>
          <a:p>
            <a:r>
              <a:rPr lang="pt-BR" dirty="0"/>
              <a:t>print(aprovados(notas))</a:t>
            </a:r>
          </a:p>
        </p:txBody>
      </p:sp>
    </p:spTree>
    <p:extLst>
      <p:ext uri="{BB962C8B-B14F-4D97-AF65-F5344CB8AC3E}">
        <p14:creationId xmlns:p14="http://schemas.microsoft.com/office/powerpoint/2010/main" val="1872659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Exercíci</a:t>
            </a:r>
            <a:r>
              <a:rPr lang="nn-NO" dirty="0"/>
              <a:t>os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71371" y="1352386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n-NO" sz="2000" dirty="0"/>
              <a:t>3b) Escreva uma função que receba uma lista onde cada elemento são 2 notas de um aluno e retorne uma lista com as médias d</a:t>
            </a:r>
            <a:r>
              <a:rPr lang="pt-BR" sz="2000" dirty="0"/>
              <a:t>os</a:t>
            </a:r>
            <a:r>
              <a:rPr lang="nn-NO" sz="2000" dirty="0"/>
              <a:t> aprovados e outra com as notas dos aprovados.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BB1133C-F279-30CC-37AE-54AA27DF0A7F}"/>
              </a:ext>
            </a:extLst>
          </p:cNvPr>
          <p:cNvSpPr txBox="1"/>
          <p:nvPr/>
        </p:nvSpPr>
        <p:spPr>
          <a:xfrm>
            <a:off x="2417818" y="2495386"/>
            <a:ext cx="5538557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 err="1"/>
              <a:t>def</a:t>
            </a:r>
            <a:r>
              <a:rPr lang="pt-BR" dirty="0"/>
              <a:t> aprovados(</a:t>
            </a:r>
            <a:r>
              <a:rPr lang="pt-BR" dirty="0" err="1"/>
              <a:t>lista_notas</a:t>
            </a:r>
            <a:r>
              <a:rPr lang="pt-BR" dirty="0"/>
              <a:t>):</a:t>
            </a:r>
          </a:p>
          <a:p>
            <a:r>
              <a:rPr lang="pt-BR" dirty="0"/>
              <a:t>    </a:t>
            </a:r>
            <a:r>
              <a:rPr lang="pt-BR" dirty="0" err="1"/>
              <a:t>lst_med_ap</a:t>
            </a:r>
            <a:r>
              <a:rPr lang="pt-BR" dirty="0"/>
              <a:t> = []</a:t>
            </a:r>
          </a:p>
          <a:p>
            <a:r>
              <a:rPr lang="pt-BR" dirty="0"/>
              <a:t>    </a:t>
            </a:r>
            <a:r>
              <a:rPr lang="pt-BR" dirty="0" err="1"/>
              <a:t>lst_notas_ap</a:t>
            </a:r>
            <a:r>
              <a:rPr lang="pt-BR" dirty="0"/>
              <a:t> = []   </a:t>
            </a:r>
          </a:p>
          <a:p>
            <a:r>
              <a:rPr lang="pt-BR" dirty="0"/>
              <a:t>    for n in </a:t>
            </a:r>
            <a:r>
              <a:rPr lang="pt-BR" dirty="0" err="1"/>
              <a:t>lista_notas</a:t>
            </a:r>
            <a:r>
              <a:rPr lang="pt-BR" dirty="0"/>
              <a:t>:</a:t>
            </a:r>
          </a:p>
          <a:p>
            <a:r>
              <a:rPr lang="pt-BR" dirty="0"/>
              <a:t>        </a:t>
            </a:r>
            <a:r>
              <a:rPr lang="pt-BR" dirty="0" err="1"/>
              <a:t>med</a:t>
            </a:r>
            <a:r>
              <a:rPr lang="pt-BR" dirty="0"/>
              <a:t> = (n[0]+n[1])/2</a:t>
            </a:r>
          </a:p>
          <a:p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med</a:t>
            </a:r>
            <a:r>
              <a:rPr lang="pt-BR" dirty="0"/>
              <a:t> &gt;= 7.0:</a:t>
            </a:r>
          </a:p>
          <a:p>
            <a:r>
              <a:rPr lang="pt-BR" dirty="0"/>
              <a:t>            </a:t>
            </a:r>
            <a:r>
              <a:rPr lang="pt-BR" dirty="0" err="1"/>
              <a:t>lst_med_ap.append</a:t>
            </a:r>
            <a:r>
              <a:rPr lang="pt-BR" dirty="0"/>
              <a:t>(</a:t>
            </a:r>
            <a:r>
              <a:rPr lang="pt-BR" dirty="0" err="1"/>
              <a:t>med</a:t>
            </a:r>
            <a:r>
              <a:rPr lang="pt-BR" dirty="0"/>
              <a:t>)</a:t>
            </a:r>
          </a:p>
          <a:p>
            <a:r>
              <a:rPr lang="pt-BR" dirty="0"/>
              <a:t>            </a:t>
            </a:r>
            <a:r>
              <a:rPr lang="pt-BR" dirty="0" err="1"/>
              <a:t>lst_notas_ap.append</a:t>
            </a:r>
            <a:r>
              <a:rPr lang="pt-BR" dirty="0"/>
              <a:t>(n)</a:t>
            </a:r>
          </a:p>
          <a:p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lst_med_ap</a:t>
            </a:r>
            <a:r>
              <a:rPr lang="pt-BR" dirty="0"/>
              <a:t>, </a:t>
            </a:r>
            <a:r>
              <a:rPr lang="pt-BR" dirty="0" err="1"/>
              <a:t>lst_notas_ap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lst_al</a:t>
            </a:r>
            <a:r>
              <a:rPr lang="pt-BR" dirty="0"/>
              <a:t> = [[8.0, 9.5], [2.5, 3.4], [5.0, 7, 0], [8.7, 8.0]]</a:t>
            </a:r>
          </a:p>
          <a:p>
            <a:endParaRPr lang="pt-BR" dirty="0"/>
          </a:p>
          <a:p>
            <a:r>
              <a:rPr lang="pt-BR" dirty="0"/>
              <a:t>print('Médias </a:t>
            </a:r>
            <a:r>
              <a:rPr lang="pt-BR" dirty="0" err="1"/>
              <a:t>aprov</a:t>
            </a:r>
            <a:r>
              <a:rPr lang="pt-BR" dirty="0"/>
              <a:t>. = ', </a:t>
            </a:r>
            <a:r>
              <a:rPr lang="pt-BR" dirty="0" err="1"/>
              <a:t>medias_ap</a:t>
            </a:r>
            <a:r>
              <a:rPr lang="pt-BR" dirty="0"/>
              <a:t>)</a:t>
            </a:r>
          </a:p>
          <a:p>
            <a:r>
              <a:rPr lang="pt-BR" dirty="0"/>
              <a:t>print('Notas </a:t>
            </a:r>
            <a:r>
              <a:rPr lang="pt-BR" dirty="0" err="1"/>
              <a:t>aprov</a:t>
            </a:r>
            <a:r>
              <a:rPr lang="pt-BR" dirty="0"/>
              <a:t>. = ', </a:t>
            </a:r>
            <a:r>
              <a:rPr lang="pt-BR" dirty="0" err="1"/>
              <a:t>notas_ap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439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Exercíci</a:t>
            </a:r>
            <a:r>
              <a:rPr lang="nn-NO" dirty="0"/>
              <a:t>os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71371" y="1352386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n-NO" sz="2000" dirty="0"/>
              <a:t>4) Escreva uma função média que calcule a média de um aluno a partir de suas 3 notas. Utilize a função map para aplicar a todos alunos da turma, retornando uma lista com as médias.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5B1E885-E2F4-2BBB-D3BE-228E9957134B}"/>
              </a:ext>
            </a:extLst>
          </p:cNvPr>
          <p:cNvSpPr txBox="1"/>
          <p:nvPr/>
        </p:nvSpPr>
        <p:spPr>
          <a:xfrm>
            <a:off x="2417819" y="2996952"/>
            <a:ext cx="4572000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 err="1"/>
              <a:t>def</a:t>
            </a:r>
            <a:r>
              <a:rPr lang="pt-BR" dirty="0"/>
              <a:t> media(n):</a:t>
            </a:r>
          </a:p>
          <a:p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(n[0]+n[1]+n[2])/3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#Testando</a:t>
            </a:r>
          </a:p>
          <a:p>
            <a:endParaRPr lang="pt-BR" dirty="0"/>
          </a:p>
          <a:p>
            <a:r>
              <a:rPr lang="pt-BR" dirty="0"/>
              <a:t>notas = [[8,9,10],[4,5,6],[6,8,10],[5,6,10]]</a:t>
            </a:r>
          </a:p>
          <a:p>
            <a:endParaRPr lang="pt-BR" dirty="0"/>
          </a:p>
          <a:p>
            <a:r>
              <a:rPr lang="pt-BR" dirty="0" err="1"/>
              <a:t>listaMedia</a:t>
            </a:r>
            <a:r>
              <a:rPr lang="pt-BR" dirty="0"/>
              <a:t> = </a:t>
            </a:r>
            <a:r>
              <a:rPr lang="pt-BR" dirty="0" err="1"/>
              <a:t>list</a:t>
            </a:r>
            <a:r>
              <a:rPr lang="pt-BR" dirty="0"/>
              <a:t>(</a:t>
            </a:r>
            <a:r>
              <a:rPr lang="pt-BR" dirty="0" err="1"/>
              <a:t>map</a:t>
            </a:r>
            <a:r>
              <a:rPr lang="pt-BR" dirty="0"/>
              <a:t>(</a:t>
            </a:r>
            <a:r>
              <a:rPr lang="pt-BR" dirty="0" err="1"/>
              <a:t>media,notas</a:t>
            </a:r>
            <a:r>
              <a:rPr lang="pt-BR" dirty="0"/>
              <a:t>))</a:t>
            </a:r>
          </a:p>
          <a:p>
            <a:endParaRPr lang="pt-BR" dirty="0"/>
          </a:p>
          <a:p>
            <a:r>
              <a:rPr lang="pt-BR" dirty="0"/>
              <a:t>print(</a:t>
            </a:r>
            <a:r>
              <a:rPr lang="pt-BR" dirty="0" err="1"/>
              <a:t>listaMedia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7855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Exercíci</a:t>
            </a:r>
            <a:r>
              <a:rPr lang="nn-NO" dirty="0"/>
              <a:t>os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71371" y="1352386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n-NO" sz="2000" dirty="0"/>
              <a:t>5) Utilizando o comando reduce, calcule o fatorial de um numero.  </a:t>
            </a:r>
            <a:endParaRPr lang="pt-BR" sz="2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1D05EB3-8C35-4F0B-5061-0B2B0FB08047}"/>
              </a:ext>
            </a:extLst>
          </p:cNvPr>
          <p:cNvSpPr txBox="1"/>
          <p:nvPr/>
        </p:nvSpPr>
        <p:spPr>
          <a:xfrm>
            <a:off x="2555776" y="2270219"/>
            <a:ext cx="45720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functools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reduce</a:t>
            </a:r>
            <a:endParaRPr lang="pt-BR" dirty="0"/>
          </a:p>
          <a:p>
            <a:endParaRPr lang="pt-BR" dirty="0"/>
          </a:p>
          <a:p>
            <a:r>
              <a:rPr lang="pt-BR" dirty="0"/>
              <a:t># Função </a:t>
            </a:r>
            <a:r>
              <a:rPr lang="pt-BR" dirty="0" err="1"/>
              <a:t>mult</a:t>
            </a:r>
            <a:endParaRPr lang="pt-BR" dirty="0"/>
          </a:p>
          <a:p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mult</a:t>
            </a:r>
            <a:r>
              <a:rPr lang="pt-BR" dirty="0"/>
              <a:t>(a, b):</a:t>
            </a:r>
          </a:p>
          <a:p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a*b</a:t>
            </a:r>
          </a:p>
          <a:p>
            <a:endParaRPr lang="pt-BR" dirty="0"/>
          </a:p>
          <a:p>
            <a:r>
              <a:rPr lang="pt-BR" dirty="0"/>
              <a:t>N = 4</a:t>
            </a:r>
          </a:p>
          <a:p>
            <a:r>
              <a:rPr lang="pt-BR" dirty="0" err="1"/>
              <a:t>fat</a:t>
            </a:r>
            <a:r>
              <a:rPr lang="pt-BR" dirty="0"/>
              <a:t> = </a:t>
            </a:r>
            <a:r>
              <a:rPr lang="pt-BR" dirty="0" err="1">
                <a:solidFill>
                  <a:srgbClr val="00B0F0"/>
                </a:solidFill>
              </a:rPr>
              <a:t>reduce</a:t>
            </a:r>
            <a:r>
              <a:rPr lang="pt-BR" dirty="0"/>
              <a:t>(</a:t>
            </a:r>
            <a:r>
              <a:rPr lang="pt-BR" dirty="0" err="1"/>
              <a:t>mult</a:t>
            </a:r>
            <a:r>
              <a:rPr lang="pt-BR" dirty="0"/>
              <a:t>, range(1, N+1))</a:t>
            </a:r>
          </a:p>
          <a:p>
            <a:endParaRPr lang="pt-BR" dirty="0"/>
          </a:p>
          <a:p>
            <a:r>
              <a:rPr lang="pt-BR" dirty="0"/>
              <a:t>print(</a:t>
            </a:r>
            <a:r>
              <a:rPr lang="pt-BR" dirty="0" err="1"/>
              <a:t>fat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310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Escrevendo programas completos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04010"/>
            <a:ext cx="643890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226828"/>
            <a:ext cx="599122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4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Escrevendo programas completos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1" y="1844824"/>
            <a:ext cx="644842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329583"/>
            <a:ext cx="534352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ector de seta reta 3"/>
          <p:cNvCxnSpPr/>
          <p:nvPr/>
        </p:nvCxnSpPr>
        <p:spPr>
          <a:xfrm flipV="1">
            <a:off x="2699792" y="4509120"/>
            <a:ext cx="936104" cy="1050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482591" y="5559802"/>
            <a:ext cx="2793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Fora do IDLE, use input()</a:t>
            </a:r>
          </a:p>
          <a:p>
            <a:r>
              <a:rPr lang="pt-BR" dirty="0"/>
              <a:t>para parar a tela do console</a:t>
            </a:r>
          </a:p>
        </p:txBody>
      </p:sp>
    </p:spTree>
    <p:extLst>
      <p:ext uri="{BB962C8B-B14F-4D97-AF65-F5344CB8AC3E}">
        <p14:creationId xmlns:p14="http://schemas.microsoft.com/office/powerpoint/2010/main" val="3887425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4752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900" dirty="0"/>
              <a:t>1-Escreva um programa que leia 5 números reais, calcule e imprima a média aritmética e quantos números são maiores ou iguais à média.</a:t>
            </a:r>
          </a:p>
          <a:p>
            <a:pPr marL="0" indent="0">
              <a:buNone/>
            </a:pPr>
            <a:r>
              <a:rPr lang="pt-BR" sz="800" dirty="0"/>
              <a:t>		</a:t>
            </a:r>
          </a:p>
          <a:p>
            <a:pPr marL="0" indent="0">
              <a:buNone/>
            </a:pPr>
            <a:r>
              <a:rPr lang="pt-BR" sz="1900" dirty="0"/>
              <a:t>2-Escreva um programa que leia uma lista com 5 contatos telefônicos digitadas via teclado e, em seguida, leia um contato para busca. Procure esse contato na lista e, se encontrar, exiba nome e telefone. Se não encontrar, informe que não encontrou.</a:t>
            </a:r>
          </a:p>
          <a:p>
            <a:pPr marL="0" indent="0">
              <a:buNone/>
            </a:pPr>
            <a:endParaRPr lang="pt-BR" sz="800" dirty="0"/>
          </a:p>
          <a:p>
            <a:pPr marL="0" indent="0">
              <a:buNone/>
            </a:pPr>
            <a:r>
              <a:rPr lang="pt-BR" sz="1900" dirty="0"/>
              <a:t>3-Altere o programa anterior de forma que, após a leitura dos 5 contatos, o usuário possa fazer quantas consultas quiser e quando desejar parar, digite ‘fim’.</a:t>
            </a:r>
          </a:p>
          <a:p>
            <a:pPr marL="0" indent="0">
              <a:buNone/>
            </a:pPr>
            <a:endParaRPr lang="pt-BR" sz="800" dirty="0"/>
          </a:p>
          <a:p>
            <a:pPr marL="0" indent="0">
              <a:buNone/>
            </a:pPr>
            <a:r>
              <a:rPr lang="pt-BR" sz="1900" dirty="0"/>
              <a:t>4-Escreva um programa que leia </a:t>
            </a:r>
            <a:r>
              <a:rPr lang="pt-BR" sz="1900" dirty="0" err="1"/>
              <a:t>strings</a:t>
            </a:r>
            <a:r>
              <a:rPr lang="pt-BR" sz="1900" dirty="0"/>
              <a:t> e gere uma lista com as </a:t>
            </a:r>
            <a:r>
              <a:rPr lang="pt-BR" sz="1900" dirty="0" err="1"/>
              <a:t>strings</a:t>
            </a:r>
            <a:r>
              <a:rPr lang="pt-BR" sz="1900" dirty="0"/>
              <a:t> que comecem com a letra ‘a’ ou ‘A’. Imprima essa segunda lista. Saia quando for digitado uma </a:t>
            </a:r>
            <a:r>
              <a:rPr lang="pt-BR" sz="1900" dirty="0" err="1"/>
              <a:t>string</a:t>
            </a:r>
            <a:r>
              <a:rPr lang="pt-BR" sz="1900" dirty="0"/>
              <a:t> vazia (‘’).</a:t>
            </a:r>
          </a:p>
          <a:p>
            <a:pPr marL="0" indent="0">
              <a:buNone/>
            </a:pPr>
            <a:endParaRPr lang="pt-BR" sz="800" dirty="0"/>
          </a:p>
          <a:p>
            <a:pPr marL="0" indent="0">
              <a:buNone/>
            </a:pPr>
            <a:r>
              <a:rPr lang="pt-BR" sz="1900" dirty="0"/>
              <a:t>5-Escreva um programa que leia nomes e gere uma lista com os nomes que comecem com a ‘Ana’. Imprima essa segunda lista. Saia quando for digitado uma </a:t>
            </a:r>
            <a:r>
              <a:rPr lang="pt-BR" sz="1900" dirty="0" err="1"/>
              <a:t>string</a:t>
            </a:r>
            <a:r>
              <a:rPr lang="pt-BR" sz="1900" dirty="0"/>
              <a:t> vazia (‘’).</a:t>
            </a:r>
          </a:p>
          <a:p>
            <a:pPr marL="0" indent="0">
              <a:buNone/>
            </a:pPr>
            <a:endParaRPr lang="pt-BR" sz="1900" dirty="0"/>
          </a:p>
          <a:p>
            <a:pPr marL="0" indent="0">
              <a:buNone/>
            </a:pP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342411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1-Escreva um programa que leia 5 números reais, calcule e imprima a média aritmética e quantos números são maiores ou iguais à média.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248DB69-1C1E-41F9-AC6A-F47A50C01D6E}"/>
              </a:ext>
            </a:extLst>
          </p:cNvPr>
          <p:cNvSpPr txBox="1"/>
          <p:nvPr/>
        </p:nvSpPr>
        <p:spPr>
          <a:xfrm>
            <a:off x="2286000" y="2266995"/>
            <a:ext cx="457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v=[]</a:t>
            </a:r>
          </a:p>
          <a:p>
            <a:r>
              <a:rPr lang="pt-BR" dirty="0"/>
              <a:t>soma = 0</a:t>
            </a:r>
          </a:p>
          <a:p>
            <a:r>
              <a:rPr lang="pt-BR" dirty="0"/>
              <a:t>for n in range(5):</a:t>
            </a:r>
          </a:p>
          <a:p>
            <a:r>
              <a:rPr lang="pt-BR" dirty="0"/>
              <a:t>    x = </a:t>
            </a:r>
            <a:r>
              <a:rPr lang="pt-BR" dirty="0" err="1"/>
              <a:t>float</a:t>
            </a:r>
            <a:r>
              <a:rPr lang="pt-BR" dirty="0"/>
              <a:t>(input('Entre com um número: '))</a:t>
            </a:r>
          </a:p>
          <a:p>
            <a:r>
              <a:rPr lang="pt-BR" dirty="0"/>
              <a:t>    </a:t>
            </a:r>
            <a:r>
              <a:rPr lang="pt-BR" dirty="0" err="1"/>
              <a:t>v.append</a:t>
            </a:r>
            <a:r>
              <a:rPr lang="pt-BR" dirty="0"/>
              <a:t>(x)</a:t>
            </a:r>
          </a:p>
          <a:p>
            <a:r>
              <a:rPr lang="pt-BR" dirty="0"/>
              <a:t>    soma += x</a:t>
            </a:r>
          </a:p>
          <a:p>
            <a:r>
              <a:rPr lang="pt-BR" dirty="0"/>
              <a:t>media = soma/5</a:t>
            </a:r>
          </a:p>
          <a:p>
            <a:r>
              <a:rPr lang="pt-BR" dirty="0"/>
              <a:t>print('Media = ', media)</a:t>
            </a:r>
          </a:p>
          <a:p>
            <a:endParaRPr lang="pt-BR" dirty="0"/>
          </a:p>
          <a:p>
            <a:r>
              <a:rPr lang="pt-BR" dirty="0" err="1"/>
              <a:t>cont</a:t>
            </a:r>
            <a:r>
              <a:rPr lang="pt-BR" dirty="0"/>
              <a:t> = 0</a:t>
            </a:r>
          </a:p>
          <a:p>
            <a:r>
              <a:rPr lang="pt-BR" dirty="0"/>
              <a:t>for n in v: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(n &gt;= media):</a:t>
            </a:r>
          </a:p>
          <a:p>
            <a:r>
              <a:rPr lang="pt-BR" dirty="0"/>
              <a:t>        </a:t>
            </a:r>
            <a:r>
              <a:rPr lang="pt-BR" dirty="0" err="1"/>
              <a:t>cont</a:t>
            </a:r>
            <a:r>
              <a:rPr lang="pt-BR" dirty="0"/>
              <a:t> = cont+1</a:t>
            </a:r>
          </a:p>
          <a:p>
            <a:r>
              <a:rPr lang="pt-BR" dirty="0"/>
              <a:t>print('Qt. maior ou igual a média = ', </a:t>
            </a:r>
            <a:r>
              <a:rPr lang="pt-BR" dirty="0" err="1"/>
              <a:t>cont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2196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2-Escreva um programa que leia uma lista com 5 contatos telefônicos digitadas via teclado e, em seguida, leia um contato para busca. Procure esse contato na lista e, se encontrar, exiba nome e telefone. Se não encontrar, informe que não encontrou.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9B1D443-BFC8-4DA6-8DBF-7D9B0923802C}"/>
              </a:ext>
            </a:extLst>
          </p:cNvPr>
          <p:cNvSpPr txBox="1"/>
          <p:nvPr/>
        </p:nvSpPr>
        <p:spPr>
          <a:xfrm>
            <a:off x="472690" y="2480994"/>
            <a:ext cx="439248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lst_contatos</a:t>
            </a:r>
            <a:r>
              <a:rPr lang="pt-BR" dirty="0"/>
              <a:t> = []</a:t>
            </a:r>
          </a:p>
          <a:p>
            <a:endParaRPr lang="pt-BR" dirty="0"/>
          </a:p>
          <a:p>
            <a:r>
              <a:rPr lang="pt-BR" dirty="0"/>
              <a:t>print('\</a:t>
            </a:r>
            <a:r>
              <a:rPr lang="pt-BR" dirty="0" err="1"/>
              <a:t>nCadastrando</a:t>
            </a:r>
            <a:r>
              <a:rPr lang="pt-BR" dirty="0"/>
              <a:t> contatos: \n’)</a:t>
            </a:r>
          </a:p>
          <a:p>
            <a:endParaRPr lang="pt-BR" dirty="0"/>
          </a:p>
          <a:p>
            <a:r>
              <a:rPr lang="pt-BR" dirty="0"/>
              <a:t>for i in range(5):</a:t>
            </a:r>
          </a:p>
          <a:p>
            <a:r>
              <a:rPr lang="pt-BR" dirty="0"/>
              <a:t>    contato={'nome':'', 'telefone':0}</a:t>
            </a:r>
          </a:p>
          <a:p>
            <a:r>
              <a:rPr lang="pt-BR" dirty="0"/>
              <a:t>    contato['nome'] = input('Nome: ')</a:t>
            </a:r>
          </a:p>
          <a:p>
            <a:r>
              <a:rPr lang="pt-BR" dirty="0"/>
              <a:t>    contato['telefone'] = </a:t>
            </a:r>
            <a:r>
              <a:rPr lang="pt-BR" dirty="0" err="1"/>
              <a:t>int</a:t>
            </a:r>
            <a:r>
              <a:rPr lang="pt-BR" dirty="0"/>
              <a:t>(input('Telefone: '))</a:t>
            </a:r>
          </a:p>
          <a:p>
            <a:r>
              <a:rPr lang="pt-BR" dirty="0"/>
              <a:t>    </a:t>
            </a:r>
            <a:r>
              <a:rPr lang="pt-BR" dirty="0" err="1"/>
              <a:t>lst_contatos.append</a:t>
            </a:r>
            <a:r>
              <a:rPr lang="pt-BR" dirty="0"/>
              <a:t>(contato)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A606A87-538A-423F-B442-B614F7BB683A}"/>
              </a:ext>
            </a:extLst>
          </p:cNvPr>
          <p:cNvSpPr txBox="1"/>
          <p:nvPr/>
        </p:nvSpPr>
        <p:spPr>
          <a:xfrm>
            <a:off x="5286935" y="2505661"/>
            <a:ext cx="39091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print('\n Consultando contatos: \n’)</a:t>
            </a:r>
          </a:p>
          <a:p>
            <a:endParaRPr lang="pt-BR" dirty="0"/>
          </a:p>
          <a:p>
            <a:r>
              <a:rPr lang="pt-BR" dirty="0"/>
              <a:t>nome = input('Nome para busca: ')    </a:t>
            </a:r>
          </a:p>
          <a:p>
            <a:r>
              <a:rPr lang="pt-BR" dirty="0"/>
              <a:t>achou = False</a:t>
            </a:r>
          </a:p>
          <a:p>
            <a:r>
              <a:rPr lang="pt-BR" dirty="0"/>
              <a:t>for c in </a:t>
            </a:r>
            <a:r>
              <a:rPr lang="pt-BR" dirty="0" err="1"/>
              <a:t>lst_contatos</a:t>
            </a:r>
            <a:r>
              <a:rPr lang="pt-BR" dirty="0"/>
              <a:t>:</a:t>
            </a:r>
          </a:p>
          <a:p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(c['nome'] == nome):</a:t>
            </a:r>
          </a:p>
          <a:p>
            <a:r>
              <a:rPr lang="pt-BR" dirty="0"/>
              <a:t>            print('Nome: ', c['nome'])</a:t>
            </a:r>
          </a:p>
          <a:p>
            <a:r>
              <a:rPr lang="pt-BR" dirty="0"/>
              <a:t>            print('Telefone: ', c['telefone'])</a:t>
            </a:r>
          </a:p>
          <a:p>
            <a:r>
              <a:rPr lang="pt-BR" dirty="0"/>
              <a:t>            achou = </a:t>
            </a:r>
            <a:r>
              <a:rPr lang="pt-BR" dirty="0" err="1"/>
              <a:t>True</a:t>
            </a:r>
            <a:endParaRPr lang="pt-BR" dirty="0"/>
          </a:p>
          <a:p>
            <a:r>
              <a:rPr lang="pt-BR" dirty="0"/>
              <a:t>            break;  </a:t>
            </a:r>
          </a:p>
          <a:p>
            <a:r>
              <a:rPr lang="pt-BR" dirty="0" err="1"/>
              <a:t>if</a:t>
            </a:r>
            <a:r>
              <a:rPr lang="pt-BR" dirty="0"/>
              <a:t> (achou == False):</a:t>
            </a:r>
          </a:p>
          <a:p>
            <a:r>
              <a:rPr lang="pt-BR" dirty="0"/>
              <a:t>        print('Nome não encontrado')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C67860-C1D3-48F0-8C4E-A18C9B2572F5}"/>
              </a:ext>
            </a:extLst>
          </p:cNvPr>
          <p:cNvSpPr txBox="1"/>
          <p:nvPr/>
        </p:nvSpPr>
        <p:spPr>
          <a:xfrm>
            <a:off x="5415408" y="2009071"/>
            <a:ext cx="149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(continuação)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D122E13-C365-4E64-AABE-66A6E6F3C361}"/>
              </a:ext>
            </a:extLst>
          </p:cNvPr>
          <p:cNvCxnSpPr/>
          <p:nvPr/>
        </p:nvCxnSpPr>
        <p:spPr>
          <a:xfrm>
            <a:off x="5076056" y="2480994"/>
            <a:ext cx="0" cy="3864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653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3-Altere o programa anterior de forma que, após a leitura dos 5 contatos, o usuário possa fazer quantas consultas quiser e quando desejar parar, digite ‘fim’.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9B1D443-BFC8-4DA6-8DBF-7D9B0923802C}"/>
              </a:ext>
            </a:extLst>
          </p:cNvPr>
          <p:cNvSpPr txBox="1"/>
          <p:nvPr/>
        </p:nvSpPr>
        <p:spPr>
          <a:xfrm>
            <a:off x="324805" y="2311954"/>
            <a:ext cx="439248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lst_contatos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= []</a:t>
            </a:r>
          </a:p>
          <a:p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print('\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nCadastrando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contatos: \n’)</a:t>
            </a:r>
          </a:p>
          <a:p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for i in range(5):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   contato={'nome':'', 'telefone':0}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   contato['nome'] = input('Nome: ')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   contato['telefone'] =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(input('Telefone: '))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lst_contatos.append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(contato)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A606A87-538A-423F-B442-B614F7BB683A}"/>
              </a:ext>
            </a:extLst>
          </p:cNvPr>
          <p:cNvSpPr txBox="1"/>
          <p:nvPr/>
        </p:nvSpPr>
        <p:spPr>
          <a:xfrm>
            <a:off x="4935287" y="2311954"/>
            <a:ext cx="39091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print('\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nConsultando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contatos: \n')</a:t>
            </a:r>
          </a:p>
          <a:p>
            <a:r>
              <a:rPr lang="pt-BR" dirty="0" err="1"/>
              <a:t>while</a:t>
            </a:r>
            <a:r>
              <a:rPr lang="pt-BR" dirty="0"/>
              <a:t> (</a:t>
            </a:r>
            <a:r>
              <a:rPr lang="pt-BR" dirty="0" err="1"/>
              <a:t>True</a:t>
            </a:r>
            <a:r>
              <a:rPr lang="pt-BR" dirty="0"/>
              <a:t>): 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   nome = input('Nome para busca: ')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nome == 'fim':</a:t>
            </a:r>
          </a:p>
          <a:p>
            <a:r>
              <a:rPr lang="pt-BR" dirty="0"/>
              <a:t>        break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   achou = False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   for c in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lst_contatos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      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if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(c['nome'] == nome):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           print('Nome: ', c['nome'])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           print('Telefone: ', c['telefone'])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           achou =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True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           break;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if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(achou == False):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       print('Nome não encontrado')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D122E13-C365-4E64-AABE-66A6E6F3C361}"/>
              </a:ext>
            </a:extLst>
          </p:cNvPr>
          <p:cNvCxnSpPr/>
          <p:nvPr/>
        </p:nvCxnSpPr>
        <p:spPr>
          <a:xfrm>
            <a:off x="4717293" y="2505661"/>
            <a:ext cx="0" cy="3864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199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4-Escreva um programa que leia </a:t>
            </a:r>
            <a:r>
              <a:rPr lang="pt-BR" sz="2000" dirty="0" err="1"/>
              <a:t>strings</a:t>
            </a:r>
            <a:r>
              <a:rPr lang="pt-BR" sz="2000" dirty="0"/>
              <a:t> e gere uma lista com as </a:t>
            </a:r>
            <a:r>
              <a:rPr lang="pt-BR" sz="2000" dirty="0" err="1"/>
              <a:t>strings</a:t>
            </a:r>
            <a:r>
              <a:rPr lang="pt-BR" sz="2000" dirty="0"/>
              <a:t> que comecem com a letra ‘a’ ou ‘A’. Imprima essa lista. Saia quando for digitado uma </a:t>
            </a:r>
            <a:r>
              <a:rPr lang="pt-BR" sz="2000" dirty="0" err="1"/>
              <a:t>string</a:t>
            </a:r>
            <a:r>
              <a:rPr lang="pt-BR" sz="2000" dirty="0"/>
              <a:t> vazia (‘’).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95FEAB4-6E5F-4C4E-8AA9-FF06F308227E}"/>
              </a:ext>
            </a:extLst>
          </p:cNvPr>
          <p:cNvSpPr txBox="1"/>
          <p:nvPr/>
        </p:nvSpPr>
        <p:spPr>
          <a:xfrm>
            <a:off x="3059832" y="2780928"/>
            <a:ext cx="273630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 err="1"/>
              <a:t>lst</a:t>
            </a:r>
            <a:r>
              <a:rPr lang="pt-BR" sz="2000" dirty="0"/>
              <a:t> = []</a:t>
            </a:r>
          </a:p>
          <a:p>
            <a:endParaRPr lang="pt-BR" sz="2000" dirty="0"/>
          </a:p>
          <a:p>
            <a:r>
              <a:rPr lang="pt-BR" sz="2000" dirty="0" err="1"/>
              <a:t>while</a:t>
            </a:r>
            <a:r>
              <a:rPr lang="pt-BR" sz="2000" dirty="0"/>
              <a:t> (</a:t>
            </a:r>
            <a:r>
              <a:rPr lang="pt-BR" sz="2000" dirty="0" err="1"/>
              <a:t>True</a:t>
            </a:r>
            <a:r>
              <a:rPr lang="pt-BR" sz="2000" dirty="0"/>
              <a:t>):</a:t>
            </a:r>
          </a:p>
          <a:p>
            <a:r>
              <a:rPr lang="pt-BR" sz="2000" dirty="0"/>
              <a:t>    s = input('</a:t>
            </a:r>
            <a:r>
              <a:rPr lang="pt-BR" sz="2000" dirty="0" err="1"/>
              <a:t>str</a:t>
            </a:r>
            <a:r>
              <a:rPr lang="pt-BR" sz="2000" dirty="0"/>
              <a:t>: ')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if</a:t>
            </a:r>
            <a:r>
              <a:rPr lang="pt-BR" sz="2000" dirty="0"/>
              <a:t> (s == ''): break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if</a:t>
            </a:r>
            <a:r>
              <a:rPr lang="pt-BR" sz="2000" dirty="0"/>
              <a:t> (</a:t>
            </a:r>
            <a:r>
              <a:rPr lang="pt-BR" sz="2000" dirty="0" err="1"/>
              <a:t>s.upper</a:t>
            </a:r>
            <a:r>
              <a:rPr lang="pt-BR" sz="2000" dirty="0"/>
              <a:t>()[0] == 'A'):</a:t>
            </a:r>
          </a:p>
          <a:p>
            <a:r>
              <a:rPr lang="pt-BR" sz="2000" dirty="0"/>
              <a:t>        </a:t>
            </a:r>
            <a:r>
              <a:rPr lang="pt-BR" sz="2000" dirty="0" err="1"/>
              <a:t>lst.append</a:t>
            </a:r>
            <a:r>
              <a:rPr lang="pt-BR" sz="2000" dirty="0"/>
              <a:t>(s)</a:t>
            </a:r>
          </a:p>
          <a:p>
            <a:endParaRPr lang="pt-BR" sz="2000" dirty="0"/>
          </a:p>
          <a:p>
            <a:r>
              <a:rPr lang="pt-BR" sz="2000" dirty="0"/>
              <a:t>print (</a:t>
            </a:r>
            <a:r>
              <a:rPr lang="pt-BR" sz="2000" dirty="0" err="1"/>
              <a:t>lst</a:t>
            </a:r>
            <a:r>
              <a:rPr lang="pt-B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69139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9341</TotalTime>
  <Words>2299</Words>
  <Application>Microsoft Office PowerPoint</Application>
  <PresentationFormat>Apresentação na tela (4:3)</PresentationFormat>
  <Paragraphs>308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9" baseType="lpstr">
      <vt:lpstr>Arial</vt:lpstr>
      <vt:lpstr>Calibri</vt:lpstr>
      <vt:lpstr>Tema do Office</vt:lpstr>
      <vt:lpstr>Introdução à Linguagem Python Parte II</vt:lpstr>
      <vt:lpstr>Escrevendo programas completos</vt:lpstr>
      <vt:lpstr>Escrevendo programas completos</vt:lpstr>
      <vt:lpstr>Escrevendo programas completos</vt:lpstr>
      <vt:lpstr>Exercícios</vt:lpstr>
      <vt:lpstr>Exercícios</vt:lpstr>
      <vt:lpstr>Exercícios</vt:lpstr>
      <vt:lpstr>Exercícios</vt:lpstr>
      <vt:lpstr>Exercícios</vt:lpstr>
      <vt:lpstr>Exercícios</vt:lpstr>
      <vt:lpstr>Funções</vt:lpstr>
      <vt:lpstr>Funções</vt:lpstr>
      <vt:lpstr>Funções</vt:lpstr>
      <vt:lpstr>Funções</vt:lpstr>
      <vt:lpstr>Funções</vt:lpstr>
      <vt:lpstr>Funções</vt:lpstr>
      <vt:lpstr>Funções</vt:lpstr>
      <vt:lpstr>Funções</vt:lpstr>
      <vt:lpstr>List Comprehensions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Linguagem C</dc:title>
  <dc:creator>Claudio</dc:creator>
  <cp:lastModifiedBy>Claudio Pereira</cp:lastModifiedBy>
  <cp:revision>294</cp:revision>
  <dcterms:created xsi:type="dcterms:W3CDTF">2019-11-06T10:37:45Z</dcterms:created>
  <dcterms:modified xsi:type="dcterms:W3CDTF">2022-08-19T14:11:58Z</dcterms:modified>
</cp:coreProperties>
</file>