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92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3" r:id="rId18"/>
    <p:sldId id="294" r:id="rId19"/>
    <p:sldId id="295" r:id="rId20"/>
    <p:sldId id="296" r:id="rId21"/>
    <p:sldId id="297" r:id="rId2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32" autoAdjust="0"/>
    <p:restoredTop sz="94660"/>
  </p:normalViewPr>
  <p:slideViewPr>
    <p:cSldViewPr>
      <p:cViewPr>
        <p:scale>
          <a:sx n="50" d="100"/>
          <a:sy n="50" d="100"/>
        </p:scale>
        <p:origin x="1344" y="4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C6E32-3922-4992-AC04-3C97C85B7439}" type="datetimeFigureOut">
              <a:rPr lang="pt-BR" smtClean="0"/>
              <a:t>13/04/2022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789CB-5FDF-4E11-A114-32A888E4E7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6718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13/04/2022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13/04/2022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13/04/2022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13/04/2022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13/04/2022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13/04/2022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13/04/2022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13/04/2022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13/04/2022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13/04/2022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13/04/2022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13/04/2022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Introdução à biblioteca </a:t>
            </a:r>
            <a:r>
              <a:rPr lang="pt-BR" dirty="0" err="1"/>
              <a:t>Matplotlib</a:t>
            </a:r>
            <a:br>
              <a:rPr lang="pt-BR" dirty="0"/>
            </a:br>
            <a:endParaRPr lang="pt-BR" sz="3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1752600"/>
          </a:xfrm>
        </p:spPr>
        <p:txBody>
          <a:bodyPr>
            <a:normAutofit/>
          </a:bodyPr>
          <a:lstStyle/>
          <a:p>
            <a:r>
              <a:rPr lang="pt-BR" sz="2800" dirty="0"/>
              <a:t>Prof. Cláudio Márcio do N. A. Pereira</a:t>
            </a:r>
          </a:p>
          <a:p>
            <a:r>
              <a:rPr lang="pt-BR" sz="2400" dirty="0"/>
              <a:t>claudio.mna.pereira@gmail.com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Plotando Gráficos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>
            <a:normAutofit/>
          </a:bodyPr>
          <a:lstStyle/>
          <a:p>
            <a:r>
              <a:rPr lang="pt-BR" sz="2800" dirty="0"/>
              <a:t>Plotando mais de uma curva no gráfico: exemplo (x1,y1) e (x2,y2):</a:t>
            </a: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sz="2000" dirty="0"/>
              <a:t>	</a:t>
            </a:r>
            <a:endParaRPr lang="pt-BR" sz="2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36912"/>
            <a:ext cx="7344816" cy="3781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1641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Plotando Gráficos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>
            <a:normAutofit/>
          </a:bodyPr>
          <a:lstStyle/>
          <a:p>
            <a:r>
              <a:rPr lang="pt-BR" sz="2800" dirty="0"/>
              <a:t>Escolhendo cores:</a:t>
            </a: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sz="2000" dirty="0"/>
              <a:t>	</a:t>
            </a:r>
            <a:r>
              <a:rPr lang="es-ES" sz="2600" dirty="0"/>
              <a:t>&gt;&gt;&gt; x1 = [0,1,2,3,4,5,6,7,8,9]</a:t>
            </a:r>
          </a:p>
          <a:p>
            <a:pPr marL="0" indent="0">
              <a:buNone/>
            </a:pPr>
            <a:r>
              <a:rPr lang="es-ES" sz="2600" dirty="0"/>
              <a:t>	&gt;&gt;&gt; y1 = [10, 15, 30, 20, 18, 22, 28, 35, 50, 40]</a:t>
            </a:r>
          </a:p>
          <a:p>
            <a:pPr marL="0" indent="0">
              <a:buNone/>
            </a:pPr>
            <a:r>
              <a:rPr lang="es-ES" sz="2600" dirty="0"/>
              <a:t>	&gt;&gt;&gt; x2 = [0,1.5,2,3,4,5,6,7,8,9]</a:t>
            </a:r>
          </a:p>
          <a:p>
            <a:pPr marL="0" indent="0">
              <a:buNone/>
            </a:pPr>
            <a:r>
              <a:rPr lang="es-ES" sz="2000" dirty="0"/>
              <a:t>	</a:t>
            </a:r>
            <a:r>
              <a:rPr lang="es-ES" sz="2600" dirty="0"/>
              <a:t>&gt;&gt;&gt; y2 = [10, 11, 13, 14, 16, 20, 22, 27, 30, 34]</a:t>
            </a:r>
          </a:p>
          <a:p>
            <a:pPr marL="0" indent="0">
              <a:buNone/>
            </a:pPr>
            <a:r>
              <a:rPr lang="pt-BR" sz="2600" dirty="0"/>
              <a:t>	&gt;&gt;&gt; </a:t>
            </a:r>
            <a:r>
              <a:rPr lang="pt-BR" sz="2600" dirty="0" err="1"/>
              <a:t>p.plot</a:t>
            </a:r>
            <a:r>
              <a:rPr lang="pt-BR" sz="2600" dirty="0"/>
              <a:t>(x1,y1,</a:t>
            </a:r>
            <a:r>
              <a:rPr lang="pt-BR" sz="2600" b="1" dirty="0"/>
              <a:t>’m’</a:t>
            </a:r>
            <a:r>
              <a:rPr lang="pt-BR" sz="2600" dirty="0"/>
              <a:t>,x2,y2,</a:t>
            </a:r>
            <a:r>
              <a:rPr lang="pt-BR" sz="2600" b="1" dirty="0"/>
              <a:t>’g’</a:t>
            </a:r>
            <a:r>
              <a:rPr lang="pt-BR" sz="2600" dirty="0"/>
              <a:t>)</a:t>
            </a:r>
          </a:p>
          <a:p>
            <a:pPr marL="0" indent="0">
              <a:buNone/>
            </a:pPr>
            <a:r>
              <a:rPr lang="pt-BR" sz="2600" dirty="0"/>
              <a:t>	&gt;&gt;&gt; </a:t>
            </a:r>
            <a:r>
              <a:rPr lang="pt-BR" sz="2600" dirty="0" err="1"/>
              <a:t>p.show</a:t>
            </a:r>
            <a:r>
              <a:rPr lang="pt-BR" sz="2600" dirty="0"/>
              <a:t>()</a:t>
            </a:r>
          </a:p>
          <a:p>
            <a:pPr marL="0" indent="0">
              <a:buNone/>
            </a:pPr>
            <a:endParaRPr lang="pt-BR" sz="2600" dirty="0"/>
          </a:p>
        </p:txBody>
      </p:sp>
      <p:cxnSp>
        <p:nvCxnSpPr>
          <p:cNvPr id="5" name="Conector de seta reta 4"/>
          <p:cNvCxnSpPr/>
          <p:nvPr/>
        </p:nvCxnSpPr>
        <p:spPr>
          <a:xfrm flipV="1">
            <a:off x="3131840" y="4725144"/>
            <a:ext cx="720080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H="1" flipV="1">
            <a:off x="5220072" y="4725144"/>
            <a:ext cx="504056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2555776" y="5807476"/>
            <a:ext cx="1006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magenta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220849" y="5807476"/>
            <a:ext cx="1450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verde (</a:t>
            </a:r>
            <a:r>
              <a:rPr lang="pt-BR" dirty="0" err="1"/>
              <a:t>green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80413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Plotando Gráficos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>
            <a:normAutofit/>
          </a:bodyPr>
          <a:lstStyle/>
          <a:p>
            <a:r>
              <a:rPr lang="pt-BR" sz="2800" dirty="0"/>
              <a:t>Escolhendo cores:</a:t>
            </a: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sz="2000" dirty="0"/>
              <a:t>	</a:t>
            </a:r>
            <a:endParaRPr lang="pt-BR" sz="2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76872"/>
            <a:ext cx="7416824" cy="406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473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Plotando Gráficos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5102027"/>
          </a:xfrm>
        </p:spPr>
        <p:txBody>
          <a:bodyPr>
            <a:normAutofit fontScale="85000" lnSpcReduction="20000"/>
          </a:bodyPr>
          <a:lstStyle/>
          <a:p>
            <a:r>
              <a:rPr lang="pt-BR" sz="3300" dirty="0"/>
              <a:t>Colocando legendas e título no gráfico e nos eixos:</a:t>
            </a:r>
          </a:p>
          <a:p>
            <a:endParaRPr lang="pt-BR" sz="2800" dirty="0"/>
          </a:p>
          <a:p>
            <a:pPr marL="0" indent="0">
              <a:buNone/>
            </a:pPr>
            <a:r>
              <a:rPr lang="pt-BR" sz="2800" dirty="0"/>
              <a:t>	x1 = [0,1,2,3,4,5,6,7,8,9]</a:t>
            </a:r>
          </a:p>
          <a:p>
            <a:pPr marL="0" indent="0">
              <a:buNone/>
            </a:pPr>
            <a:r>
              <a:rPr lang="pt-BR" sz="2800" dirty="0"/>
              <a:t>	y1 = [10, 15, 30, 20, 18, 22, 28, 35, 50, 40]</a:t>
            </a:r>
          </a:p>
          <a:p>
            <a:pPr marL="0" indent="0">
              <a:buNone/>
            </a:pPr>
            <a:r>
              <a:rPr lang="pt-BR" sz="2800" dirty="0"/>
              <a:t>	x2 = [0,1.5,2,3,4,5,6,7,8,9]</a:t>
            </a:r>
          </a:p>
          <a:p>
            <a:pPr marL="0" indent="0">
              <a:buNone/>
            </a:pPr>
            <a:r>
              <a:rPr lang="pt-BR" sz="2800" dirty="0"/>
              <a:t>	y2 = [10, 11, 13, 14, 16, 20, 22, 27, 30, 34]</a:t>
            </a:r>
          </a:p>
          <a:p>
            <a:pPr marL="0" indent="0">
              <a:buNone/>
            </a:pPr>
            <a:r>
              <a:rPr lang="pt-BR" sz="2800" dirty="0"/>
              <a:t>	</a:t>
            </a:r>
            <a:r>
              <a:rPr lang="pt-BR" sz="2800" b="1" dirty="0" err="1"/>
              <a:t>p.xlabel</a:t>
            </a:r>
            <a:r>
              <a:rPr lang="pt-BR" sz="2800" b="1" dirty="0"/>
              <a:t>("dias")</a:t>
            </a:r>
          </a:p>
          <a:p>
            <a:pPr marL="0" indent="0">
              <a:buNone/>
            </a:pPr>
            <a:r>
              <a:rPr lang="pt-BR" sz="2800" b="1" dirty="0"/>
              <a:t>	</a:t>
            </a:r>
            <a:r>
              <a:rPr lang="pt-BR" sz="2800" b="1" dirty="0" err="1"/>
              <a:t>p.ylabel</a:t>
            </a:r>
            <a:r>
              <a:rPr lang="pt-BR" sz="2800" b="1" dirty="0"/>
              <a:t>("casos")</a:t>
            </a:r>
          </a:p>
          <a:p>
            <a:pPr marL="0" indent="0">
              <a:buNone/>
            </a:pPr>
            <a:r>
              <a:rPr lang="pt-BR" sz="2800" b="1" dirty="0"/>
              <a:t>	</a:t>
            </a:r>
            <a:r>
              <a:rPr lang="pt-BR" sz="2800" b="1" dirty="0" err="1"/>
              <a:t>p.title</a:t>
            </a:r>
            <a:r>
              <a:rPr lang="pt-BR" sz="2800" b="1" dirty="0"/>
              <a:t>("Covid-19")</a:t>
            </a:r>
          </a:p>
          <a:p>
            <a:pPr marL="0" indent="0">
              <a:buNone/>
            </a:pPr>
            <a:r>
              <a:rPr lang="pt-BR" sz="2800" dirty="0"/>
              <a:t>	</a:t>
            </a:r>
            <a:r>
              <a:rPr lang="pt-BR" sz="2800" dirty="0" err="1"/>
              <a:t>p.plot</a:t>
            </a:r>
            <a:r>
              <a:rPr lang="pt-BR" sz="2800" dirty="0"/>
              <a:t>(x1, y1, "b", </a:t>
            </a:r>
            <a:r>
              <a:rPr lang="pt-BR" sz="2800" b="1" dirty="0" err="1"/>
              <a:t>label</a:t>
            </a:r>
            <a:r>
              <a:rPr lang="pt-BR" sz="2800" b="1" dirty="0"/>
              <a:t>="Brasil"</a:t>
            </a:r>
            <a:r>
              <a:rPr lang="pt-BR" sz="2800" dirty="0"/>
              <a:t>)</a:t>
            </a:r>
          </a:p>
          <a:p>
            <a:pPr marL="0" indent="0">
              <a:buNone/>
            </a:pPr>
            <a:r>
              <a:rPr lang="pt-BR" sz="2800" dirty="0"/>
              <a:t>	</a:t>
            </a:r>
            <a:r>
              <a:rPr lang="pt-BR" sz="2800" dirty="0" err="1"/>
              <a:t>p.plot</a:t>
            </a:r>
            <a:r>
              <a:rPr lang="pt-BR" sz="2800" dirty="0"/>
              <a:t>(x2, y2, "r", </a:t>
            </a:r>
            <a:r>
              <a:rPr lang="pt-BR" sz="2800" b="1" dirty="0" err="1"/>
              <a:t>label</a:t>
            </a:r>
            <a:r>
              <a:rPr lang="pt-BR" sz="2800" b="1" dirty="0"/>
              <a:t>="USA"</a:t>
            </a:r>
            <a:r>
              <a:rPr lang="pt-BR" sz="2800" dirty="0"/>
              <a:t>)</a:t>
            </a:r>
          </a:p>
          <a:p>
            <a:pPr marL="0" indent="0">
              <a:buNone/>
            </a:pPr>
            <a:r>
              <a:rPr lang="pt-BR" sz="2800" dirty="0"/>
              <a:t>	</a:t>
            </a:r>
            <a:r>
              <a:rPr lang="pt-BR" sz="2800" b="1" dirty="0" err="1"/>
              <a:t>p.legend</a:t>
            </a:r>
            <a:r>
              <a:rPr lang="pt-BR" sz="2800" b="1" dirty="0"/>
              <a:t>(</a:t>
            </a:r>
            <a:r>
              <a:rPr lang="pt-BR" sz="2800" b="1" dirty="0" err="1"/>
              <a:t>loc</a:t>
            </a:r>
            <a:r>
              <a:rPr lang="pt-BR" sz="2800" b="1" dirty="0"/>
              <a:t>="</a:t>
            </a:r>
            <a:r>
              <a:rPr lang="pt-BR" sz="2800" b="1" dirty="0" err="1"/>
              <a:t>upper</a:t>
            </a:r>
            <a:r>
              <a:rPr lang="pt-BR" sz="2800" b="1" dirty="0"/>
              <a:t> </a:t>
            </a:r>
            <a:r>
              <a:rPr lang="pt-BR" sz="2800" b="1" dirty="0" err="1"/>
              <a:t>left</a:t>
            </a:r>
            <a:r>
              <a:rPr lang="pt-BR" sz="2800" b="1" dirty="0"/>
              <a:t>")</a:t>
            </a:r>
          </a:p>
          <a:p>
            <a:pPr marL="0" indent="0">
              <a:buNone/>
            </a:pPr>
            <a:r>
              <a:rPr lang="pt-BR" sz="2800" dirty="0"/>
              <a:t>	</a:t>
            </a:r>
            <a:r>
              <a:rPr lang="pt-BR" sz="2800" dirty="0" err="1"/>
              <a:t>p.show</a:t>
            </a:r>
            <a:r>
              <a:rPr lang="pt-BR" sz="2800" dirty="0"/>
              <a:t>()</a:t>
            </a:r>
            <a:endParaRPr lang="es-ES" sz="2000" dirty="0"/>
          </a:p>
          <a:p>
            <a:pPr marL="0" indent="0">
              <a:buNone/>
            </a:pPr>
            <a:r>
              <a:rPr lang="es-ES" sz="2000" dirty="0"/>
              <a:t>	</a:t>
            </a: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2243792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Plotando Gráficos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5102027"/>
          </a:xfrm>
        </p:spPr>
        <p:txBody>
          <a:bodyPr>
            <a:normAutofit/>
          </a:bodyPr>
          <a:lstStyle/>
          <a:p>
            <a:r>
              <a:rPr lang="pt-BR" sz="2800" dirty="0"/>
              <a:t>Colocando legendas e título no gráfico e nos eixos:</a:t>
            </a:r>
          </a:p>
          <a:p>
            <a:endParaRPr lang="pt-BR" sz="2800" dirty="0"/>
          </a:p>
          <a:p>
            <a:pPr marL="0" indent="0">
              <a:buNone/>
            </a:pPr>
            <a:r>
              <a:rPr lang="pt-BR" sz="2800" dirty="0"/>
              <a:t>	</a:t>
            </a:r>
            <a:endParaRPr lang="pt-BR" sz="26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32856"/>
            <a:ext cx="7344816" cy="4285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4987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Plotando Gráficos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5102027"/>
          </a:xfrm>
        </p:spPr>
        <p:txBody>
          <a:bodyPr>
            <a:normAutofit/>
          </a:bodyPr>
          <a:lstStyle/>
          <a:p>
            <a:r>
              <a:rPr lang="pt-BR" sz="3000" dirty="0"/>
              <a:t>Gráficos de barras:</a:t>
            </a:r>
          </a:p>
          <a:p>
            <a:endParaRPr lang="pt-BR" sz="2800" dirty="0"/>
          </a:p>
          <a:p>
            <a:pPr marL="0" indent="0">
              <a:buNone/>
            </a:pPr>
            <a:r>
              <a:rPr lang="pt-BR" sz="2800" dirty="0"/>
              <a:t>	</a:t>
            </a:r>
            <a:r>
              <a:rPr lang="pt-BR" sz="2600" dirty="0"/>
              <a:t>&gt;&gt;&gt; </a:t>
            </a:r>
            <a:r>
              <a:rPr lang="pt-BR" sz="2600" dirty="0" err="1"/>
              <a:t>paises</a:t>
            </a:r>
            <a:r>
              <a:rPr lang="pt-BR" sz="2600" dirty="0"/>
              <a:t> = ['Brasil', '</a:t>
            </a:r>
            <a:r>
              <a:rPr lang="pt-BR" sz="2600" dirty="0" err="1"/>
              <a:t>Italia</a:t>
            </a:r>
            <a:r>
              <a:rPr lang="pt-BR" sz="2600" dirty="0"/>
              <a:t>', 'Noruega', 'Espanha']</a:t>
            </a:r>
          </a:p>
          <a:p>
            <a:pPr marL="0" indent="0">
              <a:buNone/>
            </a:pPr>
            <a:r>
              <a:rPr lang="pt-BR" sz="2600" dirty="0"/>
              <a:t>	&gt;&gt;&gt; casos = [20000, 100000, 5000, 80000]</a:t>
            </a:r>
          </a:p>
          <a:p>
            <a:pPr marL="0" indent="0">
              <a:buNone/>
            </a:pPr>
            <a:r>
              <a:rPr lang="pt-BR" sz="2600" dirty="0"/>
              <a:t>	&gt;&gt;&gt; </a:t>
            </a:r>
            <a:r>
              <a:rPr lang="pt-BR" sz="2600" dirty="0" err="1"/>
              <a:t>p.</a:t>
            </a:r>
            <a:r>
              <a:rPr lang="pt-BR" sz="2600" b="1" dirty="0" err="1"/>
              <a:t>bar</a:t>
            </a:r>
            <a:r>
              <a:rPr lang="pt-BR" sz="2600" dirty="0"/>
              <a:t>(</a:t>
            </a:r>
            <a:r>
              <a:rPr lang="pt-BR" sz="2600" dirty="0" err="1"/>
              <a:t>paises,casos</a:t>
            </a:r>
            <a:r>
              <a:rPr lang="pt-BR" sz="2600" dirty="0"/>
              <a:t>)</a:t>
            </a:r>
          </a:p>
          <a:p>
            <a:pPr marL="0" indent="0">
              <a:buNone/>
            </a:pPr>
            <a:r>
              <a:rPr lang="pt-BR" sz="2600" dirty="0"/>
              <a:t>	&gt;&gt;&gt; </a:t>
            </a:r>
            <a:r>
              <a:rPr lang="pt-BR" sz="2600" dirty="0" err="1"/>
              <a:t>p.show</a:t>
            </a:r>
            <a:r>
              <a:rPr lang="pt-BR" sz="2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79453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Plotando Gráficos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5102027"/>
          </a:xfrm>
        </p:spPr>
        <p:txBody>
          <a:bodyPr>
            <a:normAutofit/>
          </a:bodyPr>
          <a:lstStyle/>
          <a:p>
            <a:r>
              <a:rPr lang="pt-BR" sz="3000" dirty="0"/>
              <a:t>Gráficos de barras:</a:t>
            </a:r>
          </a:p>
          <a:p>
            <a:endParaRPr lang="pt-BR" sz="2800" dirty="0"/>
          </a:p>
          <a:p>
            <a:pPr marL="0" indent="0">
              <a:buNone/>
            </a:pPr>
            <a:r>
              <a:rPr lang="pt-BR" sz="2800" dirty="0"/>
              <a:t>	</a:t>
            </a:r>
            <a:endParaRPr lang="pt-BR" sz="2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32856"/>
            <a:ext cx="7128792" cy="4177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1447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Plotando Gráficos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5102027"/>
          </a:xfrm>
        </p:spPr>
        <p:txBody>
          <a:bodyPr>
            <a:normAutofit/>
          </a:bodyPr>
          <a:lstStyle/>
          <a:p>
            <a:r>
              <a:rPr lang="pt-BR" sz="3000" dirty="0"/>
              <a:t>Gráficos de pizza:</a:t>
            </a:r>
          </a:p>
          <a:p>
            <a:endParaRPr lang="pt-BR" sz="3000" dirty="0"/>
          </a:p>
          <a:p>
            <a:pPr marL="0" indent="0">
              <a:buNone/>
            </a:pPr>
            <a:r>
              <a:rPr lang="pt-BR" sz="3000" dirty="0"/>
              <a:t>       </a:t>
            </a:r>
            <a:r>
              <a:rPr lang="pt-BR" sz="2400" dirty="0"/>
              <a:t>casos = [3000, 2300, 1000, 500]</a:t>
            </a:r>
          </a:p>
          <a:p>
            <a:pPr marL="0" indent="0">
              <a:buNone/>
            </a:pPr>
            <a:r>
              <a:rPr lang="pt-BR" sz="2400" dirty="0"/>
              <a:t>         faixas = ['0-15 anos', '16-30 anos', '30-60 anos', '60 anos +']</a:t>
            </a:r>
          </a:p>
          <a:p>
            <a:pPr marL="0" indent="0">
              <a:buNone/>
            </a:pPr>
            <a:r>
              <a:rPr lang="pt-BR" sz="2400" dirty="0"/>
              <a:t>         </a:t>
            </a:r>
            <a:r>
              <a:rPr lang="pt-BR" sz="2400" dirty="0" err="1"/>
              <a:t>p.pie</a:t>
            </a:r>
            <a:r>
              <a:rPr lang="pt-BR" sz="2400" dirty="0"/>
              <a:t>(casos, </a:t>
            </a:r>
            <a:r>
              <a:rPr lang="pt-BR" sz="2400" dirty="0" err="1"/>
              <a:t>labels</a:t>
            </a:r>
            <a:r>
              <a:rPr lang="pt-BR" sz="2400" dirty="0"/>
              <a:t>=faixas)</a:t>
            </a:r>
          </a:p>
          <a:p>
            <a:pPr marL="0" indent="0">
              <a:buNone/>
            </a:pPr>
            <a:r>
              <a:rPr lang="pt-BR" sz="2400" dirty="0"/>
              <a:t>         </a:t>
            </a:r>
            <a:r>
              <a:rPr lang="pt-BR" sz="2400" dirty="0" err="1"/>
              <a:t>p.show</a:t>
            </a:r>
            <a:r>
              <a:rPr lang="pt-BR" sz="2400" dirty="0"/>
              <a:t>()</a:t>
            </a:r>
          </a:p>
          <a:p>
            <a:endParaRPr lang="pt-BR" sz="2400" dirty="0"/>
          </a:p>
          <a:p>
            <a:endParaRPr lang="pt-BR" sz="2800" dirty="0"/>
          </a:p>
          <a:p>
            <a:pPr marL="0" indent="0">
              <a:buNone/>
            </a:pPr>
            <a:r>
              <a:rPr lang="pt-BR" sz="2800" dirty="0"/>
              <a:t>	</a:t>
            </a: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1468189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Plotando Gráficos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5102027"/>
          </a:xfrm>
        </p:spPr>
        <p:txBody>
          <a:bodyPr>
            <a:normAutofit/>
          </a:bodyPr>
          <a:lstStyle/>
          <a:p>
            <a:r>
              <a:rPr lang="pt-BR" sz="3000" dirty="0"/>
              <a:t>Gráficos de pizza:</a:t>
            </a:r>
          </a:p>
          <a:p>
            <a:endParaRPr lang="pt-BR" sz="3000" dirty="0"/>
          </a:p>
          <a:p>
            <a:pPr marL="0" indent="0">
              <a:buNone/>
            </a:pPr>
            <a:r>
              <a:rPr lang="pt-BR" sz="3000" dirty="0"/>
              <a:t>       </a:t>
            </a:r>
            <a:endParaRPr lang="pt-BR" sz="2400" dirty="0"/>
          </a:p>
          <a:p>
            <a:endParaRPr lang="pt-BR" sz="2800" dirty="0"/>
          </a:p>
          <a:p>
            <a:pPr marL="0" indent="0">
              <a:buNone/>
            </a:pPr>
            <a:r>
              <a:rPr lang="pt-BR" sz="2800" dirty="0"/>
              <a:t>	</a:t>
            </a:r>
            <a:endParaRPr lang="pt-BR" sz="26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48880"/>
            <a:ext cx="7632848" cy="4069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0838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5102027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pt-BR" sz="1800" dirty="0"/>
              <a:t>Escreva um programa que leia um arquivo (tst_covid.txt) com dados numéricos referentes à evolução diária dos número dos casos de Covid-19 no Brasil e da Argentina, nos últimos 30 dias (para isso, inventem um arquivo com 2 colunas e 30 linhas) e plote um gráfico.</a:t>
            </a:r>
          </a:p>
          <a:p>
            <a:pPr marL="514350" indent="-514350">
              <a:buAutoNum type="arabicParenR"/>
            </a:pPr>
            <a:r>
              <a:rPr lang="pt-BR" sz="1800" dirty="0"/>
              <a:t>Escreva um programa que leia um arquivo (tst_covid2.txt) com dados numéricos referentes ao número de casos de Covid-19 em 10 países diferentes e plote um gráfico tipo pizza.</a:t>
            </a:r>
          </a:p>
          <a:p>
            <a:endParaRPr lang="pt-BR" sz="1800" dirty="0"/>
          </a:p>
          <a:p>
            <a:pPr marL="0" indent="0">
              <a:buNone/>
            </a:pPr>
            <a:r>
              <a:rPr lang="pt-BR" sz="1800" dirty="0"/>
              <a:t>	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F1272BA-F9B9-4C10-ACD8-A85ADC198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589" y="3654900"/>
            <a:ext cx="2879507" cy="295388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481DFBD-BEE0-4635-A273-68E02EDD6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485" y="3654900"/>
            <a:ext cx="2880320" cy="295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56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Plotando Gráficos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000" dirty="0"/>
              <a:t>Instaland</a:t>
            </a:r>
            <a:r>
              <a:rPr lang="pt-BR" dirty="0"/>
              <a:t>o a biblioteca </a:t>
            </a:r>
            <a:r>
              <a:rPr lang="pt-BR" b="1" dirty="0" err="1"/>
              <a:t>matplotlib</a:t>
            </a:r>
            <a:r>
              <a:rPr lang="pt-BR" dirty="0"/>
              <a:t>:</a:t>
            </a:r>
          </a:p>
          <a:p>
            <a:pPr lvl="1"/>
            <a:endParaRPr lang="pt-BR" sz="2600" dirty="0"/>
          </a:p>
          <a:p>
            <a:pPr lvl="1"/>
            <a:r>
              <a:rPr lang="pt-BR" sz="2600" dirty="0"/>
              <a:t>Na linha de comando do sistema operacional digite:</a:t>
            </a:r>
          </a:p>
          <a:p>
            <a:pPr marL="457200" lvl="1" indent="0">
              <a:buNone/>
            </a:pPr>
            <a:endParaRPr lang="pt-BR" sz="2600" dirty="0"/>
          </a:p>
          <a:p>
            <a:pPr marL="457200" lvl="1" indent="0">
              <a:buNone/>
            </a:pPr>
            <a:r>
              <a:rPr lang="pt-BR" dirty="0"/>
              <a:t>		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C:\...\&gt; </a:t>
            </a:r>
            <a:r>
              <a:rPr lang="pt-BR" b="1" dirty="0" err="1"/>
              <a:t>pip</a:t>
            </a:r>
            <a:r>
              <a:rPr lang="pt-BR" b="1" dirty="0"/>
              <a:t> </a:t>
            </a:r>
            <a:r>
              <a:rPr lang="pt-BR" b="1" dirty="0" err="1"/>
              <a:t>install</a:t>
            </a:r>
            <a:r>
              <a:rPr lang="pt-BR" b="1" dirty="0"/>
              <a:t> </a:t>
            </a:r>
            <a:r>
              <a:rPr lang="pt-BR" b="1" dirty="0" err="1"/>
              <a:t>matplotlib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0898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51020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000" dirty="0"/>
              <a:t>1)</a:t>
            </a:r>
          </a:p>
          <a:p>
            <a:endParaRPr lang="pt-BR" sz="2800" dirty="0"/>
          </a:p>
          <a:p>
            <a:pPr marL="0" indent="0">
              <a:buNone/>
            </a:pPr>
            <a:r>
              <a:rPr lang="pt-BR" sz="2800" dirty="0"/>
              <a:t>	</a:t>
            </a:r>
            <a:endParaRPr lang="pt-BR" sz="26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2A6826B-0FFD-4706-9285-226E6F6CE2F7}"/>
              </a:ext>
            </a:extLst>
          </p:cNvPr>
          <p:cNvSpPr txBox="1"/>
          <p:nvPr/>
        </p:nvSpPr>
        <p:spPr>
          <a:xfrm>
            <a:off x="2123728" y="1499210"/>
            <a:ext cx="4536504" cy="50937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pyplot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as p</a:t>
            </a:r>
          </a:p>
          <a:p>
            <a:endParaRPr lang="pt-BR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b = []</a:t>
            </a:r>
          </a:p>
          <a:p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a = []</a:t>
            </a:r>
          </a:p>
          <a:p>
            <a:endParaRPr lang="pt-BR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arq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=open('c:/</a:t>
            </a:r>
            <a:r>
              <a:rPr lang="pt-B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/tst_covid.</a:t>
            </a:r>
            <a:r>
              <a:rPr lang="pt-B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txt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','r')</a:t>
            </a:r>
          </a:p>
          <a:p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dias = 1</a:t>
            </a:r>
          </a:p>
          <a:p>
            <a:r>
              <a:rPr lang="pt-B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s = </a:t>
            </a:r>
            <a:r>
              <a:rPr lang="pt-B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arq.readline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(s == ""): break</a:t>
            </a:r>
          </a:p>
          <a:p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bx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s.split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()[0])</a:t>
            </a:r>
          </a:p>
          <a:p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b.append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bx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s.split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()[1])</a:t>
            </a:r>
          </a:p>
          <a:p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a.append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dias = dias + 1</a:t>
            </a:r>
          </a:p>
          <a:p>
            <a:r>
              <a:rPr lang="pt-B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arq.close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pt-BR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d = range(1, dias)</a:t>
            </a:r>
          </a:p>
          <a:p>
            <a:r>
              <a:rPr lang="pt-B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p.xlabel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("dias")</a:t>
            </a:r>
          </a:p>
          <a:p>
            <a:r>
              <a:rPr lang="pt-B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p.ylabel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("casos")</a:t>
            </a:r>
          </a:p>
          <a:p>
            <a:r>
              <a:rPr lang="pt-B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p.title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("Covid-19")</a:t>
            </a:r>
          </a:p>
          <a:p>
            <a:r>
              <a:rPr lang="pt-B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p.plot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(d, b, "b", </a:t>
            </a:r>
            <a:r>
              <a:rPr lang="pt-B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="Brasil")</a:t>
            </a:r>
          </a:p>
          <a:p>
            <a:r>
              <a:rPr lang="pt-B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p.plot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(d, a, "r", </a:t>
            </a:r>
            <a:r>
              <a:rPr lang="pt-B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="Argentina")</a:t>
            </a:r>
          </a:p>
          <a:p>
            <a:r>
              <a:rPr lang="pt-B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p.legend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pt-B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p.show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07607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51020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000" dirty="0"/>
              <a:t>2)</a:t>
            </a:r>
          </a:p>
          <a:p>
            <a:endParaRPr lang="pt-BR" sz="2800" dirty="0"/>
          </a:p>
          <a:p>
            <a:pPr marL="0" indent="0">
              <a:buNone/>
            </a:pPr>
            <a:r>
              <a:rPr lang="pt-BR" sz="2800" dirty="0"/>
              <a:t>	</a:t>
            </a:r>
            <a:endParaRPr lang="pt-BR" sz="26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685E8BC-B732-430C-B4D8-B898105C9915}"/>
              </a:ext>
            </a:extLst>
          </p:cNvPr>
          <p:cNvSpPr txBox="1"/>
          <p:nvPr/>
        </p:nvSpPr>
        <p:spPr>
          <a:xfrm>
            <a:off x="2051720" y="1558284"/>
            <a:ext cx="4572000" cy="4832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pyplot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as p</a:t>
            </a:r>
          </a:p>
          <a:p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paises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casos = []</a:t>
            </a:r>
          </a:p>
          <a:p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arq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=open('c:/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/tst_covid2.txt','r')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#npaises = 1</a:t>
            </a:r>
          </a:p>
          <a:p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 =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arq.readline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(s == ""): break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s.split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()[0]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paises.append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cx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s.split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()[1])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casos.append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cx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#npaises =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npaises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arq.close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#d = range(1,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npaises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p.title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("Covid-19")</a:t>
            </a:r>
          </a:p>
          <a:p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p.pie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(casos,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paises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p.show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25012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Plotando Gráficos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000" dirty="0"/>
              <a:t>Imp</a:t>
            </a:r>
            <a:r>
              <a:rPr lang="pt-BR" dirty="0"/>
              <a:t>ortando a biblioteca </a:t>
            </a:r>
            <a:r>
              <a:rPr lang="pt-BR" b="1" dirty="0" err="1"/>
              <a:t>matplotlib</a:t>
            </a:r>
            <a:r>
              <a:rPr lang="pt-BR" dirty="0"/>
              <a:t>: </a:t>
            </a:r>
          </a:p>
          <a:p>
            <a:pPr marL="0" indent="0">
              <a:buNone/>
            </a:pPr>
            <a:r>
              <a:rPr lang="pt-BR" dirty="0"/>
              <a:t>   </a:t>
            </a:r>
            <a:r>
              <a:rPr lang="pt-BR" sz="2600" dirty="0"/>
              <a:t>(no IDLE ou no seu programa)</a:t>
            </a:r>
          </a:p>
          <a:p>
            <a:pPr lvl="1"/>
            <a:endParaRPr lang="pt-BR" sz="2600" dirty="0"/>
          </a:p>
          <a:p>
            <a:pPr marL="457200" lvl="1" indent="0">
              <a:buNone/>
            </a:pPr>
            <a:r>
              <a:rPr lang="pt-BR" sz="3000" b="1" dirty="0"/>
              <a:t>   </a:t>
            </a:r>
            <a:r>
              <a:rPr lang="pt-BR" sz="3000" b="1" dirty="0" err="1"/>
              <a:t>from</a:t>
            </a:r>
            <a:r>
              <a:rPr lang="pt-BR" sz="3000" b="1" dirty="0"/>
              <a:t> </a:t>
            </a:r>
            <a:r>
              <a:rPr lang="pt-BR" sz="3000" b="1" dirty="0" err="1"/>
              <a:t>matplotlib</a:t>
            </a:r>
            <a:r>
              <a:rPr lang="pt-BR" sz="3000" b="1" dirty="0"/>
              <a:t> </a:t>
            </a:r>
            <a:r>
              <a:rPr lang="pt-BR" sz="3000" b="1" dirty="0" err="1"/>
              <a:t>import</a:t>
            </a:r>
            <a:r>
              <a:rPr lang="pt-BR" sz="3000" b="1" dirty="0"/>
              <a:t> </a:t>
            </a:r>
            <a:r>
              <a:rPr lang="pt-BR" sz="3000" b="1" dirty="0" err="1"/>
              <a:t>pyplot</a:t>
            </a:r>
            <a:r>
              <a:rPr lang="pt-BR" sz="3000" b="1" dirty="0"/>
              <a:t> as p</a:t>
            </a:r>
          </a:p>
        </p:txBody>
      </p:sp>
    </p:spTree>
    <p:extLst>
      <p:ext uri="{BB962C8B-B14F-4D97-AF65-F5344CB8AC3E}">
        <p14:creationId xmlns:p14="http://schemas.microsoft.com/office/powerpoint/2010/main" val="2440452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Plotando Gráficos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>
            <a:normAutofit/>
          </a:bodyPr>
          <a:lstStyle/>
          <a:p>
            <a:r>
              <a:rPr lang="pt-BR" sz="2800" dirty="0"/>
              <a:t>Plotando valores de listas em gráfico de linhas em uma dimensão (</a:t>
            </a:r>
            <a:r>
              <a:rPr lang="pt-BR" sz="2800" dirty="0" err="1"/>
              <a:t>x,y</a:t>
            </a:r>
            <a:r>
              <a:rPr lang="pt-BR" sz="2800" dirty="0"/>
              <a:t>):</a:t>
            </a: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sz="2000" dirty="0"/>
              <a:t>	</a:t>
            </a:r>
            <a:r>
              <a:rPr lang="es-ES" sz="2600" dirty="0"/>
              <a:t>&gt;&gt;&gt; x = [0,1,2,3,4,5,6,7,8,9]</a:t>
            </a:r>
          </a:p>
          <a:p>
            <a:pPr marL="0" indent="0">
              <a:buNone/>
            </a:pPr>
            <a:r>
              <a:rPr lang="es-ES" sz="2600" dirty="0"/>
              <a:t>	&gt;&gt;&gt; y = [10, 15, 30, 20, 18, 22, 28, 35, 50, 40]</a:t>
            </a:r>
            <a:endParaRPr lang="pt-BR" sz="2600" dirty="0"/>
          </a:p>
          <a:p>
            <a:pPr marL="0" indent="0">
              <a:buNone/>
            </a:pPr>
            <a:r>
              <a:rPr lang="pt-BR" sz="2600" dirty="0"/>
              <a:t>	&gt;&gt;&gt; </a:t>
            </a:r>
            <a:r>
              <a:rPr lang="pt-BR" sz="2600" dirty="0" err="1"/>
              <a:t>p.plot</a:t>
            </a:r>
            <a:r>
              <a:rPr lang="pt-BR" sz="2600" dirty="0"/>
              <a:t>(</a:t>
            </a:r>
            <a:r>
              <a:rPr lang="pt-BR" sz="2600" dirty="0" err="1"/>
              <a:t>x,y</a:t>
            </a:r>
            <a:r>
              <a:rPr lang="pt-BR" sz="2600" dirty="0"/>
              <a:t>)</a:t>
            </a:r>
          </a:p>
          <a:p>
            <a:pPr marL="0" indent="0">
              <a:buNone/>
            </a:pPr>
            <a:r>
              <a:rPr lang="pt-BR" sz="2600" dirty="0"/>
              <a:t>	</a:t>
            </a:r>
            <a:r>
              <a:rPr lang="pt-BR" sz="2000" dirty="0"/>
              <a:t>[&lt;matplotlib.lines.Line2D </a:t>
            </a:r>
            <a:r>
              <a:rPr lang="pt-BR" sz="2000" dirty="0" err="1"/>
              <a:t>object</a:t>
            </a:r>
            <a:r>
              <a:rPr lang="pt-BR" sz="2000" dirty="0"/>
              <a:t> </a:t>
            </a:r>
            <a:r>
              <a:rPr lang="pt-BR" sz="2000" dirty="0" err="1"/>
              <a:t>at</a:t>
            </a:r>
            <a:r>
              <a:rPr lang="pt-BR" sz="2000" dirty="0"/>
              <a:t> 0x000000000DB67910&gt;]</a:t>
            </a:r>
          </a:p>
          <a:p>
            <a:pPr marL="0" indent="0">
              <a:buNone/>
            </a:pPr>
            <a:r>
              <a:rPr lang="pt-BR" sz="2600" dirty="0"/>
              <a:t>	&gt;&gt;&gt; </a:t>
            </a:r>
            <a:r>
              <a:rPr lang="pt-BR" sz="2600" dirty="0" err="1"/>
              <a:t>p.show</a:t>
            </a:r>
            <a:r>
              <a:rPr lang="pt-BR" sz="2600" dirty="0"/>
              <a:t>()</a:t>
            </a:r>
          </a:p>
          <a:p>
            <a:pPr marL="0" indent="0">
              <a:buNone/>
            </a:pP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3667755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Plotando Gráficos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>
            <a:normAutofit/>
          </a:bodyPr>
          <a:lstStyle/>
          <a:p>
            <a:r>
              <a:rPr lang="pt-BR" sz="2800" dirty="0"/>
              <a:t>Plotando valores de listas em gráfico de linhas em uma dimensão (</a:t>
            </a:r>
            <a:r>
              <a:rPr lang="pt-BR" sz="2800" dirty="0" err="1"/>
              <a:t>x,y</a:t>
            </a:r>
            <a:r>
              <a:rPr lang="pt-BR" sz="2800" dirty="0"/>
              <a:t>):</a:t>
            </a:r>
          </a:p>
          <a:p>
            <a:r>
              <a:rPr lang="pt-BR" dirty="0"/>
              <a:t> </a:t>
            </a: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sz="2000" dirty="0"/>
              <a:t>	</a:t>
            </a:r>
            <a:endParaRPr lang="pt-BR" sz="2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92896"/>
            <a:ext cx="7416824" cy="3901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1173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Plotando Gráficos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>
            <a:normAutofit/>
          </a:bodyPr>
          <a:lstStyle/>
          <a:p>
            <a:r>
              <a:rPr lang="pt-BR" sz="2800" dirty="0"/>
              <a:t>Plotando os pontos de listas em gráfico de pontos em uma dimensão (</a:t>
            </a:r>
            <a:r>
              <a:rPr lang="pt-BR" sz="2800" dirty="0" err="1"/>
              <a:t>x,y</a:t>
            </a:r>
            <a:r>
              <a:rPr lang="pt-BR" sz="2800" dirty="0"/>
              <a:t>):</a:t>
            </a: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sz="2000" dirty="0"/>
              <a:t>	</a:t>
            </a:r>
            <a:r>
              <a:rPr lang="es-ES" sz="2600" dirty="0"/>
              <a:t>&gt;&gt;&gt; x = [0,1,2,3,4,5,6,7,8,9]</a:t>
            </a:r>
          </a:p>
          <a:p>
            <a:pPr marL="0" indent="0">
              <a:buNone/>
            </a:pPr>
            <a:r>
              <a:rPr lang="es-ES" sz="2600" dirty="0"/>
              <a:t>	&gt;&gt;&gt; y = [10, 15, 30, 20, 18, 22, 28, 35, 50, 40]</a:t>
            </a:r>
            <a:endParaRPr lang="pt-BR" sz="2600" dirty="0"/>
          </a:p>
          <a:p>
            <a:pPr marL="0" indent="0">
              <a:buNone/>
            </a:pPr>
            <a:r>
              <a:rPr lang="pt-BR" sz="2600" dirty="0"/>
              <a:t>	&gt;&gt;&gt; </a:t>
            </a:r>
            <a:r>
              <a:rPr lang="pt-BR" sz="2600" dirty="0" err="1"/>
              <a:t>p.plot</a:t>
            </a:r>
            <a:r>
              <a:rPr lang="pt-BR" sz="2600" dirty="0"/>
              <a:t>(</a:t>
            </a:r>
            <a:r>
              <a:rPr lang="pt-BR" sz="2600" dirty="0" err="1"/>
              <a:t>x,y</a:t>
            </a:r>
            <a:r>
              <a:rPr lang="pt-BR" sz="2600" dirty="0"/>
              <a:t>, </a:t>
            </a:r>
            <a:r>
              <a:rPr lang="pt-BR" sz="2600" b="1" dirty="0"/>
              <a:t>’</a:t>
            </a:r>
            <a:r>
              <a:rPr lang="pt-BR" sz="2400" b="1" dirty="0"/>
              <a:t>o’</a:t>
            </a:r>
            <a:r>
              <a:rPr lang="pt-BR" sz="2600" dirty="0"/>
              <a:t>)</a:t>
            </a:r>
          </a:p>
          <a:p>
            <a:pPr marL="0" indent="0">
              <a:buNone/>
            </a:pPr>
            <a:r>
              <a:rPr lang="pt-BR" sz="2600" dirty="0"/>
              <a:t>	</a:t>
            </a:r>
            <a:r>
              <a:rPr lang="pt-BR" sz="2000" dirty="0"/>
              <a:t>[&lt;matplotlib.lines.Line2D </a:t>
            </a:r>
            <a:r>
              <a:rPr lang="pt-BR" sz="2000" dirty="0" err="1"/>
              <a:t>object</a:t>
            </a:r>
            <a:r>
              <a:rPr lang="pt-BR" sz="2000" dirty="0"/>
              <a:t> </a:t>
            </a:r>
            <a:r>
              <a:rPr lang="pt-BR" sz="2000" dirty="0" err="1"/>
              <a:t>at</a:t>
            </a:r>
            <a:r>
              <a:rPr lang="pt-BR" sz="2000" dirty="0"/>
              <a:t> 0x000000000DB67910&gt;]</a:t>
            </a:r>
          </a:p>
          <a:p>
            <a:pPr marL="0" indent="0">
              <a:buNone/>
            </a:pPr>
            <a:r>
              <a:rPr lang="pt-BR" sz="2600" dirty="0"/>
              <a:t>	&gt;&gt;&gt; </a:t>
            </a:r>
            <a:r>
              <a:rPr lang="pt-BR" sz="2600" dirty="0" err="1"/>
              <a:t>p.show</a:t>
            </a:r>
            <a:r>
              <a:rPr lang="pt-BR" sz="2600" dirty="0"/>
              <a:t>()</a:t>
            </a:r>
          </a:p>
          <a:p>
            <a:pPr marL="0" indent="0">
              <a:buNone/>
            </a:pP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898537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Plotando Gráficos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>
            <a:normAutofit/>
          </a:bodyPr>
          <a:lstStyle/>
          <a:p>
            <a:r>
              <a:rPr lang="pt-BR" sz="2800" dirty="0"/>
              <a:t>Plotando os pontos de listas em gráfico de pontos em uma dimensão (</a:t>
            </a:r>
            <a:r>
              <a:rPr lang="pt-BR" sz="2800" dirty="0" err="1"/>
              <a:t>x,y</a:t>
            </a:r>
            <a:r>
              <a:rPr lang="pt-BR" sz="2800" dirty="0"/>
              <a:t>):</a:t>
            </a: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sz="2000" dirty="0"/>
              <a:t>	</a:t>
            </a:r>
            <a:endParaRPr lang="pt-BR" sz="2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564904"/>
            <a:ext cx="7560840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2818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Plotando Gráficos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>
            <a:normAutofit/>
          </a:bodyPr>
          <a:lstStyle/>
          <a:p>
            <a:r>
              <a:rPr lang="pt-BR" sz="2800" dirty="0"/>
              <a:t>Plotando mais de uma curva no gráfico: exemplo (x1,y1) e (x2,y2):</a:t>
            </a: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sz="2000" dirty="0"/>
              <a:t>	</a:t>
            </a:r>
            <a:r>
              <a:rPr lang="es-ES" sz="2600" dirty="0"/>
              <a:t>&gt;&gt;&gt; x1 = [0,1,2,3,4,5,6,7,8,9]</a:t>
            </a:r>
          </a:p>
          <a:p>
            <a:pPr marL="0" indent="0">
              <a:buNone/>
            </a:pPr>
            <a:r>
              <a:rPr lang="es-ES" sz="2600" dirty="0"/>
              <a:t>	&gt;&gt;&gt; y1 = [10, 15, 30, 20, 18, 22, 28, 35, 50, 40]</a:t>
            </a:r>
          </a:p>
          <a:p>
            <a:pPr marL="0" indent="0">
              <a:buNone/>
            </a:pPr>
            <a:r>
              <a:rPr lang="es-ES" sz="2600" dirty="0"/>
              <a:t>	&gt;&gt;&gt; x2 = [0,1.5,2,3,4,5,6,7,8,9]</a:t>
            </a:r>
          </a:p>
          <a:p>
            <a:pPr marL="0" indent="0">
              <a:buNone/>
            </a:pPr>
            <a:r>
              <a:rPr lang="es-ES" sz="2000" dirty="0"/>
              <a:t>	</a:t>
            </a:r>
            <a:r>
              <a:rPr lang="es-ES" sz="2600" dirty="0"/>
              <a:t>&gt;&gt;&gt; y2 = [10, 11, 13, 14, 16, 20, 22, 27, 30, 34]</a:t>
            </a:r>
          </a:p>
          <a:p>
            <a:pPr marL="0" indent="0">
              <a:buNone/>
            </a:pPr>
            <a:r>
              <a:rPr lang="pt-BR" sz="2600" dirty="0"/>
              <a:t>	&gt;&gt;&gt; </a:t>
            </a:r>
            <a:r>
              <a:rPr lang="pt-BR" sz="2600" dirty="0" err="1"/>
              <a:t>p.plot</a:t>
            </a:r>
            <a:r>
              <a:rPr lang="pt-BR" sz="2600" dirty="0"/>
              <a:t>(x1,y1,x2,y2)</a:t>
            </a:r>
          </a:p>
          <a:p>
            <a:pPr marL="0" indent="0">
              <a:buNone/>
            </a:pPr>
            <a:r>
              <a:rPr lang="pt-BR" sz="2600" dirty="0"/>
              <a:t>	&gt;&gt;&gt; </a:t>
            </a:r>
            <a:r>
              <a:rPr lang="pt-BR" sz="2600" dirty="0" err="1"/>
              <a:t>p.show</a:t>
            </a:r>
            <a:r>
              <a:rPr lang="pt-BR" sz="2600" dirty="0"/>
              <a:t>()</a:t>
            </a:r>
          </a:p>
          <a:p>
            <a:pPr marL="0" indent="0">
              <a:buNone/>
            </a:pP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3078226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Plotando Gráficos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pt-BR" sz="2800" dirty="0"/>
              <a:t>Plotando mais de uma curva no gráfico: exemplo (x1,y1) e (x2,y2):</a:t>
            </a: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sz="2000" dirty="0"/>
              <a:t>	</a:t>
            </a:r>
            <a:r>
              <a:rPr lang="es-ES" sz="2600" dirty="0"/>
              <a:t>&gt;&gt;&gt; x1 = [0,1,2,3,4,5,6,7,8,9]</a:t>
            </a:r>
          </a:p>
          <a:p>
            <a:pPr marL="0" indent="0">
              <a:buNone/>
            </a:pPr>
            <a:r>
              <a:rPr lang="es-ES" sz="2600" dirty="0"/>
              <a:t>	&gt;&gt;&gt; y1 = [10, 15, 30, 20, 18, 22, 28, 35, 50, 40]</a:t>
            </a:r>
          </a:p>
          <a:p>
            <a:pPr marL="0" indent="0">
              <a:buNone/>
            </a:pPr>
            <a:r>
              <a:rPr lang="es-ES" sz="2600" dirty="0"/>
              <a:t>	&gt;&gt;&gt; x2 = [0,1.5,2,3,4,5,6,7,8,9]</a:t>
            </a:r>
          </a:p>
          <a:p>
            <a:pPr marL="0" indent="0">
              <a:buNone/>
            </a:pPr>
            <a:r>
              <a:rPr lang="es-ES" sz="2000" dirty="0"/>
              <a:t>	</a:t>
            </a:r>
            <a:r>
              <a:rPr lang="es-ES" sz="2600" dirty="0"/>
              <a:t>&gt;&gt;&gt; y2 = [10, 11, 13, 14, 16, 20, 22, 27, 30, 34]</a:t>
            </a:r>
          </a:p>
          <a:p>
            <a:pPr marL="0" indent="0">
              <a:buNone/>
            </a:pPr>
            <a:r>
              <a:rPr lang="pt-BR" sz="2600" dirty="0"/>
              <a:t>	&gt;&gt;&gt; </a:t>
            </a:r>
            <a:r>
              <a:rPr lang="pt-BR" sz="2600" b="1" dirty="0" err="1"/>
              <a:t>p.plot</a:t>
            </a:r>
            <a:r>
              <a:rPr lang="pt-BR" sz="2600" b="1" dirty="0"/>
              <a:t>(x1, y1)</a:t>
            </a:r>
          </a:p>
          <a:p>
            <a:pPr marL="0" indent="0">
              <a:buNone/>
            </a:pPr>
            <a:r>
              <a:rPr lang="pt-BR" sz="2600" b="1" dirty="0"/>
              <a:t>	&gt;&gt;&gt; </a:t>
            </a:r>
            <a:r>
              <a:rPr lang="pt-BR" sz="2600" b="1" dirty="0" err="1"/>
              <a:t>p.plot</a:t>
            </a:r>
            <a:r>
              <a:rPr lang="pt-BR" sz="2600" b="1" dirty="0"/>
              <a:t>(x2, y2)</a:t>
            </a:r>
          </a:p>
          <a:p>
            <a:pPr marL="0" indent="0">
              <a:buNone/>
            </a:pPr>
            <a:r>
              <a:rPr lang="pt-BR" sz="2600" dirty="0"/>
              <a:t>	&gt;&gt;&gt; </a:t>
            </a:r>
            <a:r>
              <a:rPr lang="pt-BR" sz="2600" dirty="0" err="1"/>
              <a:t>p.show</a:t>
            </a:r>
            <a:r>
              <a:rPr lang="pt-BR" sz="2600" dirty="0"/>
              <a:t>() 	</a:t>
            </a:r>
          </a:p>
        </p:txBody>
      </p:sp>
    </p:spTree>
    <p:extLst>
      <p:ext uri="{BB962C8B-B14F-4D97-AF65-F5344CB8AC3E}">
        <p14:creationId xmlns:p14="http://schemas.microsoft.com/office/powerpoint/2010/main" val="16275213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9349</TotalTime>
  <Words>1268</Words>
  <Application>Microsoft Office PowerPoint</Application>
  <PresentationFormat>Apresentação na tela (4:3)</PresentationFormat>
  <Paragraphs>183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Courier New</vt:lpstr>
      <vt:lpstr>Tema do Office</vt:lpstr>
      <vt:lpstr>Introdução à biblioteca Matplotlib </vt:lpstr>
      <vt:lpstr>Plotando Gráficos</vt:lpstr>
      <vt:lpstr>Plotando Gráficos</vt:lpstr>
      <vt:lpstr>Plotando Gráficos</vt:lpstr>
      <vt:lpstr>Plotando Gráficos</vt:lpstr>
      <vt:lpstr>Plotando Gráficos</vt:lpstr>
      <vt:lpstr>Plotando Gráficos</vt:lpstr>
      <vt:lpstr>Plotando Gráficos</vt:lpstr>
      <vt:lpstr>Plotando Gráficos</vt:lpstr>
      <vt:lpstr>Plotando Gráficos</vt:lpstr>
      <vt:lpstr>Plotando Gráficos</vt:lpstr>
      <vt:lpstr>Plotando Gráficos</vt:lpstr>
      <vt:lpstr>Plotando Gráficos</vt:lpstr>
      <vt:lpstr>Plotando Gráficos</vt:lpstr>
      <vt:lpstr>Plotando Gráficos</vt:lpstr>
      <vt:lpstr>Plotando Gráficos</vt:lpstr>
      <vt:lpstr>Plotando Gráficos</vt:lpstr>
      <vt:lpstr>Plotando Gráficos</vt:lpstr>
      <vt:lpstr>Exercício</vt:lpstr>
      <vt:lpstr>Exercício</vt:lpstr>
      <vt:lpstr>Exercício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à Linguagem C</dc:title>
  <dc:creator>Claudio</dc:creator>
  <cp:lastModifiedBy>Claudio Pereira</cp:lastModifiedBy>
  <cp:revision>318</cp:revision>
  <dcterms:created xsi:type="dcterms:W3CDTF">2019-11-06T10:37:45Z</dcterms:created>
  <dcterms:modified xsi:type="dcterms:W3CDTF">2022-04-13T15:56:43Z</dcterms:modified>
</cp:coreProperties>
</file>