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6" r:id="rId3"/>
    <p:sldId id="277" r:id="rId4"/>
    <p:sldId id="297" r:id="rId5"/>
    <p:sldId id="298" r:id="rId6"/>
    <p:sldId id="299" r:id="rId7"/>
    <p:sldId id="324" r:id="rId8"/>
    <p:sldId id="326" r:id="rId9"/>
    <p:sldId id="327" r:id="rId10"/>
    <p:sldId id="325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07" r:id="rId20"/>
    <p:sldId id="309" r:id="rId21"/>
    <p:sldId id="310" r:id="rId22"/>
    <p:sldId id="311" r:id="rId23"/>
    <p:sldId id="314" r:id="rId24"/>
    <p:sldId id="312" r:id="rId25"/>
    <p:sldId id="318" r:id="rId26"/>
    <p:sldId id="321" r:id="rId27"/>
    <p:sldId id="319" r:id="rId28"/>
    <p:sldId id="316" r:id="rId29"/>
    <p:sldId id="322" r:id="rId30"/>
    <p:sldId id="323" r:id="rId31"/>
    <p:sldId id="31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563" autoAdjust="0"/>
  </p:normalViewPr>
  <p:slideViewPr>
    <p:cSldViewPr>
      <p:cViewPr>
        <p:scale>
          <a:sx n="66" d="100"/>
          <a:sy n="66" d="100"/>
        </p:scale>
        <p:origin x="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user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à Biblioteca</a:t>
            </a:r>
            <a:br>
              <a:rPr lang="pt-BR" dirty="0"/>
            </a:br>
            <a:r>
              <a:rPr lang="pt-BR" sz="7200" dirty="0" err="1"/>
              <a:t>NumPy</a:t>
            </a:r>
            <a:br>
              <a:rPr lang="pt-BR" sz="5400" dirty="0"/>
            </a:br>
            <a:r>
              <a:rPr lang="pt-BR" dirty="0"/>
              <a:t>Parte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de </a:t>
            </a:r>
            <a:r>
              <a:rPr lang="pt-BR" i="1" dirty="0" err="1"/>
              <a:t>np.linspace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pt-BR" sz="2400" b="1" dirty="0"/>
              <a:t>Plotando funções: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marL="0" indent="0">
              <a:buNone/>
            </a:pPr>
            <a:r>
              <a:rPr lang="en-US" sz="2400" dirty="0"/>
              <a:t>	from matplotlib import </a:t>
            </a:r>
            <a:r>
              <a:rPr lang="en-US" sz="2400" dirty="0" err="1"/>
              <a:t>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x= </a:t>
            </a:r>
            <a:r>
              <a:rPr lang="en-US" sz="2400" dirty="0" err="1"/>
              <a:t>np.linspace</a:t>
            </a:r>
            <a:r>
              <a:rPr lang="en-US" sz="2400" dirty="0"/>
              <a:t>(0, 10, 101)</a:t>
            </a:r>
          </a:p>
          <a:p>
            <a:pPr marL="0" indent="0">
              <a:buNone/>
            </a:pPr>
            <a:r>
              <a:rPr lang="en-US" sz="2400" dirty="0"/>
              <a:t>	y = </a:t>
            </a:r>
            <a:r>
              <a:rPr lang="en-US" sz="2400" dirty="0" err="1"/>
              <a:t>np.sin</a:t>
            </a:r>
            <a:r>
              <a:rPr lang="en-US" sz="2400" dirty="0"/>
              <a:t>(x)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plt.plot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plt.show</a:t>
            </a:r>
            <a:r>
              <a:rPr lang="en-US" sz="2400" dirty="0"/>
              <a:t>()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1207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4402832" cy="4853136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np.zeros</a:t>
            </a:r>
            <a:r>
              <a:rPr lang="pt-BR" sz="2400" b="1" dirty="0"/>
              <a:t>: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&gt;&gt;&gt; a = </a:t>
            </a:r>
            <a:r>
              <a:rPr lang="pt-BR" sz="2000" dirty="0" err="1"/>
              <a:t>np.zeros</a:t>
            </a:r>
            <a:r>
              <a:rPr lang="pt-BR" sz="2000" dirty="0"/>
              <a:t>(10)</a:t>
            </a:r>
          </a:p>
          <a:p>
            <a:pPr marL="0" indent="0">
              <a:buNone/>
            </a:pPr>
            <a:r>
              <a:rPr lang="pt-BR" sz="2000" dirty="0"/>
              <a:t>     &gt;&gt;&gt; a</a:t>
            </a:r>
          </a:p>
          <a:p>
            <a:pPr marL="0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array</a:t>
            </a:r>
            <a:r>
              <a:rPr lang="pt-BR" sz="2000" dirty="0"/>
              <a:t>([0., 0., 0., 0., 0., 0., 0., 0., 0., 0.])</a:t>
            </a:r>
          </a:p>
          <a:p>
            <a:pPr marL="0" indent="0">
              <a:buNone/>
            </a:pPr>
            <a:r>
              <a:rPr lang="pt-BR" sz="2000" dirty="0"/>
              <a:t>     &gt;&gt;&gt; a = </a:t>
            </a:r>
            <a:r>
              <a:rPr lang="pt-BR" sz="2000" dirty="0" err="1"/>
              <a:t>np.zeros</a:t>
            </a:r>
            <a:r>
              <a:rPr lang="pt-BR" sz="2000" dirty="0"/>
              <a:t>((5,2))</a:t>
            </a:r>
          </a:p>
          <a:p>
            <a:pPr marL="0" indent="0">
              <a:buNone/>
            </a:pPr>
            <a:r>
              <a:rPr lang="pt-BR" sz="2000" dirty="0"/>
              <a:t>     &gt;&gt;&gt; a</a:t>
            </a:r>
          </a:p>
          <a:p>
            <a:pPr marL="0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array</a:t>
            </a:r>
            <a:r>
              <a:rPr lang="pt-BR" sz="2000" dirty="0"/>
              <a:t>([[0., 0.],</a:t>
            </a:r>
          </a:p>
          <a:p>
            <a:pPr marL="0" indent="0">
              <a:buNone/>
            </a:pPr>
            <a:r>
              <a:rPr lang="pt-BR" sz="2000" dirty="0"/>
              <a:t>     	[0., 0.],</a:t>
            </a:r>
          </a:p>
          <a:p>
            <a:pPr marL="0" indent="0">
              <a:buNone/>
            </a:pPr>
            <a:r>
              <a:rPr lang="pt-BR" sz="2000" dirty="0"/>
              <a:t>     	[0., 0.],</a:t>
            </a:r>
          </a:p>
          <a:p>
            <a:pPr marL="0" indent="0">
              <a:buNone/>
            </a:pPr>
            <a:r>
              <a:rPr lang="pt-BR" sz="2000" dirty="0"/>
              <a:t>     	[0., 0.],</a:t>
            </a:r>
          </a:p>
          <a:p>
            <a:pPr marL="0" indent="0">
              <a:buNone/>
            </a:pPr>
            <a:r>
              <a:rPr lang="pt-BR" sz="2000" dirty="0"/>
              <a:t>     	[0., 0.]])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05672" y="1600200"/>
            <a:ext cx="4402832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/>
              <a:t>np.ones</a:t>
            </a:r>
            <a:r>
              <a:rPr lang="pt-BR" sz="2400" b="1" dirty="0"/>
              <a:t>: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&gt;&gt;&gt; a = </a:t>
            </a:r>
            <a:r>
              <a:rPr lang="pt-BR" sz="2000" dirty="0" err="1"/>
              <a:t>np.ones</a:t>
            </a:r>
            <a:r>
              <a:rPr lang="pt-BR" sz="2000" dirty="0"/>
              <a:t>((2,5))</a:t>
            </a:r>
          </a:p>
          <a:p>
            <a:pPr marL="0" indent="0">
              <a:buNone/>
            </a:pPr>
            <a:r>
              <a:rPr lang="pt-BR" sz="2000" dirty="0"/>
              <a:t>     &gt;&gt;&gt; a</a:t>
            </a:r>
          </a:p>
          <a:p>
            <a:pPr marL="0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array</a:t>
            </a:r>
            <a:r>
              <a:rPr lang="pt-BR" sz="2000" dirty="0"/>
              <a:t>([[1., 1., 1., 1., 1.],</a:t>
            </a:r>
          </a:p>
          <a:p>
            <a:pPr marL="0" indent="0">
              <a:buNone/>
            </a:pPr>
            <a:r>
              <a:rPr lang="pt-BR" sz="2000" dirty="0"/>
              <a:t>                  [1., 1., 1., 1., 1.]])  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4572000" y="1700808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0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aleatórios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pt-BR" sz="3700" b="1" dirty="0"/>
              <a:t>Números aleatórios (randômicos) entre 0 e 1: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&gt;&gt;&gt; x = </a:t>
            </a:r>
            <a:r>
              <a:rPr lang="pt-BR" dirty="0" err="1"/>
              <a:t>np.random.random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&gt;&gt;&gt; x</a:t>
            </a:r>
          </a:p>
          <a:p>
            <a:pPr marL="0" indent="0">
              <a:buNone/>
            </a:pPr>
            <a:r>
              <a:rPr lang="pt-BR" dirty="0"/>
              <a:t>	0.3985940116433848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&gt;&gt;&gt; a = </a:t>
            </a:r>
            <a:r>
              <a:rPr lang="pt-BR" dirty="0" err="1"/>
              <a:t>np.random.random</a:t>
            </a:r>
            <a:r>
              <a:rPr lang="pt-BR" dirty="0"/>
              <a:t>((5,2))</a:t>
            </a:r>
          </a:p>
          <a:p>
            <a:pPr marL="0" indent="0">
              <a:buNone/>
            </a:pPr>
            <a:r>
              <a:rPr lang="pt-BR" dirty="0"/>
              <a:t>	&gt;&gt;&gt; a</a:t>
            </a:r>
          </a:p>
          <a:p>
            <a:pPr marL="0" indent="0">
              <a:buNone/>
            </a:pPr>
            <a:r>
              <a:rPr lang="pt-BR" dirty="0"/>
              <a:t>              </a:t>
            </a:r>
            <a:r>
              <a:rPr lang="pt-BR" dirty="0" err="1"/>
              <a:t>array</a:t>
            </a:r>
            <a:r>
              <a:rPr lang="pt-BR" dirty="0"/>
              <a:t>([[0.87839669, 0.48294861],</a:t>
            </a:r>
          </a:p>
          <a:p>
            <a:pPr marL="0" indent="0">
              <a:buNone/>
            </a:pPr>
            <a:r>
              <a:rPr lang="pt-BR" dirty="0"/>
              <a:t>       	            [0.79552014, 0.89962816],</a:t>
            </a:r>
          </a:p>
          <a:p>
            <a:pPr marL="0" indent="0">
              <a:buNone/>
            </a:pPr>
            <a:r>
              <a:rPr lang="pt-BR" dirty="0"/>
              <a:t>                           [0.87671363, 0.55512438],</a:t>
            </a:r>
          </a:p>
          <a:p>
            <a:pPr marL="0" indent="0">
              <a:buNone/>
            </a:pPr>
            <a:r>
              <a:rPr lang="pt-BR" dirty="0"/>
              <a:t>                           [0.1021173 , 0.20926103],</a:t>
            </a:r>
          </a:p>
          <a:p>
            <a:pPr marL="0" indent="0">
              <a:buNone/>
            </a:pPr>
            <a:r>
              <a:rPr lang="pt-BR" dirty="0"/>
              <a:t>                           [0.06845731, 0.84445159]])</a:t>
            </a:r>
          </a:p>
        </p:txBody>
      </p:sp>
    </p:spTree>
    <p:extLst>
      <p:ext uri="{BB962C8B-B14F-4D97-AF65-F5344CB8AC3E}">
        <p14:creationId xmlns:p14="http://schemas.microsoft.com/office/powerpoint/2010/main" val="300512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em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r>
              <a:rPr lang="pt-BR" sz="2200" b="1" dirty="0"/>
              <a:t>Arredondamentos e aproximações: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	&gt;&gt;&gt; a = 10*</a:t>
            </a:r>
            <a:r>
              <a:rPr lang="pt-BR" sz="1600" dirty="0" err="1"/>
              <a:t>np.random.random</a:t>
            </a:r>
            <a:r>
              <a:rPr lang="pt-BR" sz="1600" dirty="0"/>
              <a:t>((2,3))  #</a:t>
            </a:r>
            <a:r>
              <a:rPr lang="pt-BR" sz="1600" dirty="0" err="1"/>
              <a:t>rand</a:t>
            </a:r>
            <a:r>
              <a:rPr lang="pt-BR" sz="1600" dirty="0"/>
              <a:t> entre 0 e 10</a:t>
            </a:r>
          </a:p>
          <a:p>
            <a:pPr marL="0" indent="0">
              <a:buNone/>
            </a:pPr>
            <a:r>
              <a:rPr lang="pt-BR" sz="1600" dirty="0"/>
              <a:t>	&gt;&gt;&gt; a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array</a:t>
            </a:r>
            <a:r>
              <a:rPr lang="pt-BR" sz="1600" dirty="0"/>
              <a:t>([[4.08340647, 1.58616567, 8.21752923],</a:t>
            </a:r>
          </a:p>
          <a:p>
            <a:pPr marL="0" indent="0">
              <a:buNone/>
            </a:pPr>
            <a:r>
              <a:rPr lang="pt-BR" sz="1600" dirty="0"/>
              <a:t>      	            [6.51007897, 2.15374436, 0.7586277 ]])</a:t>
            </a:r>
          </a:p>
          <a:p>
            <a:pPr marL="0" indent="0">
              <a:buNone/>
            </a:pPr>
            <a:r>
              <a:rPr lang="pt-BR" sz="1600" dirty="0"/>
              <a:t>	&gt;&gt;&gt; </a:t>
            </a:r>
            <a:r>
              <a:rPr lang="pt-BR" sz="1600" b="1" dirty="0" err="1"/>
              <a:t>np.floor</a:t>
            </a:r>
            <a:r>
              <a:rPr lang="pt-BR" sz="1600" b="1" dirty="0"/>
              <a:t>(a</a:t>
            </a:r>
            <a:r>
              <a:rPr lang="pt-BR" sz="1600" dirty="0"/>
              <a:t>)        # </a:t>
            </a:r>
            <a:r>
              <a:rPr lang="en-US" sz="1600" dirty="0" err="1"/>
              <a:t>arredonda</a:t>
            </a:r>
            <a:r>
              <a:rPr lang="en-US" sz="1600" dirty="0"/>
              <a:t> para </a:t>
            </a:r>
            <a:r>
              <a:rPr lang="pt-BR" sz="1600" dirty="0"/>
              <a:t>primeiro </a:t>
            </a:r>
            <a:r>
              <a:rPr lang="pt-BR" sz="1600" b="1" dirty="0"/>
              <a:t>inteiro</a:t>
            </a:r>
            <a:r>
              <a:rPr lang="pt-BR" sz="1600" dirty="0"/>
              <a:t> </a:t>
            </a:r>
            <a:r>
              <a:rPr lang="pt-BR" sz="1600" b="1" dirty="0"/>
              <a:t>menor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array</a:t>
            </a:r>
            <a:r>
              <a:rPr lang="pt-BR" sz="1600" dirty="0"/>
              <a:t>([[4., 1., 8.],</a:t>
            </a:r>
          </a:p>
          <a:p>
            <a:pPr marL="0" indent="0">
              <a:buNone/>
            </a:pPr>
            <a:r>
              <a:rPr lang="pt-BR" sz="1600" dirty="0"/>
              <a:t>       	            [6., 2., 0.]])</a:t>
            </a:r>
          </a:p>
          <a:p>
            <a:pPr marL="0" indent="0">
              <a:buNone/>
            </a:pPr>
            <a:r>
              <a:rPr lang="pt-BR" sz="1600" dirty="0"/>
              <a:t>	&gt;&gt;&gt; </a:t>
            </a:r>
            <a:r>
              <a:rPr lang="pt-BR" sz="1600" b="1" dirty="0" err="1"/>
              <a:t>np.ceil</a:t>
            </a:r>
            <a:r>
              <a:rPr lang="pt-BR" sz="1600" b="1" dirty="0"/>
              <a:t>(a)</a:t>
            </a:r>
            <a:r>
              <a:rPr lang="pt-BR" sz="1600" dirty="0"/>
              <a:t>          # </a:t>
            </a:r>
            <a:r>
              <a:rPr lang="en-US" sz="1600" dirty="0" err="1"/>
              <a:t>arredonda</a:t>
            </a:r>
            <a:r>
              <a:rPr lang="en-US" sz="1600" dirty="0"/>
              <a:t> para </a:t>
            </a:r>
            <a:r>
              <a:rPr lang="pt-BR" sz="1600" dirty="0"/>
              <a:t>primeiro </a:t>
            </a:r>
            <a:r>
              <a:rPr lang="pt-BR" sz="1600" b="1" dirty="0"/>
              <a:t>inteiro maior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array</a:t>
            </a:r>
            <a:r>
              <a:rPr lang="pt-BR" sz="1600" dirty="0"/>
              <a:t>([[5., 2., 9.],</a:t>
            </a:r>
          </a:p>
          <a:p>
            <a:pPr marL="0" indent="0">
              <a:buNone/>
            </a:pPr>
            <a:r>
              <a:rPr lang="pt-BR" sz="1600" dirty="0"/>
              <a:t>       	            [7., 3., 1.]])</a:t>
            </a:r>
          </a:p>
          <a:p>
            <a:pPr marL="0" indent="0">
              <a:buNone/>
            </a:pPr>
            <a:r>
              <a:rPr lang="pt-BR" sz="1600" dirty="0"/>
              <a:t>	&gt;&gt;&gt; </a:t>
            </a:r>
            <a:r>
              <a:rPr lang="pt-BR" sz="1600" b="1" dirty="0" err="1"/>
              <a:t>np.round</a:t>
            </a:r>
            <a:r>
              <a:rPr lang="pt-BR" sz="1600" b="1" dirty="0"/>
              <a:t>(a)</a:t>
            </a:r>
            <a:r>
              <a:rPr lang="pt-BR" sz="1600" dirty="0"/>
              <a:t>      # </a:t>
            </a:r>
            <a:r>
              <a:rPr lang="en-US" sz="1600" dirty="0" err="1"/>
              <a:t>arredonda</a:t>
            </a:r>
            <a:r>
              <a:rPr lang="en-US" sz="1600" dirty="0"/>
              <a:t> para </a:t>
            </a:r>
            <a:r>
              <a:rPr lang="pt-BR" sz="1600" dirty="0"/>
              <a:t>inteiro </a:t>
            </a:r>
            <a:r>
              <a:rPr lang="pt-BR" sz="1600" b="1" dirty="0"/>
              <a:t>mais próximo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array</a:t>
            </a:r>
            <a:r>
              <a:rPr lang="pt-BR" sz="1600" dirty="0"/>
              <a:t>([[4., 2., 8.],</a:t>
            </a:r>
          </a:p>
          <a:p>
            <a:pPr marL="0" indent="0">
              <a:buNone/>
            </a:pPr>
            <a:r>
              <a:rPr lang="pt-BR" sz="1600" dirty="0"/>
              <a:t>      	            [7., 2., 1.]])</a:t>
            </a:r>
          </a:p>
          <a:p>
            <a:pPr marL="0" indent="0">
              <a:buNone/>
            </a:pPr>
            <a:r>
              <a:rPr lang="en-US" sz="1600" dirty="0"/>
              <a:t>	&gt;&gt;&gt; </a:t>
            </a:r>
            <a:r>
              <a:rPr lang="en-US" sz="1600" b="1" dirty="0" err="1"/>
              <a:t>np.round</a:t>
            </a:r>
            <a:r>
              <a:rPr lang="en-US" sz="1600" b="1" dirty="0"/>
              <a:t>(a,2)</a:t>
            </a:r>
            <a:r>
              <a:rPr lang="en-US" sz="1600" dirty="0"/>
              <a:t>   # </a:t>
            </a:r>
            <a:r>
              <a:rPr lang="en-US" sz="1600" dirty="0" err="1"/>
              <a:t>arredonda</a:t>
            </a:r>
            <a:r>
              <a:rPr lang="en-US" sz="1600" dirty="0"/>
              <a:t> para </a:t>
            </a:r>
            <a:r>
              <a:rPr lang="en-US" sz="1600" b="1" dirty="0" err="1"/>
              <a:t>duas</a:t>
            </a:r>
            <a:r>
              <a:rPr lang="en-US" sz="1600" b="1" dirty="0"/>
              <a:t> casas </a:t>
            </a:r>
            <a:r>
              <a:rPr lang="en-US" sz="1600" b="1" dirty="0" err="1"/>
              <a:t>decimais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array([[4.08, 1.59, 8.22],</a:t>
            </a:r>
          </a:p>
          <a:p>
            <a:pPr marL="0" indent="0">
              <a:buNone/>
            </a:pPr>
            <a:r>
              <a:rPr lang="en-US" sz="1600" dirty="0"/>
              <a:t>      	             [6.51, 2.15, 0.76]])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1690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S</a:t>
                </a:r>
                <a:r>
                  <a:rPr lang="en-US" b="1" dirty="0" err="1"/>
                  <a:t>oma</a:t>
                </a:r>
                <a:r>
                  <a:rPr lang="en-US" b="1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/>
                  <a:t>	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4.2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1.5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3.8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1.1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3.7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.5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 = A +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.3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+1.1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4.2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+3.7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1.5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+6.5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3.8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+8.0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6.4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4.8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8.0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11.8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S</a:t>
            </a:r>
            <a:r>
              <a:rPr lang="en-US" b="1" dirty="0" err="1"/>
              <a:t>oma</a:t>
            </a:r>
            <a:r>
              <a:rPr lang="en-US" b="1" dirty="0"/>
              <a:t> de </a:t>
            </a:r>
            <a:r>
              <a:rPr lang="en-US" b="1" dirty="0" err="1"/>
              <a:t>listas</a:t>
            </a:r>
            <a:r>
              <a:rPr lang="en-US" b="1" dirty="0"/>
              <a:t> </a:t>
            </a:r>
            <a:r>
              <a:rPr lang="en-US" b="1" dirty="0" err="1"/>
              <a:t>sem</a:t>
            </a:r>
            <a:r>
              <a:rPr lang="en-US" b="1" dirty="0"/>
              <a:t> NumPy?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A = [[5.3,4.2],[1.5,3.8]]</a:t>
            </a:r>
          </a:p>
          <a:p>
            <a:pPr marL="0" indent="0">
              <a:buNone/>
            </a:pPr>
            <a:r>
              <a:rPr lang="pt-BR" dirty="0"/>
              <a:t>&gt;&gt;&gt; A</a:t>
            </a:r>
          </a:p>
          <a:p>
            <a:pPr marL="0" indent="0">
              <a:buNone/>
            </a:pPr>
            <a:r>
              <a:rPr lang="pt-BR" dirty="0"/>
              <a:t>[[5.3, 4.2], [1.5, 3.8]]</a:t>
            </a:r>
          </a:p>
          <a:p>
            <a:pPr marL="0" indent="0">
              <a:buNone/>
            </a:pPr>
            <a:r>
              <a:rPr lang="pt-BR" dirty="0"/>
              <a:t>&gt;&gt;&gt; B = [[1.1,3.7],[6.5,8.0]]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C=A+B</a:t>
            </a:r>
          </a:p>
          <a:p>
            <a:pPr marL="0" indent="0">
              <a:buNone/>
            </a:pPr>
            <a:r>
              <a:rPr lang="pt-BR" dirty="0"/>
              <a:t>&gt;&gt;&gt; C</a:t>
            </a:r>
          </a:p>
          <a:p>
            <a:pPr marL="0" indent="0">
              <a:buNone/>
            </a:pPr>
            <a:r>
              <a:rPr lang="pt-BR" dirty="0"/>
              <a:t>[[5.3, 4.2], [1.5, 3.8], [1.1, 3.7], [6.5, 8.0]]</a:t>
            </a:r>
            <a:endParaRPr lang="en-US" dirty="0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4716016" y="5229200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436096" y="4309160"/>
            <a:ext cx="3382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Apenas c</a:t>
            </a:r>
            <a:r>
              <a:rPr lang="en-US" sz="2200" b="1" dirty="0" err="1"/>
              <a:t>oncatena</a:t>
            </a:r>
            <a:r>
              <a:rPr lang="en-US" sz="2200" b="1" dirty="0"/>
              <a:t> as </a:t>
            </a:r>
            <a:r>
              <a:rPr lang="en-US" sz="2200" b="1" dirty="0" err="1"/>
              <a:t>listas</a:t>
            </a:r>
            <a:r>
              <a:rPr lang="en-US" sz="2200" b="1" dirty="0"/>
              <a:t>!</a:t>
            </a:r>
          </a:p>
          <a:p>
            <a:r>
              <a:rPr lang="en-US" sz="2200" b="1" dirty="0" err="1"/>
              <a:t>Não</a:t>
            </a:r>
            <a:r>
              <a:rPr lang="en-US" sz="2200" b="1" dirty="0"/>
              <a:t> soma </a:t>
            </a:r>
            <a:r>
              <a:rPr lang="en-US" sz="2200" b="1" dirty="0" err="1"/>
              <a:t>matrizes</a:t>
            </a:r>
            <a:r>
              <a:rPr lang="en-US" sz="2200" b="1" dirty="0"/>
              <a:t>!</a:t>
            </a:r>
            <a:endParaRPr lang="pt-BR" sz="2200" b="1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5076056" y="2204864"/>
            <a:ext cx="144016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3000" b="1" dirty="0"/>
              <a:t>S</a:t>
            </a:r>
            <a:r>
              <a:rPr lang="en-US" sz="3000" b="1" dirty="0" err="1"/>
              <a:t>oma</a:t>
            </a:r>
            <a:r>
              <a:rPr lang="en-US" sz="3000" b="1" dirty="0"/>
              <a:t> de </a:t>
            </a:r>
            <a:r>
              <a:rPr lang="en-US" sz="3000" b="1" dirty="0" err="1"/>
              <a:t>listas</a:t>
            </a:r>
            <a:r>
              <a:rPr lang="en-US" sz="3000" b="1" dirty="0"/>
              <a:t> (</a:t>
            </a:r>
            <a:r>
              <a:rPr lang="en-US" sz="3000" b="1" dirty="0" err="1"/>
              <a:t>como</a:t>
            </a:r>
            <a:r>
              <a:rPr lang="en-US" sz="3000" b="1" dirty="0"/>
              <a:t> </a:t>
            </a:r>
            <a:r>
              <a:rPr lang="en-US" sz="3000" b="1" dirty="0" err="1"/>
              <a:t>vetores</a:t>
            </a:r>
            <a:r>
              <a:rPr lang="en-US" sz="3000" b="1" dirty="0"/>
              <a:t>) </a:t>
            </a:r>
            <a:r>
              <a:rPr lang="en-US" sz="3000" b="1" dirty="0" err="1"/>
              <a:t>sem</a:t>
            </a:r>
            <a:r>
              <a:rPr lang="en-US" sz="3000" b="1" dirty="0"/>
              <a:t> NumPy… </a:t>
            </a:r>
            <a:r>
              <a:rPr lang="pt-BR" sz="3000" dirty="0" err="1"/>
              <a:t>utilizand</a:t>
            </a:r>
            <a:r>
              <a:rPr lang="en-US" sz="2800" dirty="0"/>
              <a:t>o  </a:t>
            </a:r>
            <a:r>
              <a:rPr lang="en-US" sz="3000" dirty="0"/>
              <a:t>“for”</a:t>
            </a:r>
            <a:endParaRPr lang="pt-BR" sz="3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	A = [[5.3,4.2],[1.5,3.8]]</a:t>
            </a:r>
          </a:p>
          <a:p>
            <a:pPr marL="0" indent="0">
              <a:buNone/>
            </a:pPr>
            <a:r>
              <a:rPr lang="pt-BR" sz="2400" dirty="0"/>
              <a:t>	B = [[1.1,3.7],[6.5,8.0]]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3000" b="1" dirty="0"/>
              <a:t>for </a:t>
            </a:r>
            <a:r>
              <a:rPr lang="en-US" sz="3000" b="1" dirty="0" err="1"/>
              <a:t>i</a:t>
            </a:r>
            <a:r>
              <a:rPr lang="en-US" sz="3000" b="1" dirty="0"/>
              <a:t> in range(2):</a:t>
            </a:r>
          </a:p>
          <a:p>
            <a:pPr marL="0" indent="0">
              <a:buNone/>
            </a:pPr>
            <a:r>
              <a:rPr lang="en-US" sz="3000" b="1" dirty="0"/>
              <a:t>		for j in range(4):</a:t>
            </a:r>
          </a:p>
          <a:p>
            <a:pPr marL="0" indent="0">
              <a:buNone/>
            </a:pPr>
            <a:r>
              <a:rPr lang="en-US" sz="3000" b="1" dirty="0"/>
              <a:t>			C[</a:t>
            </a:r>
            <a:r>
              <a:rPr lang="en-US" sz="3000" b="1" dirty="0" err="1"/>
              <a:t>i</a:t>
            </a:r>
            <a:r>
              <a:rPr lang="en-US" sz="3000" b="1" dirty="0"/>
              <a:t>][j] = A[</a:t>
            </a:r>
            <a:r>
              <a:rPr lang="en-US" sz="3000" b="1" dirty="0" err="1"/>
              <a:t>i</a:t>
            </a:r>
            <a:r>
              <a:rPr lang="en-US" sz="3000" b="1" dirty="0"/>
              <a:t>][j]+B[</a:t>
            </a:r>
            <a:r>
              <a:rPr lang="en-US" sz="3000" b="1" dirty="0" err="1"/>
              <a:t>i</a:t>
            </a:r>
            <a:r>
              <a:rPr lang="en-US" sz="3000" b="1" dirty="0"/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287918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3000" b="1" dirty="0"/>
              <a:t>S</a:t>
            </a:r>
            <a:r>
              <a:rPr lang="en-US" sz="3000" b="1" dirty="0" err="1"/>
              <a:t>oma</a:t>
            </a:r>
            <a:r>
              <a:rPr lang="en-US" sz="3000" b="1" dirty="0"/>
              <a:t> </a:t>
            </a:r>
            <a:r>
              <a:rPr lang="en-US" sz="3000" b="1" dirty="0" err="1"/>
              <a:t>sem</a:t>
            </a:r>
            <a:r>
              <a:rPr lang="en-US" sz="3000" b="1" dirty="0"/>
              <a:t> </a:t>
            </a:r>
            <a:r>
              <a:rPr lang="en-US" sz="3000" b="1" dirty="0" err="1"/>
              <a:t>NumPy</a:t>
            </a:r>
            <a:r>
              <a:rPr lang="en-US" sz="3000" b="1" dirty="0"/>
              <a:t>… </a:t>
            </a:r>
            <a:r>
              <a:rPr lang="en-US" sz="3000" dirty="0" err="1"/>
              <a:t>utilizando</a:t>
            </a:r>
            <a:r>
              <a:rPr lang="en-US" sz="3000" dirty="0"/>
              <a:t> “map”.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3000" b="1" dirty="0" err="1"/>
              <a:t>def</a:t>
            </a:r>
            <a:r>
              <a:rPr lang="en-US" sz="3000" b="1" dirty="0"/>
              <a:t> soma(</a:t>
            </a:r>
            <a:r>
              <a:rPr lang="en-US" sz="3000" b="1" dirty="0" err="1"/>
              <a:t>x,y</a:t>
            </a:r>
            <a:r>
              <a:rPr lang="en-US" sz="3000" b="1" dirty="0"/>
              <a:t>):</a:t>
            </a:r>
          </a:p>
          <a:p>
            <a:pPr marL="0" indent="0">
              <a:buNone/>
            </a:pPr>
            <a:r>
              <a:rPr lang="en-US" sz="3000" b="1" dirty="0"/>
              <a:t>		return </a:t>
            </a:r>
            <a:r>
              <a:rPr lang="en-US" sz="3000" b="1" dirty="0" err="1"/>
              <a:t>x+y</a:t>
            </a:r>
            <a:endParaRPr lang="en-US" sz="30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A = [[5.3,4.2],[1.5,3.8]]</a:t>
            </a:r>
          </a:p>
          <a:p>
            <a:pPr marL="0" indent="0">
              <a:buNone/>
            </a:pPr>
            <a:r>
              <a:rPr lang="pt-BR" sz="2400" dirty="0"/>
              <a:t>	B = [[1.1,3.7],[6.5,8.0]]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3000" b="1" dirty="0"/>
              <a:t>C = map (soma, A, B)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6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3000" b="1" dirty="0"/>
              <a:t>S</a:t>
            </a:r>
            <a:r>
              <a:rPr lang="en-US" sz="3000" b="1" dirty="0" err="1"/>
              <a:t>oma</a:t>
            </a:r>
            <a:r>
              <a:rPr lang="en-US" sz="3000" b="1" dirty="0"/>
              <a:t> com </a:t>
            </a:r>
            <a:r>
              <a:rPr lang="en-US" sz="3000" b="1" dirty="0" err="1"/>
              <a:t>NumPy</a:t>
            </a:r>
            <a:endParaRPr lang="en-US" sz="3000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2400" dirty="0"/>
              <a:t>	A = </a:t>
            </a:r>
            <a:r>
              <a:rPr lang="en-US" sz="2400" dirty="0" err="1"/>
              <a:t>np.array</a:t>
            </a:r>
            <a:r>
              <a:rPr lang="en-US" sz="2400" dirty="0"/>
              <a:t>([[5.3,4.2],[1.5,3.8]])</a:t>
            </a:r>
          </a:p>
          <a:p>
            <a:pPr marL="0" indent="0">
              <a:buNone/>
            </a:pPr>
            <a:r>
              <a:rPr lang="en-US" sz="2400" dirty="0"/>
              <a:t>	B = </a:t>
            </a:r>
            <a:r>
              <a:rPr lang="en-US" sz="2400" dirty="0" err="1"/>
              <a:t>np.array</a:t>
            </a:r>
            <a:r>
              <a:rPr lang="en-US" sz="2400" dirty="0"/>
              <a:t>([[1.1,3.7],[6.5,8.0]])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3000" b="1" dirty="0"/>
              <a:t>C = A+B</a:t>
            </a:r>
          </a:p>
        </p:txBody>
      </p:sp>
    </p:spTree>
    <p:extLst>
      <p:ext uri="{BB962C8B-B14F-4D97-AF65-F5344CB8AC3E}">
        <p14:creationId xmlns:p14="http://schemas.microsoft.com/office/powerpoint/2010/main" val="393215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Multiplicaçã</a:t>
                </a:r>
                <a:r>
                  <a:rPr lang="en-US" b="1" dirty="0"/>
                  <a:t>o: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sz="28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pt-BR" sz="2800" i="1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4.2</m:t>
                              </m:r>
                            </m:e>
                          </m:mr>
                          <m:m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1.5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3.8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2800" dirty="0"/>
                  <a:t>        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1.1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3.7</m:t>
                              </m:r>
                            </m:e>
                          </m:mr>
                          <m:m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pt-BR" sz="2800" i="1">
                                  <a:latin typeface="Cambria Math"/>
                                </a:rPr>
                                <m:t>.5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280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sz="3000" dirty="0"/>
                  <a:t>C=A*B</a:t>
                </a:r>
                <a:r>
                  <a:rPr lang="pt-BR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pt-BR" sz="2800" i="1">
                                  <a:latin typeface="Cambria Math"/>
                                </a:rPr>
                                <m:t>.3</m:t>
                              </m:r>
                              <m:r>
                                <a:rPr lang="pt-BR" sz="2800" b="0" i="1" smtClean="0">
                                  <a:latin typeface="Cambria Math"/>
                                </a:rPr>
                                <m:t>∗1.1+4.2∗6.5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5.3∗3.7+4.2∗8.0</m:t>
                              </m:r>
                            </m:e>
                          </m:mr>
                          <m:m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1.5</m:t>
                              </m:r>
                              <m:r>
                                <a:rPr lang="pt-BR" sz="2800" b="0" i="1" smtClean="0">
                                  <a:latin typeface="Cambria Math"/>
                                </a:rPr>
                                <m:t>∗1.1+3.8∗6.5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1.5∗3.7+3.8∗8.0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2800" dirty="0"/>
                  <a:t> </a:t>
                </a:r>
                <a:endParaRPr lang="pt-BR" sz="2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 algn="ctr">
                  <a:buNone/>
                </a:pPr>
                <a:r>
                  <a:rPr lang="pt-BR" sz="28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33.13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53.21</m:t>
                              </m:r>
                            </m:e>
                          </m:mr>
                          <m:m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26.35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35.95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5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biblioteca do Python para realizar cálculos em vetores e matrizes multidimensionais.</a:t>
            </a:r>
          </a:p>
          <a:p>
            <a:endParaRPr lang="pt-BR" dirty="0"/>
          </a:p>
          <a:p>
            <a:r>
              <a:rPr lang="pt-BR" dirty="0"/>
              <a:t>Fornece um conjunto de funções matemáticas e operações voltadas  cálculos numéricos. </a:t>
            </a:r>
          </a:p>
        </p:txBody>
      </p:sp>
    </p:spTree>
    <p:extLst>
      <p:ext uri="{BB962C8B-B14F-4D97-AF65-F5344CB8AC3E}">
        <p14:creationId xmlns:p14="http://schemas.microsoft.com/office/powerpoint/2010/main" val="239795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Multiplicaçã</a:t>
            </a:r>
            <a:r>
              <a:rPr lang="en-US" b="1" dirty="0"/>
              <a:t>o </a:t>
            </a:r>
            <a:r>
              <a:rPr lang="en-US" b="1" dirty="0" err="1"/>
              <a:t>sem</a:t>
            </a:r>
            <a:r>
              <a:rPr lang="en-US" b="1" dirty="0"/>
              <a:t> </a:t>
            </a:r>
            <a:r>
              <a:rPr lang="en-US" b="1" dirty="0" err="1"/>
              <a:t>NumPy</a:t>
            </a:r>
            <a:r>
              <a:rPr lang="en-US" b="1" dirty="0"/>
              <a:t>…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pt-BR" dirty="0"/>
              <a:t>	</a:t>
            </a:r>
            <a:endParaRPr lang="pt-BR" sz="2800" dirty="0"/>
          </a:p>
          <a:p>
            <a:pPr marL="0" indent="0" algn="ctr">
              <a:buNone/>
            </a:pPr>
            <a:r>
              <a:rPr lang="pt-BR" sz="2800" dirty="0" err="1"/>
              <a:t>Deix</a:t>
            </a:r>
            <a:r>
              <a:rPr lang="en-US" sz="2800" dirty="0"/>
              <a:t>o para </a:t>
            </a:r>
            <a:r>
              <a:rPr lang="en-US" sz="2800" dirty="0" err="1"/>
              <a:t>vocês</a:t>
            </a:r>
            <a:r>
              <a:rPr lang="en-US" sz="2800" dirty="0"/>
              <a:t> </a:t>
            </a:r>
            <a:r>
              <a:rPr lang="en-US" sz="2800" dirty="0" err="1"/>
              <a:t>fazerem</a:t>
            </a:r>
            <a:r>
              <a:rPr lang="en-US" sz="2800" dirty="0"/>
              <a:t>…</a:t>
            </a:r>
          </a:p>
          <a:p>
            <a:pPr marL="0" indent="0" algn="ctr">
              <a:buNone/>
            </a:pPr>
            <a:r>
              <a:rPr lang="en-US" sz="2800" dirty="0"/>
              <a:t>(</a:t>
            </a:r>
            <a:r>
              <a:rPr lang="en-US" sz="2800" dirty="0" err="1"/>
              <a:t>Lembram</a:t>
            </a:r>
            <a:r>
              <a:rPr lang="en-US" sz="2800" dirty="0"/>
              <a:t> de </a:t>
            </a:r>
            <a:r>
              <a:rPr lang="en-US" sz="2800" dirty="0" err="1"/>
              <a:t>algoritmo</a:t>
            </a:r>
            <a:r>
              <a:rPr lang="en-US" sz="2800" dirty="0"/>
              <a:t>?)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6704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Multiplicaçã</a:t>
            </a:r>
            <a:r>
              <a:rPr lang="en-US" b="1" dirty="0"/>
              <a:t>o com </a:t>
            </a:r>
            <a:r>
              <a:rPr lang="en-US" b="1" dirty="0" err="1"/>
              <a:t>NumPy</a:t>
            </a:r>
            <a:r>
              <a:rPr lang="en-US" b="1" dirty="0"/>
              <a:t>…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en-US" sz="2800" dirty="0"/>
              <a:t>	</a:t>
            </a:r>
            <a:r>
              <a:rPr lang="en-US" sz="2400" dirty="0"/>
              <a:t>A = </a:t>
            </a:r>
            <a:r>
              <a:rPr lang="en-US" sz="2400" dirty="0" err="1"/>
              <a:t>np.array</a:t>
            </a:r>
            <a:r>
              <a:rPr lang="en-US" sz="2400" dirty="0"/>
              <a:t>([[5.3,4.2],[1.5,3.8]])</a:t>
            </a:r>
          </a:p>
          <a:p>
            <a:pPr marL="0" indent="0">
              <a:buNone/>
            </a:pPr>
            <a:r>
              <a:rPr lang="en-US" sz="2400" dirty="0"/>
              <a:t>		B = </a:t>
            </a:r>
            <a:r>
              <a:rPr lang="en-US" sz="2400" dirty="0" err="1"/>
              <a:t>np.array</a:t>
            </a:r>
            <a:r>
              <a:rPr lang="en-US" sz="2400" dirty="0"/>
              <a:t>([[1.1,3.7],[6.5,8.0]])</a:t>
            </a:r>
          </a:p>
          <a:p>
            <a:pPr marL="0" indent="0">
              <a:buNone/>
            </a:pPr>
            <a:r>
              <a:rPr lang="pt-BR" sz="2800" dirty="0"/>
              <a:t>		</a:t>
            </a:r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3000" b="1" dirty="0"/>
              <a:t>C=A@B</a:t>
            </a:r>
          </a:p>
          <a:p>
            <a:pPr marL="0" indent="0">
              <a:buNone/>
            </a:pPr>
            <a:r>
              <a:rPr lang="pt-BR" sz="3000" b="1" dirty="0"/>
              <a:t>				</a:t>
            </a:r>
            <a:r>
              <a:rPr lang="en-US" sz="2800" dirty="0" err="1"/>
              <a:t>ou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3000" b="1" dirty="0"/>
              <a:t>C = A.dot(B)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1030486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3100" b="1" dirty="0"/>
              <a:t>S</a:t>
            </a:r>
            <a:r>
              <a:rPr lang="en-US" sz="3100" b="1" dirty="0"/>
              <a:t>o</a:t>
            </a:r>
            <a:r>
              <a:rPr lang="pt-BR" sz="3100" b="1" dirty="0" err="1"/>
              <a:t>mat</a:t>
            </a:r>
            <a:r>
              <a:rPr lang="en-US" sz="3100" b="1" dirty="0" err="1"/>
              <a:t>orios</a:t>
            </a:r>
            <a:r>
              <a:rPr lang="en-US" sz="3100" b="1" dirty="0"/>
              <a:t>, </a:t>
            </a:r>
            <a:r>
              <a:rPr lang="en-US" sz="3100" b="1" dirty="0" err="1"/>
              <a:t>mínimos</a:t>
            </a:r>
            <a:r>
              <a:rPr lang="en-US" sz="3100" b="1" dirty="0"/>
              <a:t>, </a:t>
            </a:r>
            <a:r>
              <a:rPr lang="en-US" sz="3100" b="1" dirty="0" err="1"/>
              <a:t>máximos</a:t>
            </a:r>
            <a:r>
              <a:rPr lang="en-US" sz="3100" b="1" dirty="0"/>
              <a:t>, </a:t>
            </a:r>
            <a:r>
              <a:rPr lang="en-US" sz="3100" b="1" dirty="0" err="1"/>
              <a:t>médias</a:t>
            </a:r>
            <a:r>
              <a:rPr lang="en-US" sz="3100" b="1" dirty="0"/>
              <a:t> (</a:t>
            </a:r>
            <a:r>
              <a:rPr lang="en-US" sz="3100" b="1" dirty="0" err="1"/>
              <a:t>tem</a:t>
            </a:r>
            <a:r>
              <a:rPr lang="en-US" sz="3100" b="1" dirty="0"/>
              <a:t> </a:t>
            </a:r>
            <a:r>
              <a:rPr lang="en-US" sz="3100" b="1" dirty="0" err="1"/>
              <a:t>mais</a:t>
            </a:r>
            <a:r>
              <a:rPr lang="en-US" sz="3100" b="1" dirty="0"/>
              <a:t>) </a:t>
            </a:r>
            <a:r>
              <a:rPr lang="en-US" sz="3100" b="1" dirty="0" err="1"/>
              <a:t>em</a:t>
            </a:r>
            <a:r>
              <a:rPr lang="en-US" sz="3100" b="1" dirty="0"/>
              <a:t> </a:t>
            </a:r>
            <a:r>
              <a:rPr lang="en-US" sz="3100" b="1" dirty="0" err="1"/>
              <a:t>matrizes</a:t>
            </a:r>
            <a:r>
              <a:rPr lang="en-US" sz="31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A = </a:t>
            </a:r>
            <a:r>
              <a:rPr lang="en-US" sz="2800" dirty="0" err="1"/>
              <a:t>np.array</a:t>
            </a:r>
            <a:r>
              <a:rPr lang="en-US" sz="2800" dirty="0"/>
              <a:t>([[5.3,4.2],[1.5,3.8]])</a:t>
            </a:r>
          </a:p>
          <a:p>
            <a:pPr marL="0" indent="0">
              <a:buNone/>
            </a:pPr>
            <a:r>
              <a:rPr lang="en-US" sz="2800" dirty="0"/>
              <a:t>&gt;&gt;&gt; A</a:t>
            </a:r>
          </a:p>
          <a:p>
            <a:pPr marL="0" indent="0">
              <a:buNone/>
            </a:pPr>
            <a:r>
              <a:rPr lang="en-US" sz="2800" dirty="0"/>
              <a:t>array([[5.3, 4.2],</a:t>
            </a:r>
          </a:p>
          <a:p>
            <a:pPr marL="0" indent="0">
              <a:buNone/>
            </a:pPr>
            <a:r>
              <a:rPr lang="en-US" sz="2800" dirty="0"/>
              <a:t>            [1.5, 3.8]])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A.sum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14.8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A.min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1.5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A.max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5.3</a:t>
            </a:r>
          </a:p>
          <a:p>
            <a:pPr marL="0" indent="0">
              <a:buNone/>
            </a:pPr>
            <a:r>
              <a:rPr lang="pt-BR" sz="2800" dirty="0"/>
              <a:t>&gt;&gt;&gt; </a:t>
            </a:r>
            <a:r>
              <a:rPr lang="pt-BR" sz="2800" dirty="0" err="1"/>
              <a:t>A.mean</a:t>
            </a:r>
            <a:r>
              <a:rPr lang="pt-BR" sz="2800" dirty="0"/>
              <a:t>()</a:t>
            </a:r>
          </a:p>
          <a:p>
            <a:pPr marL="0" indent="0">
              <a:buNone/>
            </a:pPr>
            <a:r>
              <a:rPr lang="pt-BR" sz="2800" dirty="0"/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40854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500" b="1" dirty="0"/>
              <a:t>S</a:t>
            </a:r>
            <a:r>
              <a:rPr lang="en-US" sz="3500" b="1" dirty="0"/>
              <a:t>o</a:t>
            </a:r>
            <a:r>
              <a:rPr lang="pt-BR" sz="3500" b="1" dirty="0" err="1"/>
              <a:t>mat</a:t>
            </a:r>
            <a:r>
              <a:rPr lang="en-US" sz="3500" b="1" dirty="0" err="1"/>
              <a:t>orios</a:t>
            </a:r>
            <a:r>
              <a:rPr lang="en-US" sz="3500" b="1" dirty="0"/>
              <a:t>, </a:t>
            </a:r>
            <a:r>
              <a:rPr lang="en-US" sz="3500" b="1" dirty="0" err="1"/>
              <a:t>mínimos</a:t>
            </a:r>
            <a:r>
              <a:rPr lang="en-US" sz="3500" b="1" dirty="0"/>
              <a:t>, </a:t>
            </a:r>
            <a:r>
              <a:rPr lang="en-US" sz="3500" b="1" dirty="0" err="1"/>
              <a:t>etc</a:t>
            </a:r>
            <a:r>
              <a:rPr lang="en-US" sz="3500" b="1" dirty="0"/>
              <a:t> </a:t>
            </a:r>
            <a:r>
              <a:rPr lang="en-US" sz="3500" b="1" dirty="0" err="1"/>
              <a:t>escolhendo</a:t>
            </a:r>
            <a:r>
              <a:rPr lang="en-US" sz="3500" b="1" dirty="0"/>
              <a:t>  o </a:t>
            </a:r>
            <a:r>
              <a:rPr lang="en-US" sz="3500" b="1" dirty="0" err="1"/>
              <a:t>eixo</a:t>
            </a:r>
            <a:r>
              <a:rPr lang="en-US" sz="35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A = </a:t>
            </a:r>
            <a:r>
              <a:rPr lang="en-US" sz="2800" dirty="0" err="1"/>
              <a:t>np.array</a:t>
            </a:r>
            <a:r>
              <a:rPr lang="en-US" sz="2800" dirty="0"/>
              <a:t>([[5.3,4.2],[1.5,3.8]])</a:t>
            </a:r>
          </a:p>
          <a:p>
            <a:pPr marL="0" indent="0">
              <a:buNone/>
            </a:pPr>
            <a:r>
              <a:rPr lang="en-US" sz="2800" dirty="0"/>
              <a:t>&gt;&gt;&gt; A</a:t>
            </a:r>
          </a:p>
          <a:p>
            <a:pPr marL="0" indent="0">
              <a:buNone/>
            </a:pPr>
            <a:r>
              <a:rPr lang="en-US" sz="2800" dirty="0"/>
              <a:t>array([[5.3, 4.2],</a:t>
            </a:r>
          </a:p>
          <a:p>
            <a:pPr marL="0" indent="0">
              <a:buNone/>
            </a:pPr>
            <a:r>
              <a:rPr lang="en-US" sz="2800" dirty="0"/>
              <a:t>            [1.5, 3.8]])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A.sum</a:t>
            </a:r>
            <a:r>
              <a:rPr lang="en-US" sz="2800" dirty="0"/>
              <a:t>(axis=0)   # </a:t>
            </a:r>
            <a:r>
              <a:rPr lang="en-US" sz="2800" dirty="0" err="1"/>
              <a:t>colunas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array([6.8, 8. ])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A.min</a:t>
            </a:r>
            <a:r>
              <a:rPr lang="en-US" sz="2800" dirty="0"/>
              <a:t>(axis=1)   # </a:t>
            </a:r>
            <a:r>
              <a:rPr lang="en-US" sz="2800" dirty="0" err="1"/>
              <a:t>linhas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array([4.2, 1.5])</a:t>
            </a:r>
          </a:p>
        </p:txBody>
      </p:sp>
    </p:spTree>
    <p:extLst>
      <p:ext uri="{BB962C8B-B14F-4D97-AF65-F5344CB8AC3E}">
        <p14:creationId xmlns:p14="http://schemas.microsoft.com/office/powerpoint/2010/main" val="108775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Operando </a:t>
            </a:r>
            <a:r>
              <a:rPr lang="en-US" dirty="0" err="1"/>
              <a:t>Matrizes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500" b="1" dirty="0" err="1"/>
              <a:t>Invertend</a:t>
            </a:r>
            <a:r>
              <a:rPr lang="en-US" b="1" dirty="0"/>
              <a:t>o </a:t>
            </a:r>
            <a:r>
              <a:rPr lang="en-US" b="1" dirty="0" err="1"/>
              <a:t>uma</a:t>
            </a:r>
            <a:r>
              <a:rPr lang="en-US" b="1" dirty="0"/>
              <a:t> matrix (A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sz="35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&gt;&gt;&gt; A = </a:t>
            </a:r>
            <a:r>
              <a:rPr lang="en-US" sz="2400" dirty="0" err="1"/>
              <a:t>np.array</a:t>
            </a:r>
            <a:r>
              <a:rPr lang="en-US" sz="2400" dirty="0"/>
              <a:t>([[5.3,4.2],[1.5,3.8]])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000" b="1" dirty="0"/>
              <a:t>&gt;&gt;&gt; C = </a:t>
            </a:r>
            <a:r>
              <a:rPr lang="en-US" sz="3000" b="1" dirty="0" err="1"/>
              <a:t>np.linalg.inv</a:t>
            </a:r>
            <a:r>
              <a:rPr lang="en-US" sz="3000" b="1" dirty="0"/>
              <a:t>(A)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&gt;&gt;&gt; C</a:t>
            </a:r>
          </a:p>
          <a:p>
            <a:pPr marL="0" indent="0">
              <a:buNone/>
            </a:pPr>
            <a:r>
              <a:rPr lang="en-US" sz="2400" dirty="0"/>
              <a:t>array([[ 0.27456647, -0.30346821],</a:t>
            </a:r>
          </a:p>
          <a:p>
            <a:pPr marL="0" indent="0">
              <a:buNone/>
            </a:pPr>
            <a:r>
              <a:rPr lang="en-US" sz="2400" dirty="0"/>
              <a:t>       [-0.1083815 ,  0.38294798]])</a:t>
            </a:r>
          </a:p>
        </p:txBody>
      </p:sp>
    </p:spTree>
    <p:extLst>
      <p:ext uri="{BB962C8B-B14F-4D97-AF65-F5344CB8AC3E}">
        <p14:creationId xmlns:p14="http://schemas.microsoft.com/office/powerpoint/2010/main" val="73867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Equações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170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b="1" u="sng" dirty="0"/>
                  <a:t>Exemplo</a:t>
                </a:r>
                <a:r>
                  <a:rPr lang="pt-BR" sz="2400" b="1" dirty="0"/>
                  <a:t>: Calcule X1 e X2 no sistema de equações abaixo.</a:t>
                </a:r>
              </a:p>
              <a:p>
                <a:pPr marL="0" indent="0">
                  <a:buNone/>
                </a:pPr>
                <a:endParaRPr lang="pt-BR" sz="1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2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                (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pt-BR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170586"/>
              </a:xfrm>
              <a:blipFill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40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Equações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435280" cy="5170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b="1" u="sng" dirty="0"/>
                  <a:t>Exemplo</a:t>
                </a:r>
                <a:r>
                  <a:rPr lang="pt-BR" sz="2400" b="1" dirty="0"/>
                  <a:t>: Calcule X1 e X2 no sistema de equações abaixo.</a:t>
                </a:r>
              </a:p>
              <a:p>
                <a:pPr marL="0" indent="0">
                  <a:buNone/>
                </a:pPr>
                <a:endParaRPr lang="pt-BR" sz="1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2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2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2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2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2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                (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200" b="1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>
                    <a:latin typeface="Cambria Math" panose="02040503050406030204" pitchFamily="18" charset="0"/>
                  </a:rPr>
                  <a:t>Resolvendo “na mão”: Método da Substituição de Variáveis:</a:t>
                </a:r>
              </a:p>
              <a:p>
                <a:pPr marL="0" indent="0">
                  <a:buNone/>
                </a:pPr>
                <a:endParaRPr lang="pt-BR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/>
                  <a:t>De (2):  X1 – X2 = 2   =&gt;   X1 = 2 + X2</a:t>
                </a:r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Subst. X1 em (1):    3(2 + X2) - 2.X2 = 10  =&gt;  6 + 3X2 -2.X2= 10  =&gt; </a:t>
                </a:r>
                <a:r>
                  <a:rPr lang="pt-BR" sz="2200" b="1" dirty="0"/>
                  <a:t>X2 = 4</a:t>
                </a:r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Subst. X2 em (2):    X1 – 4 = 2   =&gt;    </a:t>
                </a:r>
                <a:r>
                  <a:rPr lang="pt-BR" sz="2200" b="1" dirty="0"/>
                  <a:t>X1 = 6</a:t>
                </a:r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435280" cy="5170586"/>
              </a:xfrm>
              <a:blipFill>
                <a:blip r:embed="rId2"/>
                <a:stretch>
                  <a:fillRect l="-1084" t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23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Equações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1705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sz="2400" b="1" u="sng" dirty="0"/>
                  <a:t>Exemplo</a:t>
                </a:r>
                <a:r>
                  <a:rPr lang="pt-BR" sz="2400" b="1" dirty="0"/>
                  <a:t>: Calcule X1 e X2 no sistema de equações abaixo.</a:t>
                </a:r>
              </a:p>
              <a:p>
                <a:pPr marL="0" indent="0">
                  <a:buNone/>
                </a:pPr>
                <a:endParaRPr lang="pt-BR" sz="1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2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2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                (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Cambria Math" panose="02040503050406030204" pitchFamily="18" charset="0"/>
                  </a:rPr>
                  <a:t>Resolvendo por matriz inversa:</a:t>
                </a:r>
              </a:p>
              <a:p>
                <a:pPr marL="0" indent="0">
                  <a:buNone/>
                </a:pPr>
                <a:endParaRPr lang="pt-BR" sz="3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2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pt-BR" sz="22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	        A    .     X     =    B</a:t>
                </a:r>
              </a:p>
              <a:p>
                <a:pPr marL="0" indent="0">
                  <a:buNone/>
                </a:pPr>
                <a:r>
                  <a:rPr lang="pt-BR" sz="2200" dirty="0"/>
                  <a:t>A solução matricial é:</a:t>
                </a:r>
              </a:p>
              <a:p>
                <a:pPr marL="0" indent="0">
                  <a:buNone/>
                </a:pPr>
                <a:r>
                  <a:rPr lang="pt-BR" sz="1000" dirty="0"/>
                  <a:t>			</a:t>
                </a:r>
                <a:r>
                  <a:rPr lang="pt-BR" sz="2200" dirty="0"/>
                  <a:t>X      =    A</a:t>
                </a:r>
                <a:r>
                  <a:rPr lang="pt-BR" sz="2200" baseline="30000" dirty="0"/>
                  <a:t>-1</a:t>
                </a:r>
                <a:r>
                  <a:rPr lang="pt-BR" sz="2200" dirty="0"/>
                  <a:t>    .     B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2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2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  <m:r>
                            <a:rPr lang="pt-BR" sz="2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sz="2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22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170586"/>
              </a:xfrm>
              <a:blipFill>
                <a:blip r:embed="rId2"/>
                <a:stretch>
                  <a:fillRect l="-1111" t="-1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>
            <a:cxnSpLocks/>
          </p:cNvCxnSpPr>
          <p:nvPr/>
        </p:nvCxnSpPr>
        <p:spPr>
          <a:xfrm flipH="1">
            <a:off x="5638530" y="5298060"/>
            <a:ext cx="526998" cy="348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038096" y="4885729"/>
            <a:ext cx="19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Inversa de A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041440" y="5634019"/>
            <a:ext cx="1368153" cy="86409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4">
            <a:extLst>
              <a:ext uri="{FF2B5EF4-FFF2-40B4-BE49-F238E27FC236}">
                <a16:creationId xmlns:a16="http://schemas.microsoft.com/office/drawing/2014/main" id="{9B72E05F-F1FD-432A-BB0E-083FB40B0272}"/>
              </a:ext>
            </a:extLst>
          </p:cNvPr>
          <p:cNvCxnSpPr>
            <a:cxnSpLocks/>
          </p:cNvCxnSpPr>
          <p:nvPr/>
        </p:nvCxnSpPr>
        <p:spPr>
          <a:xfrm flipH="1">
            <a:off x="3804554" y="3630235"/>
            <a:ext cx="180020" cy="17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ECA01C-496A-4B97-9AC4-12380B889093}"/>
              </a:ext>
            </a:extLst>
          </p:cNvPr>
          <p:cNvSpPr txBox="1"/>
          <p:nvPr/>
        </p:nvSpPr>
        <p:spPr>
          <a:xfrm>
            <a:off x="3695081" y="3363315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A</a:t>
            </a:r>
          </a:p>
        </p:txBody>
      </p:sp>
      <p:cxnSp>
        <p:nvCxnSpPr>
          <p:cNvPr id="10" name="Conector de seta reta 4">
            <a:extLst>
              <a:ext uri="{FF2B5EF4-FFF2-40B4-BE49-F238E27FC236}">
                <a16:creationId xmlns:a16="http://schemas.microsoft.com/office/drawing/2014/main" id="{5540E478-7E6A-4F54-AE69-E5B81B8504AA}"/>
              </a:ext>
            </a:extLst>
          </p:cNvPr>
          <p:cNvCxnSpPr>
            <a:cxnSpLocks/>
          </p:cNvCxnSpPr>
          <p:nvPr/>
        </p:nvCxnSpPr>
        <p:spPr>
          <a:xfrm flipH="1">
            <a:off x="4847315" y="3593586"/>
            <a:ext cx="12137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1BC2A6-6EAD-4125-84FD-C1A9D42E0C40}"/>
              </a:ext>
            </a:extLst>
          </p:cNvPr>
          <p:cNvSpPr txBox="1"/>
          <p:nvPr/>
        </p:nvSpPr>
        <p:spPr>
          <a:xfrm>
            <a:off x="4675427" y="3356992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5BA7B2-F73B-47DF-9E41-529B478A6329}"/>
              </a:ext>
            </a:extLst>
          </p:cNvPr>
          <p:cNvSpPr txBox="1"/>
          <p:nvPr/>
        </p:nvSpPr>
        <p:spPr>
          <a:xfrm>
            <a:off x="5638530" y="3356992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B</a:t>
            </a:r>
          </a:p>
        </p:txBody>
      </p:sp>
      <p:cxnSp>
        <p:nvCxnSpPr>
          <p:cNvPr id="16" name="Conector de seta reta 4">
            <a:extLst>
              <a:ext uri="{FF2B5EF4-FFF2-40B4-BE49-F238E27FC236}">
                <a16:creationId xmlns:a16="http://schemas.microsoft.com/office/drawing/2014/main" id="{DAB42351-0897-4A65-AFCD-9A882A834A94}"/>
              </a:ext>
            </a:extLst>
          </p:cNvPr>
          <p:cNvCxnSpPr>
            <a:cxnSpLocks/>
          </p:cNvCxnSpPr>
          <p:nvPr/>
        </p:nvCxnSpPr>
        <p:spPr>
          <a:xfrm flipH="1">
            <a:off x="5932754" y="3630235"/>
            <a:ext cx="180020" cy="17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4">
            <a:extLst>
              <a:ext uri="{FF2B5EF4-FFF2-40B4-BE49-F238E27FC236}">
                <a16:creationId xmlns:a16="http://schemas.microsoft.com/office/drawing/2014/main" id="{76FE8669-36D3-4AB2-89F5-0F5032AFA35F}"/>
              </a:ext>
            </a:extLst>
          </p:cNvPr>
          <p:cNvCxnSpPr>
            <a:cxnSpLocks/>
          </p:cNvCxnSpPr>
          <p:nvPr/>
        </p:nvCxnSpPr>
        <p:spPr>
          <a:xfrm flipH="1">
            <a:off x="4738230" y="5037862"/>
            <a:ext cx="1299866" cy="174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04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Equações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9949"/>
                <a:ext cx="8229600" cy="471338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400" b="1" u="sng" dirty="0"/>
                  <a:t>Exemplo</a:t>
                </a:r>
                <a:r>
                  <a:rPr lang="pt-BR" sz="3400" b="1" dirty="0"/>
                  <a:t>: Calcule X1 e X2 no sistema de equações abaixo.</a:t>
                </a:r>
              </a:p>
              <a:p>
                <a:pPr marL="0" indent="0">
                  <a:buNone/>
                </a:pPr>
                <a:endParaRPr lang="pt-BR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                (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>
                    <a:latin typeface="Cambria Math" panose="02040503050406030204" pitchFamily="18" charset="0"/>
                  </a:rPr>
                  <a:t>Resolvendo por matriz inversa com </a:t>
                </a:r>
                <a:r>
                  <a:rPr lang="pt-BR" sz="2800" dirty="0" err="1">
                    <a:latin typeface="Cambria Math" panose="02040503050406030204" pitchFamily="18" charset="0"/>
                  </a:rPr>
                  <a:t>NumPy</a:t>
                </a:r>
                <a:r>
                  <a:rPr lang="pt-BR" sz="28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/>
                  <a:t>	</a:t>
                </a:r>
                <a:r>
                  <a:rPr lang="en-US" sz="2800" dirty="0"/>
                  <a:t>&gt;&gt;&gt; A = </a:t>
                </a:r>
                <a:r>
                  <a:rPr lang="en-US" sz="2800" dirty="0" err="1"/>
                  <a:t>np.array</a:t>
                </a:r>
                <a:r>
                  <a:rPr lang="en-US" sz="2800" dirty="0"/>
                  <a:t>([[3,-2],[1,-1]])</a:t>
                </a:r>
              </a:p>
              <a:p>
                <a:pPr marL="0" indent="0">
                  <a:buNone/>
                </a:pPr>
                <a:r>
                  <a:rPr lang="en-US" sz="2800" dirty="0"/>
                  <a:t>	&gt;&gt;&gt; B = </a:t>
                </a:r>
                <a:r>
                  <a:rPr lang="en-US" sz="2800" dirty="0" err="1"/>
                  <a:t>np.array</a:t>
                </a:r>
                <a:r>
                  <a:rPr lang="en-US" sz="2800" dirty="0"/>
                  <a:t>([10,2])</a:t>
                </a:r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/>
                  <a:t>	&gt;&gt;&gt; </a:t>
                </a:r>
                <a:r>
                  <a:rPr lang="pt-BR" b="1" dirty="0"/>
                  <a:t>X = </a:t>
                </a:r>
                <a:r>
                  <a:rPr lang="pt-BR" b="1" dirty="0" err="1"/>
                  <a:t>np.linalg.inv</a:t>
                </a:r>
                <a:r>
                  <a:rPr lang="pt-BR" b="1" dirty="0"/>
                  <a:t>(A).</a:t>
                </a:r>
                <a:r>
                  <a:rPr lang="pt-BR" b="1" dirty="0" err="1"/>
                  <a:t>dot</a:t>
                </a:r>
                <a:r>
                  <a:rPr lang="pt-BR" b="1" dirty="0"/>
                  <a:t>(B)</a:t>
                </a:r>
              </a:p>
              <a:p>
                <a:pPr marL="0" indent="0" algn="ctr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9949"/>
                <a:ext cx="8229600" cy="4713387"/>
              </a:xfrm>
              <a:blipFill>
                <a:blip r:embed="rId2"/>
                <a:stretch>
                  <a:fillRect l="-1556" t="-2972" b="-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7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Equações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9949"/>
                <a:ext cx="8229600" cy="471338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400" b="1" u="sng" dirty="0"/>
                  <a:t>Exemplo</a:t>
                </a:r>
                <a:r>
                  <a:rPr lang="pt-BR" sz="3400" b="1" dirty="0"/>
                  <a:t>: Calcule X1 e X2 no sistema de equações abaixo.</a:t>
                </a:r>
              </a:p>
              <a:p>
                <a:pPr marL="0" indent="0">
                  <a:buNone/>
                </a:pPr>
                <a:endParaRPr lang="pt-BR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                (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>
                    <a:latin typeface="Cambria Math" panose="02040503050406030204" pitchFamily="18" charset="0"/>
                  </a:rPr>
                  <a:t>Resolvendo direto com o solver de </a:t>
                </a:r>
                <a:r>
                  <a:rPr lang="pt-BR" sz="2800" dirty="0" err="1">
                    <a:latin typeface="Cambria Math" panose="02040503050406030204" pitchFamily="18" charset="0"/>
                  </a:rPr>
                  <a:t>NumPy</a:t>
                </a:r>
                <a:r>
                  <a:rPr lang="pt-BR" sz="28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/>
                  <a:t>	</a:t>
                </a:r>
                <a:r>
                  <a:rPr lang="en-US" sz="2800" dirty="0"/>
                  <a:t>&gt;&gt;&gt; A = </a:t>
                </a:r>
                <a:r>
                  <a:rPr lang="en-US" sz="2800" dirty="0" err="1"/>
                  <a:t>np.array</a:t>
                </a:r>
                <a:r>
                  <a:rPr lang="en-US" sz="2800" dirty="0"/>
                  <a:t>([[3,-2],[1,-1]])</a:t>
                </a:r>
              </a:p>
              <a:p>
                <a:pPr marL="0" indent="0">
                  <a:buNone/>
                </a:pPr>
                <a:r>
                  <a:rPr lang="en-US" sz="2800" dirty="0"/>
                  <a:t>	&gt;&gt;&gt; B = </a:t>
                </a:r>
                <a:r>
                  <a:rPr lang="en-US" sz="2800" dirty="0" err="1"/>
                  <a:t>np.array</a:t>
                </a:r>
                <a:r>
                  <a:rPr lang="en-US" sz="2800" dirty="0"/>
                  <a:t>([10,2])</a:t>
                </a:r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:r>
                  <a:rPr lang="pt-BR" sz="2800" dirty="0"/>
                  <a:t>	&gt;&gt;&gt; </a:t>
                </a:r>
                <a:r>
                  <a:rPr lang="pt-BR" sz="2800" b="1" dirty="0" err="1"/>
                  <a:t>np.linalg.solve</a:t>
                </a:r>
                <a:r>
                  <a:rPr lang="pt-BR" sz="2800" b="1" dirty="0"/>
                  <a:t>(A,B)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9949"/>
                <a:ext cx="8229600" cy="4713387"/>
              </a:xfrm>
              <a:blipFill>
                <a:blip r:embed="rId2"/>
                <a:stretch>
                  <a:fillRect l="-1556" t="-29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a biblioteca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endParaRPr lang="pt-BR" sz="3000" dirty="0"/>
          </a:p>
          <a:p>
            <a:pPr marL="0" indent="0" algn="ctr">
              <a:buNone/>
            </a:pPr>
            <a:endParaRPr lang="pt-BR" sz="3000" dirty="0"/>
          </a:p>
          <a:p>
            <a:pPr marL="0" indent="0" algn="ctr">
              <a:buNone/>
            </a:pPr>
            <a:r>
              <a:rPr lang="pt-BR" sz="3000" dirty="0"/>
              <a:t>Na linha de comando do sistema operacional digite:</a:t>
            </a:r>
          </a:p>
          <a:p>
            <a:pPr marL="457200" lvl="1" indent="0">
              <a:buNone/>
            </a:pPr>
            <a:endParaRPr lang="pt-BR" sz="2600" dirty="0"/>
          </a:p>
          <a:p>
            <a:pPr marL="457200" lvl="1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C:\...\&gt; </a:t>
            </a:r>
            <a:r>
              <a:rPr lang="pt-BR" b="1" dirty="0" err="1"/>
              <a:t>pip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numpy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98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Equações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9949"/>
                <a:ext cx="8229600" cy="47133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3400" b="1" u="sng" dirty="0"/>
                  <a:t>Exercício</a:t>
                </a:r>
                <a:r>
                  <a:rPr lang="pt-BR" sz="3400" b="1" dirty="0"/>
                  <a:t>: Calcule os valores de X1, X2, X3 e X4 no sistema de equações abaixo.</a:t>
                </a:r>
              </a:p>
              <a:p>
                <a:pPr marL="0" indent="0">
                  <a:buNone/>
                </a:pPr>
                <a:endParaRPr lang="pt-BR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        (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(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9949"/>
                <a:ext cx="8229600" cy="4713387"/>
              </a:xfrm>
              <a:blipFill>
                <a:blip r:embed="rId2"/>
                <a:stretch>
                  <a:fillRect l="-2074" t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52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500" b="1" dirty="0"/>
          </a:p>
          <a:p>
            <a:pPr marL="0" indent="0" algn="ctr">
              <a:buNone/>
            </a:pPr>
            <a:r>
              <a:rPr lang="pt-BR" sz="3500" b="1" dirty="0"/>
              <a:t>Veja também:</a:t>
            </a:r>
          </a:p>
          <a:p>
            <a:pPr algn="ctr"/>
            <a:endParaRPr lang="pt-BR" sz="3500" b="1" dirty="0"/>
          </a:p>
          <a:p>
            <a:pPr marL="0" indent="0" algn="ctr">
              <a:buNone/>
            </a:pPr>
            <a:r>
              <a:rPr lang="pt-BR" sz="2800" dirty="0">
                <a:hlinkClick r:id="rId2"/>
              </a:rPr>
              <a:t>https://numpy.org/devdocs/user/quickstart.html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28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em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Importando a biblioteca: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Criando vetores e matrizes em </a:t>
            </a:r>
            <a:r>
              <a:rPr lang="pt-BR" dirty="0" err="1"/>
              <a:t>numpy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v = </a:t>
            </a:r>
            <a:r>
              <a:rPr lang="pt-BR" dirty="0" err="1"/>
              <a:t>np.array</a:t>
            </a:r>
            <a:r>
              <a:rPr lang="pt-BR" dirty="0"/>
              <a:t>([3,5,7,10,2])</a:t>
            </a:r>
          </a:p>
          <a:p>
            <a:pPr marL="0" indent="0">
              <a:buNone/>
            </a:pPr>
            <a:r>
              <a:rPr lang="pt-BR" dirty="0"/>
              <a:t>	m = </a:t>
            </a:r>
            <a:r>
              <a:rPr lang="pt-BR" dirty="0" err="1"/>
              <a:t>np.array</a:t>
            </a:r>
            <a:r>
              <a:rPr lang="pt-BR" dirty="0"/>
              <a:t>([[3,5,7,10,2],[4,8,11,2,8]])</a:t>
            </a:r>
          </a:p>
          <a:p>
            <a:pPr marL="0" indent="0">
              <a:buNone/>
            </a:pPr>
            <a:r>
              <a:rPr lang="pt-BR" dirty="0"/>
              <a:t>	ou</a:t>
            </a:r>
          </a:p>
          <a:p>
            <a:pPr marL="0" indent="0">
              <a:buNone/>
            </a:pPr>
            <a:r>
              <a:rPr lang="pt-BR" dirty="0"/>
              <a:t>	a = [3,5,7,10,2]</a:t>
            </a:r>
          </a:p>
          <a:p>
            <a:pPr marL="0" indent="0">
              <a:buNone/>
            </a:pPr>
            <a:r>
              <a:rPr lang="pt-BR" dirty="0"/>
              <a:t>	b = [4,8,11,2,8]</a:t>
            </a:r>
          </a:p>
          <a:p>
            <a:pPr marL="0" indent="0">
              <a:buNone/>
            </a:pPr>
            <a:r>
              <a:rPr lang="pt-BR" dirty="0"/>
              <a:t>	c = [[3,5,7,10,2],[4,8,11,2,8]]</a:t>
            </a:r>
          </a:p>
          <a:p>
            <a:pPr marL="0" indent="0">
              <a:buNone/>
            </a:pPr>
            <a:r>
              <a:rPr lang="pt-BR" dirty="0"/>
              <a:t>	v = </a:t>
            </a:r>
            <a:r>
              <a:rPr lang="pt-BR" dirty="0" err="1"/>
              <a:t>np.array</a:t>
            </a:r>
            <a:r>
              <a:rPr lang="pt-BR" dirty="0"/>
              <a:t>(a)</a:t>
            </a:r>
          </a:p>
          <a:p>
            <a:pPr marL="0" indent="0">
              <a:buNone/>
            </a:pPr>
            <a:r>
              <a:rPr lang="pt-BR" dirty="0"/>
              <a:t>	m = </a:t>
            </a:r>
            <a:r>
              <a:rPr lang="pt-BR" dirty="0" err="1"/>
              <a:t>np.array</a:t>
            </a:r>
            <a:r>
              <a:rPr lang="pt-BR" dirty="0"/>
              <a:t>([</a:t>
            </a:r>
            <a:r>
              <a:rPr lang="pt-BR" dirty="0" err="1"/>
              <a:t>a,b</a:t>
            </a:r>
            <a:r>
              <a:rPr lang="pt-BR" dirty="0"/>
              <a:t>])</a:t>
            </a:r>
          </a:p>
          <a:p>
            <a:pPr marL="0" indent="0">
              <a:buNone/>
            </a:pPr>
            <a:r>
              <a:rPr lang="pt-BR" dirty="0"/>
              <a:t>	m = </a:t>
            </a:r>
            <a:r>
              <a:rPr lang="pt-BR" dirty="0" err="1"/>
              <a:t>np.array</a:t>
            </a:r>
            <a:r>
              <a:rPr lang="pt-BR" dirty="0"/>
              <a:t>(c)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3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em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Formato da matriz:</a:t>
            </a:r>
          </a:p>
          <a:p>
            <a:pPr marL="0" indent="0">
              <a:buNone/>
            </a:pPr>
            <a:r>
              <a:rPr lang="pt-BR" dirty="0"/>
              <a:t>	&gt;&gt;&gt; </a:t>
            </a:r>
            <a:r>
              <a:rPr lang="pt-BR" dirty="0" err="1"/>
              <a:t>v.shape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(5,)</a:t>
            </a:r>
          </a:p>
          <a:p>
            <a:pPr marL="0" indent="0">
              <a:buNone/>
            </a:pPr>
            <a:r>
              <a:rPr lang="pt-BR" dirty="0"/>
              <a:t>	&gt;&gt;&gt; </a:t>
            </a:r>
            <a:r>
              <a:rPr lang="pt-BR" dirty="0" err="1"/>
              <a:t>m.shape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(2, 5)</a:t>
            </a:r>
          </a:p>
          <a:p>
            <a:r>
              <a:rPr lang="pt-BR" dirty="0"/>
              <a:t>Mudando o formato: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en-US" dirty="0"/>
              <a:t>&gt;&gt;&gt; m2 = </a:t>
            </a:r>
            <a:r>
              <a:rPr lang="en-US" dirty="0" err="1"/>
              <a:t>m.reshape</a:t>
            </a:r>
            <a:r>
              <a:rPr lang="en-US" dirty="0"/>
              <a:t>(5,2)</a:t>
            </a:r>
          </a:p>
          <a:p>
            <a:pPr marL="0" indent="0">
              <a:buNone/>
            </a:pPr>
            <a:r>
              <a:rPr lang="en-US" dirty="0"/>
              <a:t>	&gt;&gt;&gt; m2</a:t>
            </a:r>
          </a:p>
          <a:p>
            <a:pPr marL="0" indent="0">
              <a:buNone/>
            </a:pPr>
            <a:r>
              <a:rPr lang="en-US" dirty="0"/>
              <a:t>	array([[ 3,  5],</a:t>
            </a:r>
          </a:p>
          <a:p>
            <a:pPr marL="0" indent="0">
              <a:buNone/>
            </a:pPr>
            <a:r>
              <a:rPr lang="en-US" dirty="0"/>
              <a:t>       	            [ 7, 10],</a:t>
            </a:r>
          </a:p>
          <a:p>
            <a:pPr marL="0" indent="0">
              <a:buNone/>
            </a:pPr>
            <a:r>
              <a:rPr lang="en-US" dirty="0"/>
              <a:t>       	            [ 2,  4],</a:t>
            </a:r>
          </a:p>
          <a:p>
            <a:pPr marL="0" indent="0">
              <a:buNone/>
            </a:pPr>
            <a:r>
              <a:rPr lang="en-US" dirty="0"/>
              <a:t>       	            [ 8, 11],</a:t>
            </a:r>
          </a:p>
          <a:p>
            <a:pPr marL="0" indent="0">
              <a:buNone/>
            </a:pPr>
            <a:r>
              <a:rPr lang="en-US" dirty="0"/>
              <a:t>       	            [ 2,  8]])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24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em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pt-BR" sz="3700" b="1" dirty="0" err="1"/>
              <a:t>np.arange</a:t>
            </a:r>
            <a:r>
              <a:rPr lang="pt-BR" sz="3700" b="1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&gt;&gt;&gt; a = </a:t>
            </a:r>
            <a:r>
              <a:rPr lang="pt-BR" dirty="0" err="1"/>
              <a:t>np.arange</a:t>
            </a:r>
            <a:r>
              <a:rPr lang="pt-BR" dirty="0"/>
              <a:t>(10,20)</a:t>
            </a:r>
          </a:p>
          <a:p>
            <a:pPr marL="0" indent="0">
              <a:buNone/>
            </a:pPr>
            <a:r>
              <a:rPr lang="pt-BR" dirty="0"/>
              <a:t>	&gt;&gt;&gt; 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array</a:t>
            </a:r>
            <a:r>
              <a:rPr lang="pt-BR" dirty="0"/>
              <a:t>([10, 11, 12, 13, 14, 15, 16, 17, 18, 19])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&gt;&gt;&gt; b = </a:t>
            </a:r>
            <a:r>
              <a:rPr lang="pt-BR" dirty="0" err="1"/>
              <a:t>np.arange</a:t>
            </a:r>
            <a:r>
              <a:rPr lang="pt-BR" dirty="0"/>
              <a:t>(0,1,0.1)</a:t>
            </a:r>
          </a:p>
          <a:p>
            <a:pPr marL="0" indent="0">
              <a:buNone/>
            </a:pPr>
            <a:r>
              <a:rPr lang="pt-BR" dirty="0"/>
              <a:t>	&gt;&gt;&gt; b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array</a:t>
            </a:r>
            <a:r>
              <a:rPr lang="pt-BR" dirty="0"/>
              <a:t>([0. , 0.1, 0.2, 0.3, 0.4, 0.5, 0.6, 0.7, 0.8, 0.9])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&gt;&gt;&gt; b = </a:t>
            </a:r>
            <a:r>
              <a:rPr lang="pt-BR" dirty="0" err="1"/>
              <a:t>np.arange</a:t>
            </a:r>
            <a:r>
              <a:rPr lang="pt-BR" dirty="0"/>
              <a:t>(100,0,-10)</a:t>
            </a:r>
          </a:p>
          <a:p>
            <a:pPr marL="0" indent="0">
              <a:buNone/>
            </a:pPr>
            <a:r>
              <a:rPr lang="pt-BR" dirty="0"/>
              <a:t>	&gt;&gt;&gt; b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array</a:t>
            </a:r>
            <a:r>
              <a:rPr lang="pt-BR" dirty="0"/>
              <a:t>([100,  90,  80,  70,  60,  50,  40,  30,  20,  10])</a:t>
            </a:r>
          </a:p>
        </p:txBody>
      </p:sp>
    </p:spTree>
    <p:extLst>
      <p:ext uri="{BB962C8B-B14F-4D97-AF65-F5344CB8AC3E}">
        <p14:creationId xmlns:p14="http://schemas.microsoft.com/office/powerpoint/2010/main" val="382116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funções do </a:t>
            </a:r>
            <a:r>
              <a:rPr lang="pt-BR" dirty="0" err="1"/>
              <a:t>np.array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v = </a:t>
            </a:r>
            <a:r>
              <a:rPr lang="pt-BR" sz="2800" dirty="0" err="1"/>
              <a:t>np.array</a:t>
            </a:r>
            <a:r>
              <a:rPr lang="pt-BR" sz="2800" dirty="0"/>
              <a:t>([3,5,7,10,2])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err="1"/>
              <a:t>v.min</a:t>
            </a:r>
            <a:r>
              <a:rPr lang="pt-BR" sz="2800" dirty="0"/>
              <a:t>()</a:t>
            </a:r>
          </a:p>
          <a:p>
            <a:r>
              <a:rPr lang="pt-BR" sz="2800" dirty="0" err="1"/>
              <a:t>v.max</a:t>
            </a:r>
            <a:r>
              <a:rPr lang="pt-BR" sz="2800" dirty="0"/>
              <a:t>()</a:t>
            </a:r>
          </a:p>
          <a:p>
            <a:r>
              <a:rPr lang="pt-BR" sz="2800" dirty="0" err="1"/>
              <a:t>v.mean</a:t>
            </a:r>
            <a:r>
              <a:rPr lang="pt-BR" sz="2800" dirty="0"/>
              <a:t>()</a:t>
            </a:r>
          </a:p>
          <a:p>
            <a:endParaRPr lang="pt-BR" sz="2800" dirty="0"/>
          </a:p>
          <a:p>
            <a:r>
              <a:rPr lang="pt-BR" sz="2800" dirty="0" err="1"/>
              <a:t>etc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495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e constantes matemáticas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3700" dirty="0" err="1"/>
              <a:t>np.sin</a:t>
            </a:r>
            <a:r>
              <a:rPr lang="pt-BR" sz="3700" dirty="0"/>
              <a:t>(...)</a:t>
            </a:r>
          </a:p>
          <a:p>
            <a:r>
              <a:rPr lang="pt-BR" sz="3700" dirty="0" err="1"/>
              <a:t>np.cos</a:t>
            </a:r>
            <a:r>
              <a:rPr lang="pt-BR" sz="3700" dirty="0"/>
              <a:t>(...)</a:t>
            </a:r>
          </a:p>
          <a:p>
            <a:r>
              <a:rPr lang="pt-BR" sz="3700" dirty="0" err="1"/>
              <a:t>np.pi</a:t>
            </a:r>
            <a:endParaRPr lang="pt-BR" sz="3700" dirty="0"/>
          </a:p>
          <a:p>
            <a:r>
              <a:rPr lang="pt-BR" sz="3700" dirty="0" err="1"/>
              <a:t>Etc</a:t>
            </a:r>
            <a:endParaRPr lang="pt-BR" sz="3700" dirty="0"/>
          </a:p>
          <a:p>
            <a:endParaRPr lang="pt-BR" sz="3700" dirty="0"/>
          </a:p>
          <a:p>
            <a:pPr marL="0" indent="0">
              <a:buNone/>
            </a:pPr>
            <a:r>
              <a:rPr lang="pt-BR" sz="3700" dirty="0"/>
              <a:t>Consultem outras (Google...)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3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i="1" dirty="0" err="1"/>
              <a:t>np.linspace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r>
              <a:rPr lang="pt-BR" sz="3700" b="1" dirty="0" err="1"/>
              <a:t>np.linspace</a:t>
            </a:r>
            <a:r>
              <a:rPr lang="pt-BR" sz="3700" b="1" dirty="0"/>
              <a:t> </a:t>
            </a:r>
            <a:r>
              <a:rPr lang="pt-BR" sz="3700" dirty="0"/>
              <a:t>(</a:t>
            </a:r>
            <a:r>
              <a:rPr lang="pt-BR" sz="3700" dirty="0" err="1"/>
              <a:t>valor_inicial</a:t>
            </a:r>
            <a:r>
              <a:rPr lang="pt-BR" sz="3700" dirty="0"/>
              <a:t>, </a:t>
            </a:r>
            <a:r>
              <a:rPr lang="pt-BR" sz="3700" dirty="0" err="1"/>
              <a:t>valor_final</a:t>
            </a:r>
            <a:r>
              <a:rPr lang="pt-BR" sz="3700" dirty="0"/>
              <a:t>, </a:t>
            </a:r>
            <a:r>
              <a:rPr lang="pt-BR" sz="3700" dirty="0" err="1"/>
              <a:t>quantidade_de_elementos</a:t>
            </a:r>
            <a:r>
              <a:rPr lang="pt-BR" sz="37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b = </a:t>
            </a:r>
            <a:r>
              <a:rPr lang="en-US" dirty="0" err="1"/>
              <a:t>np.linspace</a:t>
            </a:r>
            <a:r>
              <a:rPr lang="en-US" dirty="0"/>
              <a:t>(0, 10, 11)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array([ 0.,  1.,  2.,  3.,  4.,  5.,  6.,  7.,  8.,  9., 10.])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b = </a:t>
            </a:r>
            <a:r>
              <a:rPr lang="en-US" dirty="0" err="1"/>
              <a:t>np.linspace</a:t>
            </a:r>
            <a:r>
              <a:rPr lang="en-US" dirty="0"/>
              <a:t>(0, 10, 101)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array([ 0. ,  0.1,  0.2,  0.3,  0.4,  0.5,  0.6,  0.7,  0.8,  0.9,  1. ,</a:t>
            </a:r>
          </a:p>
          <a:p>
            <a:pPr marL="0" indent="0">
              <a:buNone/>
            </a:pPr>
            <a:r>
              <a:rPr lang="en-US" dirty="0"/>
              <a:t>        1.1,  1.2,  1.3,  1.4,  1.5,  1.6,  1.7,  1.8,  1.9,  2. ,  2.1,</a:t>
            </a:r>
          </a:p>
          <a:p>
            <a:pPr marL="0" indent="0">
              <a:buNone/>
            </a:pPr>
            <a:r>
              <a:rPr lang="en-US" dirty="0"/>
              <a:t>        2.2,  2.3,  2.4,  2.5,  2.6,  2.7,  2.8,  2.9,  3. ,  3.1,  3.2,</a:t>
            </a:r>
          </a:p>
          <a:p>
            <a:pPr marL="0" indent="0">
              <a:buNone/>
            </a:pPr>
            <a:r>
              <a:rPr lang="en-US" dirty="0"/>
              <a:t>        3.3,  3.4,  3.5,  3.6,  3.7,  3.8,  3.9,  4. ,  4.1,  4.2,  4.3,</a:t>
            </a:r>
          </a:p>
          <a:p>
            <a:pPr marL="0" indent="0">
              <a:buNone/>
            </a:pPr>
            <a:r>
              <a:rPr lang="en-US" dirty="0"/>
              <a:t>        4.4,  4.5,  4.6,  4.7,  4.8,  4.9,  5. ,  5.1,  5.2,  5.3,  5.4,</a:t>
            </a:r>
          </a:p>
          <a:p>
            <a:pPr marL="0" indent="0">
              <a:buNone/>
            </a:pPr>
            <a:r>
              <a:rPr lang="en-US" dirty="0"/>
              <a:t>        5.5,  5.6,  5.7,  5.8,  5.9,  6. ,  6.1,  6.2,  6.3,  6.4,  6.5,</a:t>
            </a:r>
          </a:p>
          <a:p>
            <a:pPr marL="0" indent="0">
              <a:buNone/>
            </a:pPr>
            <a:r>
              <a:rPr lang="en-US" dirty="0"/>
              <a:t>        6.6,  6.7,  6.8,  6.9,  7. ,  7.1,  7.2,  7.3,  7.4,  7.5,  7.6,</a:t>
            </a:r>
          </a:p>
          <a:p>
            <a:pPr marL="0" indent="0">
              <a:buNone/>
            </a:pPr>
            <a:r>
              <a:rPr lang="en-US" dirty="0"/>
              <a:t>        7.7,  7.8,  7.9,  8. ,  8.1,  8.2,  8.3,  8.4,  8.5,  8.6,  8.7,</a:t>
            </a:r>
          </a:p>
          <a:p>
            <a:pPr marL="0" indent="0">
              <a:buNone/>
            </a:pPr>
            <a:r>
              <a:rPr lang="en-US" dirty="0"/>
              <a:t>        8.8,  8.9,  9. ,  9.1,  9.2,  9.3,  9.4,  9.5,  9.6,  9.7,  9.8,</a:t>
            </a:r>
          </a:p>
          <a:p>
            <a:pPr marL="0" indent="0">
              <a:buNone/>
            </a:pPr>
            <a:r>
              <a:rPr lang="en-US" dirty="0"/>
              <a:t>        9.9, 10. 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85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11602</TotalTime>
  <Words>2046</Words>
  <Application>Microsoft Office PowerPoint</Application>
  <PresentationFormat>Apresentação na tela (4:3)</PresentationFormat>
  <Paragraphs>331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Tema do Office</vt:lpstr>
      <vt:lpstr>Introdução à Biblioteca NumPy Parte I</vt:lpstr>
      <vt:lpstr>O que é NumPy</vt:lpstr>
      <vt:lpstr>Instalando a biblioteca NumPy</vt:lpstr>
      <vt:lpstr>Primeiros passos em NumPy</vt:lpstr>
      <vt:lpstr>Primeiros passos em NumPy</vt:lpstr>
      <vt:lpstr>Primeiros passos em NumPy</vt:lpstr>
      <vt:lpstr>Algumas funções do np.array</vt:lpstr>
      <vt:lpstr>Funções e constantes matemáticas</vt:lpstr>
      <vt:lpstr>Função np.linspace</vt:lpstr>
      <vt:lpstr>Aplicação de np.linspace</vt:lpstr>
      <vt:lpstr>Inicializando matrizes</vt:lpstr>
      <vt:lpstr>Números aleatórios</vt:lpstr>
      <vt:lpstr>Primeiros passos em NumPy</vt:lpstr>
      <vt:lpstr>Operando Matrizes </vt:lpstr>
      <vt:lpstr>Operando Matrizes </vt:lpstr>
      <vt:lpstr>Operando Matrizes </vt:lpstr>
      <vt:lpstr>Operando Matrizes </vt:lpstr>
      <vt:lpstr>Operando Matrizes </vt:lpstr>
      <vt:lpstr>Operando Matrizes </vt:lpstr>
      <vt:lpstr>Operando Matrizes </vt:lpstr>
      <vt:lpstr>Operando Matrizes </vt:lpstr>
      <vt:lpstr>Operando Matrizes </vt:lpstr>
      <vt:lpstr>Operando Matrizes </vt:lpstr>
      <vt:lpstr>Operando Matrizes </vt:lpstr>
      <vt:lpstr>Sistemas de Equações Lineares</vt:lpstr>
      <vt:lpstr>Sistemas de Equações Lineares</vt:lpstr>
      <vt:lpstr>Sistemas de Equações Lineares</vt:lpstr>
      <vt:lpstr>Sistemas de Equações Lineares</vt:lpstr>
      <vt:lpstr>Sistemas de Equações Lineares</vt:lpstr>
      <vt:lpstr>Sistemas de Equações Lineares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388</cp:revision>
  <dcterms:created xsi:type="dcterms:W3CDTF">2019-11-06T10:37:45Z</dcterms:created>
  <dcterms:modified xsi:type="dcterms:W3CDTF">2022-09-02T23:06:40Z</dcterms:modified>
</cp:coreProperties>
</file>