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297" r:id="rId4"/>
    <p:sldId id="298" r:id="rId5"/>
    <p:sldId id="299" r:id="rId6"/>
    <p:sldId id="300" r:id="rId7"/>
    <p:sldId id="302" r:id="rId8"/>
    <p:sldId id="307" r:id="rId9"/>
    <p:sldId id="308" r:id="rId10"/>
    <p:sldId id="310" r:id="rId11"/>
    <p:sldId id="314" r:id="rId12"/>
    <p:sldId id="301" r:id="rId13"/>
    <p:sldId id="305" r:id="rId14"/>
    <p:sldId id="303" r:id="rId15"/>
    <p:sldId id="304" r:id="rId16"/>
    <p:sldId id="306" r:id="rId17"/>
    <p:sldId id="311" r:id="rId18"/>
    <p:sldId id="31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à Biblioteca</a:t>
            </a:r>
            <a:br>
              <a:rPr lang="pt-BR" dirty="0"/>
            </a:br>
            <a:r>
              <a:rPr lang="pt-BR" sz="7200" dirty="0" err="1"/>
              <a:t>NumPy</a:t>
            </a:r>
            <a:br>
              <a:rPr lang="pt-BR" sz="5400" dirty="0"/>
            </a:br>
            <a:r>
              <a:rPr lang="pt-BR" dirty="0"/>
              <a:t>Parte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Para </a:t>
            </a:r>
            <a:r>
              <a:rPr lang="en-US" sz="2600" b="1" i="1" dirty="0" err="1"/>
              <a:t>np.genfromtxt</a:t>
            </a:r>
            <a:r>
              <a:rPr lang="en-US" sz="2600" dirty="0"/>
              <a:t> utilize o </a:t>
            </a:r>
            <a:r>
              <a:rPr lang="en-US" sz="2600" dirty="0" err="1"/>
              <a:t>atributo</a:t>
            </a:r>
            <a:r>
              <a:rPr lang="en-US" sz="2600" dirty="0"/>
              <a:t> “</a:t>
            </a:r>
            <a:r>
              <a:rPr lang="en-US" sz="2600" i="1" dirty="0" err="1"/>
              <a:t>skip_header</a:t>
            </a:r>
            <a:r>
              <a:rPr lang="en-US" sz="2600" dirty="0"/>
              <a:t>=” </a:t>
            </a:r>
            <a:r>
              <a:rPr lang="en-US" sz="2600" dirty="0" err="1"/>
              <a:t>ao</a:t>
            </a:r>
            <a:r>
              <a:rPr lang="en-US" sz="2600" dirty="0"/>
              <a:t> </a:t>
            </a:r>
            <a:r>
              <a:rPr lang="en-US" sz="2600" dirty="0" err="1"/>
              <a:t>invés</a:t>
            </a:r>
            <a:r>
              <a:rPr lang="en-US" sz="2600" dirty="0"/>
              <a:t> de “</a:t>
            </a:r>
            <a:r>
              <a:rPr lang="en-US" sz="2600" i="1" dirty="0" err="1"/>
              <a:t>skiprows</a:t>
            </a:r>
            <a:r>
              <a:rPr lang="en-US" sz="2600" dirty="0"/>
              <a:t>=“</a:t>
            </a:r>
          </a:p>
          <a:p>
            <a:endParaRPr lang="en-US" sz="2600" dirty="0"/>
          </a:p>
          <a:p>
            <a:r>
              <a:rPr lang="en-US" sz="2600" dirty="0"/>
              <a:t>Utilize </a:t>
            </a:r>
            <a:r>
              <a:rPr lang="en-US" sz="2600" dirty="0" err="1"/>
              <a:t>atribut</a:t>
            </a:r>
            <a:r>
              <a:rPr lang="pt-BR" sz="2600" dirty="0"/>
              <a:t>o “</a:t>
            </a:r>
            <a:r>
              <a:rPr lang="pt-BR" sz="2600" i="1" dirty="0" err="1"/>
              <a:t>max_rows</a:t>
            </a:r>
            <a:r>
              <a:rPr lang="pt-BR" sz="2600" dirty="0"/>
              <a:t>=“ para </a:t>
            </a:r>
            <a:r>
              <a:rPr lang="pt-BR" sz="2600" dirty="0" err="1"/>
              <a:t>setar</a:t>
            </a:r>
            <a:r>
              <a:rPr lang="pt-BR" sz="2600" dirty="0"/>
              <a:t> número máximo de linhas</a:t>
            </a:r>
          </a:p>
          <a:p>
            <a:endParaRPr lang="pt-BR" sz="2600" dirty="0"/>
          </a:p>
          <a:p>
            <a:r>
              <a:rPr lang="pt-BR" sz="2600" dirty="0"/>
              <a:t>Para ler arquiv</a:t>
            </a:r>
            <a:r>
              <a:rPr lang="pt-BR" sz="2800" dirty="0"/>
              <a:t>os CSV (muito utilizado para planilhas, como Excel) basta utilizar </a:t>
            </a:r>
            <a:r>
              <a:rPr lang="pt-BR" sz="2600" dirty="0"/>
              <a:t>o vírgula (‘,’) ou ‘;’ como separador.</a:t>
            </a:r>
          </a:p>
        </p:txBody>
      </p:sp>
    </p:spTree>
    <p:extLst>
      <p:ext uri="{BB962C8B-B14F-4D97-AF65-F5344CB8AC3E}">
        <p14:creationId xmlns:p14="http://schemas.microsoft.com/office/powerpoint/2010/main" val="178077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Val</a:t>
            </a:r>
            <a:r>
              <a:rPr lang="pt-BR" sz="2800" dirty="0"/>
              <a:t>ores, s</a:t>
            </a:r>
            <a:r>
              <a:rPr lang="pt-BR" sz="2600" dirty="0"/>
              <a:t>eparad</a:t>
            </a:r>
            <a:r>
              <a:rPr lang="pt-BR" sz="2800" dirty="0"/>
              <a:t>os por ‘;’:</a:t>
            </a:r>
            <a:endParaRPr lang="pt-BR" sz="2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4" y="2419573"/>
            <a:ext cx="4585890" cy="41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88" y="1628800"/>
            <a:ext cx="3924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65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Gravando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1000" dirty="0"/>
          </a:p>
          <a:p>
            <a:pPr marL="0" indent="0" algn="ctr">
              <a:buNone/>
            </a:pPr>
            <a:r>
              <a:rPr lang="pt-BR" sz="2800" dirty="0" err="1"/>
              <a:t>np.</a:t>
            </a:r>
            <a:r>
              <a:rPr lang="pt-BR" sz="2800" b="1" dirty="0" err="1"/>
              <a:t>savetxt</a:t>
            </a:r>
            <a:r>
              <a:rPr lang="pt-BR" sz="2800" dirty="0"/>
              <a:t>('c:/</a:t>
            </a:r>
            <a:r>
              <a:rPr lang="pt-BR" sz="2800" dirty="0" err="1"/>
              <a:t>temp</a:t>
            </a:r>
            <a:r>
              <a:rPr lang="pt-BR" sz="2800" dirty="0"/>
              <a:t>/xy6.txt', m, </a:t>
            </a:r>
            <a:r>
              <a:rPr lang="pt-BR" sz="2800" dirty="0" err="1"/>
              <a:t>fmt</a:t>
            </a:r>
            <a:r>
              <a:rPr lang="pt-BR" sz="2800" dirty="0"/>
              <a:t>='%5.2f')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6" y="2579494"/>
            <a:ext cx="4176464" cy="36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3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Gráficos </a:t>
            </a:r>
            <a:r>
              <a:rPr lang="pt-BR" dirty="0" err="1"/>
              <a:t>np.arrays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Os </a:t>
            </a:r>
            <a:r>
              <a:rPr lang="pt-BR" sz="2200" dirty="0" err="1"/>
              <a:t>np.arrays</a:t>
            </a:r>
            <a:r>
              <a:rPr lang="pt-BR" sz="2200" dirty="0"/>
              <a:t> são tratados pelo </a:t>
            </a:r>
            <a:r>
              <a:rPr lang="pt-BR" sz="2200" dirty="0" err="1"/>
              <a:t>matplotlib</a:t>
            </a:r>
            <a:r>
              <a:rPr lang="pt-BR" sz="2200" dirty="0"/>
              <a:t> da mesma forma que as listas “convencionais”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5210"/>
            <a:ext cx="6768752" cy="397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 funções existem em </a:t>
            </a:r>
            <a:r>
              <a:rPr lang="pt-BR" dirty="0" err="1"/>
              <a:t>NumPy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&gt;&gt;&gt; </a:t>
            </a:r>
            <a:r>
              <a:rPr lang="pt-BR" sz="3000" dirty="0" err="1"/>
              <a:t>dir</a:t>
            </a:r>
            <a:r>
              <a:rPr lang="pt-BR" sz="3000" dirty="0"/>
              <a:t> (</a:t>
            </a:r>
            <a:r>
              <a:rPr lang="pt-BR" sz="3000" dirty="0" err="1"/>
              <a:t>np</a:t>
            </a:r>
            <a:r>
              <a:rPr lang="pt-BR" sz="3000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920880" cy="442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3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Buscando ajuda em </a:t>
            </a:r>
            <a:r>
              <a:rPr lang="pt-BR" dirty="0" err="1"/>
              <a:t>NumPy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&gt;&gt;&gt; </a:t>
            </a:r>
            <a:r>
              <a:rPr lang="pt-BR" sz="3000" dirty="0" err="1"/>
              <a:t>np.lookfor</a:t>
            </a:r>
            <a:r>
              <a:rPr lang="pt-BR" sz="3000" dirty="0"/>
              <a:t>("</a:t>
            </a:r>
            <a:r>
              <a:rPr lang="pt-BR" sz="3000" dirty="0" err="1"/>
              <a:t>average</a:t>
            </a:r>
            <a:r>
              <a:rPr lang="pt-BR" sz="3000" dirty="0"/>
              <a:t>")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7" y="2276872"/>
            <a:ext cx="798236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54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24936" cy="516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Utilizando o arquivo: </a:t>
            </a:r>
            <a:r>
              <a:rPr lang="pt-BR" sz="2400" b="1" dirty="0"/>
              <a:t>HIST_PAINEL_COVIDBR_18jun2020.CSV</a:t>
            </a:r>
            <a:r>
              <a:rPr lang="pt-BR" sz="2400" dirty="0"/>
              <a:t> baixado do site </a:t>
            </a:r>
            <a:r>
              <a:rPr lang="pt-BR" sz="2400" dirty="0">
                <a:hlinkClick r:id="rId2"/>
              </a:rPr>
              <a:t>https://covid.saude.gov.br/</a:t>
            </a:r>
            <a:r>
              <a:rPr lang="pt-BR" sz="2400" dirty="0"/>
              <a:t> e faça um gráfico com 2 curvas, onde o eixo X é o </a:t>
            </a:r>
            <a:r>
              <a:rPr lang="pt-BR" sz="2400" u="sng" dirty="0"/>
              <a:t>número de dias desde o primeiro caso, </a:t>
            </a:r>
            <a:r>
              <a:rPr lang="pt-BR" sz="2400" dirty="0"/>
              <a:t>ou seja: 0,1,2,3,4,... e o eixo Y1 seja o número de c</a:t>
            </a:r>
            <a:r>
              <a:rPr lang="pt-BR" sz="2400" u="sng" dirty="0"/>
              <a:t>asos acumulados</a:t>
            </a:r>
            <a:r>
              <a:rPr lang="pt-BR" sz="2400" dirty="0"/>
              <a:t> e Y2 o número de </a:t>
            </a:r>
            <a:r>
              <a:rPr lang="pt-BR" sz="2400" u="sng" dirty="0"/>
              <a:t>novos casos</a:t>
            </a:r>
            <a:r>
              <a:rPr lang="pt-BR" sz="2400" dirty="0"/>
              <a:t>. Tudo </a:t>
            </a:r>
            <a:r>
              <a:rPr lang="pt-BR" sz="2400" u="sng" dirty="0"/>
              <a:t>apenas para Brasil inteiro.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Para isso, abra o arquivo no Excel identifique a coluna que quer plotar. Note que os dados para Brasil vão até a linha 116.</a:t>
            </a:r>
          </a:p>
          <a:p>
            <a:pPr marL="0" indent="0">
              <a:buNone/>
            </a:pP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41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51A9D0-978D-4D29-B607-86E1C95F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58913"/>
            <a:ext cx="6624736" cy="53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Suponha que temos o arquivo texto “xy.txt” abaixo, onde temos colunas separadas por espaços ou tabulações. Não importa a quantidade de espaços/ tabulações e nem se tiver linhas puladas (tudo isso é ignorado).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312368" cy="358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431232" cy="35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95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400" dirty="0"/>
              <a:t>Carregando um matriz (10,2):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3400" dirty="0"/>
              <a:t>&gt;&gt;&gt; </a:t>
            </a:r>
            <a:r>
              <a:rPr lang="pt-BR" sz="3700" dirty="0"/>
              <a:t>m = </a:t>
            </a:r>
            <a:r>
              <a:rPr lang="pt-BR" sz="3700" b="1" dirty="0" err="1"/>
              <a:t>np.loadtxt</a:t>
            </a:r>
            <a:r>
              <a:rPr lang="pt-BR" sz="3700" dirty="0"/>
              <a:t>('c:/</a:t>
            </a:r>
            <a:r>
              <a:rPr lang="pt-BR" sz="3700" dirty="0" err="1"/>
              <a:t>temp</a:t>
            </a:r>
            <a:r>
              <a:rPr lang="pt-BR" sz="3700" dirty="0"/>
              <a:t>/xy.txt')</a:t>
            </a:r>
          </a:p>
          <a:p>
            <a:pPr marL="0" indent="0">
              <a:buNone/>
            </a:pPr>
            <a:r>
              <a:rPr lang="pt-BR" sz="2800" dirty="0"/>
              <a:t>&gt;&gt;&gt; m</a:t>
            </a:r>
          </a:p>
          <a:p>
            <a:pPr marL="0" indent="0">
              <a:buNone/>
            </a:pPr>
            <a:r>
              <a:rPr lang="pt-BR" sz="2800" dirty="0" err="1"/>
              <a:t>array</a:t>
            </a:r>
            <a:r>
              <a:rPr lang="pt-BR" sz="2800" dirty="0"/>
              <a:t>([[ 1.1,  1.2],</a:t>
            </a:r>
          </a:p>
          <a:p>
            <a:pPr marL="0" indent="0">
              <a:buNone/>
            </a:pPr>
            <a:r>
              <a:rPr lang="pt-BR" sz="2800" dirty="0"/>
              <a:t>       [ 2.1,  2.2],</a:t>
            </a:r>
          </a:p>
          <a:p>
            <a:pPr marL="0" indent="0">
              <a:buNone/>
            </a:pPr>
            <a:r>
              <a:rPr lang="pt-BR" sz="2800" dirty="0"/>
              <a:t>       [ 3.1,  3.2],</a:t>
            </a:r>
          </a:p>
          <a:p>
            <a:pPr marL="0" indent="0">
              <a:buNone/>
            </a:pPr>
            <a:r>
              <a:rPr lang="pt-BR" sz="2800" dirty="0"/>
              <a:t>       [ 4.1,  4.2],</a:t>
            </a:r>
          </a:p>
          <a:p>
            <a:pPr marL="0" indent="0">
              <a:buNone/>
            </a:pPr>
            <a:r>
              <a:rPr lang="pt-BR" sz="2800" dirty="0"/>
              <a:t>       [ 5.1,  5.2],</a:t>
            </a:r>
          </a:p>
          <a:p>
            <a:pPr marL="0" indent="0">
              <a:buNone/>
            </a:pPr>
            <a:r>
              <a:rPr lang="pt-BR" sz="2800" dirty="0"/>
              <a:t>       [ 6.1,  6.2],</a:t>
            </a:r>
          </a:p>
          <a:p>
            <a:pPr marL="0" indent="0">
              <a:buNone/>
            </a:pPr>
            <a:r>
              <a:rPr lang="pt-BR" sz="2800" dirty="0"/>
              <a:t>       [ 7.1,  7.2],</a:t>
            </a:r>
          </a:p>
          <a:p>
            <a:pPr marL="0" indent="0">
              <a:buNone/>
            </a:pPr>
            <a:r>
              <a:rPr lang="pt-BR" sz="2800" dirty="0"/>
              <a:t>       [ 8.1,  8.2],</a:t>
            </a:r>
          </a:p>
          <a:p>
            <a:pPr marL="0" indent="0">
              <a:buNone/>
            </a:pPr>
            <a:r>
              <a:rPr lang="pt-BR" sz="2800" dirty="0"/>
              <a:t>       [ 9.1,  9.2],</a:t>
            </a:r>
          </a:p>
          <a:p>
            <a:pPr marL="0" indent="0">
              <a:buNone/>
            </a:pPr>
            <a:r>
              <a:rPr lang="pt-BR" sz="2800" dirty="0"/>
              <a:t>       [10.1, 10.2]])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193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Carregando cada coluna em um vetor: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&gt;&gt;&gt; x, y = </a:t>
            </a:r>
            <a:r>
              <a:rPr lang="pt-BR" sz="2400" b="1" dirty="0" err="1"/>
              <a:t>np.loadtxt</a:t>
            </a:r>
            <a:r>
              <a:rPr lang="pt-BR" sz="2400" dirty="0"/>
              <a:t>('c:/</a:t>
            </a:r>
            <a:r>
              <a:rPr lang="pt-BR" sz="2400" dirty="0" err="1"/>
              <a:t>temp</a:t>
            </a:r>
            <a:r>
              <a:rPr lang="pt-BR" sz="2400" dirty="0"/>
              <a:t>/xy.txt', </a:t>
            </a:r>
            <a:r>
              <a:rPr lang="pt-BR" sz="2400" b="1" dirty="0" err="1"/>
              <a:t>unpack</a:t>
            </a:r>
            <a:r>
              <a:rPr lang="pt-BR" sz="2400" b="1" dirty="0"/>
              <a:t>=</a:t>
            </a:r>
            <a:r>
              <a:rPr lang="pt-BR" sz="2400" b="1" dirty="0" err="1"/>
              <a:t>True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sz="2400" dirty="0"/>
              <a:t>&gt;&gt;&gt; x</a:t>
            </a:r>
          </a:p>
          <a:p>
            <a:pPr marL="0" indent="0">
              <a:buNone/>
            </a:pPr>
            <a:r>
              <a:rPr lang="pt-BR" sz="2400" dirty="0" err="1"/>
              <a:t>array</a:t>
            </a:r>
            <a:r>
              <a:rPr lang="pt-BR" sz="2400" dirty="0"/>
              <a:t>([ 1.1,  2.1,  3.1,  4.1,  5.1,  6.1,  7.1,  8.1,  9.1, 10.1])</a:t>
            </a:r>
          </a:p>
          <a:p>
            <a:pPr marL="0" indent="0">
              <a:buNone/>
            </a:pPr>
            <a:r>
              <a:rPr lang="pt-BR" sz="2400" dirty="0"/>
              <a:t>&gt;&gt;&gt; y</a:t>
            </a:r>
          </a:p>
          <a:p>
            <a:pPr marL="0" indent="0">
              <a:buNone/>
            </a:pPr>
            <a:r>
              <a:rPr lang="pt-BR" sz="2400" dirty="0" err="1"/>
              <a:t>array</a:t>
            </a:r>
            <a:r>
              <a:rPr lang="pt-BR" sz="2400" dirty="0"/>
              <a:t>([ 1.2,  2.2,  3.2,  4.2,  5.2,  6.2,  7.2,  8.2,  9.2, 10.2])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453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É comum a utilização de </a:t>
            </a:r>
            <a:r>
              <a:rPr lang="pt-BR" sz="2200" b="1" dirty="0"/>
              <a:t>separadores</a:t>
            </a:r>
            <a:r>
              <a:rPr lang="pt-BR" sz="2200" dirty="0"/>
              <a:t> como </a:t>
            </a:r>
            <a:r>
              <a:rPr lang="pt-BR" sz="2200" u="sng" dirty="0"/>
              <a:t>vírgulas</a:t>
            </a:r>
            <a:r>
              <a:rPr lang="pt-BR" sz="2200" dirty="0"/>
              <a:t>, por exemplo. Neste caso, é necessário que se informe para a função.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ctr">
              <a:buNone/>
            </a:pPr>
            <a:r>
              <a:rPr lang="pt-BR" sz="2600" dirty="0"/>
              <a:t>m = </a:t>
            </a:r>
            <a:r>
              <a:rPr lang="pt-BR" sz="2600" dirty="0" err="1"/>
              <a:t>np.loadtxt</a:t>
            </a:r>
            <a:r>
              <a:rPr lang="pt-BR" sz="2600" dirty="0"/>
              <a:t>('c:/</a:t>
            </a:r>
            <a:r>
              <a:rPr lang="pt-BR" sz="2600" dirty="0" err="1"/>
              <a:t>temp</a:t>
            </a:r>
            <a:r>
              <a:rPr lang="pt-BR" sz="2600" dirty="0"/>
              <a:t>/xy3.txt', </a:t>
            </a:r>
            <a:r>
              <a:rPr lang="pt-BR" sz="2600" b="1" dirty="0" err="1"/>
              <a:t>delimiter</a:t>
            </a:r>
            <a:r>
              <a:rPr lang="pt-BR" sz="2600" b="1" dirty="0"/>
              <a:t>=','</a:t>
            </a:r>
            <a:r>
              <a:rPr lang="pt-BR" sz="2600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3888432" cy="312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3275856" y="1772816"/>
            <a:ext cx="28083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6588224" y="1772816"/>
            <a:ext cx="792088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Pode-se desprezar linha iniciais, por haver títulos, por exemplo.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ctr">
              <a:buNone/>
            </a:pPr>
            <a:r>
              <a:rPr lang="pt-BR" sz="2600" dirty="0"/>
              <a:t>m = </a:t>
            </a:r>
            <a:r>
              <a:rPr lang="pt-BR" sz="2600" dirty="0" err="1"/>
              <a:t>np.loadtxt</a:t>
            </a:r>
            <a:r>
              <a:rPr lang="pt-BR" sz="2600" dirty="0"/>
              <a:t>('c:/</a:t>
            </a:r>
            <a:r>
              <a:rPr lang="pt-BR" sz="2600" dirty="0" err="1"/>
              <a:t>temp</a:t>
            </a:r>
            <a:r>
              <a:rPr lang="pt-BR" sz="2600" dirty="0"/>
              <a:t>/xy4.txt', </a:t>
            </a:r>
            <a:r>
              <a:rPr lang="pt-BR" sz="2600" b="1" dirty="0" err="1"/>
              <a:t>skiprows</a:t>
            </a:r>
            <a:r>
              <a:rPr lang="pt-BR" sz="2600" b="1" dirty="0"/>
              <a:t>=4</a:t>
            </a:r>
            <a:r>
              <a:rPr lang="pt-BR" sz="2600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4032448" cy="3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 flipV="1">
            <a:off x="4067944" y="2960948"/>
            <a:ext cx="33843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 direita 7"/>
          <p:cNvSpPr/>
          <p:nvPr/>
        </p:nvSpPr>
        <p:spPr>
          <a:xfrm>
            <a:off x="3707904" y="2636912"/>
            <a:ext cx="180020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600" dirty="0"/>
              <a:t>Pode-se escolher as colunas a serem carregadas para o </a:t>
            </a:r>
            <a:r>
              <a:rPr lang="pt-BR" sz="2600" dirty="0" err="1"/>
              <a:t>array</a:t>
            </a:r>
            <a:r>
              <a:rPr lang="pt-BR" sz="2600" dirty="0"/>
              <a:t>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dirty="0"/>
              <a:t>&gt;&gt;&gt; m = </a:t>
            </a:r>
            <a:r>
              <a:rPr lang="pt-BR" sz="2600" dirty="0" err="1"/>
              <a:t>np.loadtxt</a:t>
            </a:r>
            <a:r>
              <a:rPr lang="pt-BR" sz="2600" dirty="0"/>
              <a:t>('c:/</a:t>
            </a:r>
            <a:r>
              <a:rPr lang="pt-BR" sz="2600" dirty="0" err="1"/>
              <a:t>temp</a:t>
            </a:r>
            <a:r>
              <a:rPr lang="pt-BR" sz="2600" dirty="0"/>
              <a:t>/xy7.txt', </a:t>
            </a:r>
            <a:r>
              <a:rPr lang="pt-BR" sz="2600" b="1" dirty="0" err="1"/>
              <a:t>usecols</a:t>
            </a:r>
            <a:r>
              <a:rPr lang="pt-BR" sz="2600" b="1" dirty="0"/>
              <a:t>=(1,3)</a:t>
            </a:r>
            <a:r>
              <a:rPr lang="pt-BR" sz="2600" dirty="0"/>
              <a:t>)</a:t>
            </a:r>
          </a:p>
          <a:p>
            <a:pPr marL="0" indent="0" algn="just">
              <a:buNone/>
            </a:pPr>
            <a:r>
              <a:rPr lang="pt-BR" sz="2200" dirty="0"/>
              <a:t>&gt;&gt;&gt; m</a:t>
            </a:r>
          </a:p>
          <a:p>
            <a:pPr marL="0" indent="0" algn="just">
              <a:buNone/>
            </a:pPr>
            <a:r>
              <a:rPr lang="pt-BR" sz="2200" dirty="0" err="1"/>
              <a:t>array</a:t>
            </a:r>
            <a:r>
              <a:rPr lang="pt-BR" sz="2200" dirty="0"/>
              <a:t>([[ 1.1,  1.3],</a:t>
            </a:r>
          </a:p>
          <a:p>
            <a:pPr marL="0" indent="0" algn="just">
              <a:buNone/>
            </a:pPr>
            <a:r>
              <a:rPr lang="pt-BR" sz="2200" dirty="0"/>
              <a:t>       [ 2.1,  2.3],</a:t>
            </a:r>
          </a:p>
          <a:p>
            <a:pPr marL="0" indent="0" algn="just">
              <a:buNone/>
            </a:pPr>
            <a:r>
              <a:rPr lang="pt-BR" sz="2200" dirty="0"/>
              <a:t>       [ 3.1,  3.3],</a:t>
            </a:r>
          </a:p>
          <a:p>
            <a:pPr marL="0" indent="0" algn="just">
              <a:buNone/>
            </a:pPr>
            <a:r>
              <a:rPr lang="pt-BR" sz="2200" dirty="0"/>
              <a:t>       [ 4.1,  4.3],</a:t>
            </a:r>
          </a:p>
          <a:p>
            <a:pPr marL="0" indent="0" algn="just">
              <a:buNone/>
            </a:pPr>
            <a:r>
              <a:rPr lang="pt-BR" sz="2200" dirty="0"/>
              <a:t>       [ 5.1,  5.3],</a:t>
            </a:r>
          </a:p>
          <a:p>
            <a:pPr marL="0" indent="0" algn="just">
              <a:buNone/>
            </a:pPr>
            <a:r>
              <a:rPr lang="pt-BR" sz="2200" dirty="0"/>
              <a:t>       [ 6.1,  6.3],</a:t>
            </a:r>
          </a:p>
          <a:p>
            <a:pPr marL="0" indent="0" algn="just">
              <a:buNone/>
            </a:pPr>
            <a:r>
              <a:rPr lang="pt-BR" sz="2200" dirty="0"/>
              <a:t>       [ 7.1,  7.3],</a:t>
            </a:r>
          </a:p>
          <a:p>
            <a:pPr marL="0" indent="0" algn="just">
              <a:buNone/>
            </a:pPr>
            <a:r>
              <a:rPr lang="pt-BR" sz="2200" dirty="0"/>
              <a:t>       [ 8.1,  8.3],</a:t>
            </a:r>
          </a:p>
          <a:p>
            <a:pPr marL="0" indent="0" algn="just">
              <a:buNone/>
            </a:pPr>
            <a:r>
              <a:rPr lang="pt-BR" sz="2200" dirty="0"/>
              <a:t>       [ 9.1,  9.3],</a:t>
            </a:r>
          </a:p>
          <a:p>
            <a:pPr marL="0" indent="0" algn="just">
              <a:buNone/>
            </a:pPr>
            <a:r>
              <a:rPr lang="pt-BR" sz="2200" dirty="0"/>
              <a:t>       [10.1, 10.3]])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4464496" cy="315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4860032" y="2564904"/>
            <a:ext cx="158417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660232" y="256490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3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800" dirty="0"/>
              <a:t>Se </a:t>
            </a:r>
            <a:r>
              <a:rPr lang="en-US" sz="2800" dirty="0"/>
              <a:t>o </a:t>
            </a:r>
            <a:r>
              <a:rPr lang="en-US" sz="2800" dirty="0" err="1"/>
              <a:t>arquivo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completo</a:t>
            </a:r>
            <a:r>
              <a:rPr lang="en-US" sz="2800" dirty="0"/>
              <a:t> (</a:t>
            </a:r>
            <a:r>
              <a:rPr lang="en-US" sz="2800" dirty="0" err="1"/>
              <a:t>tiver</a:t>
            </a:r>
            <a:r>
              <a:rPr lang="en-US" sz="2800" dirty="0"/>
              <a:t> “</a:t>
            </a:r>
            <a:r>
              <a:rPr lang="en-US" sz="2800" dirty="0" err="1"/>
              <a:t>buracos</a:t>
            </a:r>
            <a:r>
              <a:rPr lang="en-US" sz="2800" dirty="0"/>
              <a:t>”) utilize:</a:t>
            </a:r>
            <a:endParaRPr lang="pt-BR" sz="2800" dirty="0"/>
          </a:p>
          <a:p>
            <a:pPr marL="0" indent="0" algn="just">
              <a:buNone/>
            </a:pPr>
            <a:endParaRPr lang="pt-BR" sz="3100" dirty="0"/>
          </a:p>
          <a:p>
            <a:pPr marL="0" indent="0" algn="just">
              <a:buNone/>
            </a:pPr>
            <a:r>
              <a:rPr lang="en-US" sz="3100" dirty="0"/>
              <a:t>&gt;&gt;&gt; m = </a:t>
            </a:r>
            <a:r>
              <a:rPr lang="en-US" sz="3100" dirty="0" err="1"/>
              <a:t>np.</a:t>
            </a:r>
            <a:r>
              <a:rPr lang="en-US" sz="3100" b="1" dirty="0" err="1"/>
              <a:t>genfromtxt</a:t>
            </a:r>
            <a:r>
              <a:rPr lang="en-US" sz="3100" dirty="0"/>
              <a:t>('c:/temp/xy5.txt', delimiter=',')</a:t>
            </a:r>
          </a:p>
          <a:p>
            <a:pPr marL="0" indent="0" algn="just">
              <a:buNone/>
            </a:pPr>
            <a:r>
              <a:rPr lang="en-US" sz="2600" dirty="0"/>
              <a:t>&gt;&gt;&gt; m</a:t>
            </a:r>
          </a:p>
          <a:p>
            <a:pPr marL="0" indent="0" algn="just">
              <a:buNone/>
            </a:pPr>
            <a:r>
              <a:rPr lang="en-US" sz="2600" dirty="0"/>
              <a:t>array([[ 1.1,  1.2],</a:t>
            </a:r>
          </a:p>
          <a:p>
            <a:pPr marL="0" indent="0" algn="just">
              <a:buNone/>
            </a:pPr>
            <a:r>
              <a:rPr lang="en-US" sz="2600" dirty="0"/>
              <a:t>       [ 2.1,  2.2],</a:t>
            </a:r>
          </a:p>
          <a:p>
            <a:pPr marL="0" indent="0" algn="just">
              <a:buNone/>
            </a:pPr>
            <a:r>
              <a:rPr lang="en-US" sz="2600" dirty="0"/>
              <a:t>       [ 3.1,  3.2],</a:t>
            </a:r>
          </a:p>
          <a:p>
            <a:pPr marL="0" indent="0" algn="just">
              <a:buNone/>
            </a:pPr>
            <a:r>
              <a:rPr lang="en-US" sz="2600" dirty="0"/>
              <a:t>       [ </a:t>
            </a:r>
            <a:r>
              <a:rPr lang="en-US" sz="2600" b="1" dirty="0"/>
              <a:t>nan</a:t>
            </a:r>
            <a:r>
              <a:rPr lang="en-US" sz="2600" dirty="0"/>
              <a:t>,  4.2],</a:t>
            </a:r>
          </a:p>
          <a:p>
            <a:pPr marL="0" indent="0" algn="just">
              <a:buNone/>
            </a:pPr>
            <a:r>
              <a:rPr lang="en-US" sz="2600" dirty="0"/>
              <a:t>       [ 5.1,  5.2],</a:t>
            </a:r>
          </a:p>
          <a:p>
            <a:pPr marL="0" indent="0" algn="just">
              <a:buNone/>
            </a:pPr>
            <a:r>
              <a:rPr lang="en-US" sz="2600" dirty="0"/>
              <a:t>       [ 6.1,  6.2],</a:t>
            </a:r>
          </a:p>
          <a:p>
            <a:pPr marL="0" indent="0" algn="just">
              <a:buNone/>
            </a:pPr>
            <a:r>
              <a:rPr lang="en-US" sz="2600" dirty="0"/>
              <a:t>       [ 7.1,  7.2],</a:t>
            </a:r>
          </a:p>
          <a:p>
            <a:pPr marL="0" indent="0" algn="just">
              <a:buNone/>
            </a:pPr>
            <a:r>
              <a:rPr lang="en-US" sz="2600" dirty="0"/>
              <a:t>       [ 8.1,  8.2],</a:t>
            </a:r>
          </a:p>
          <a:p>
            <a:pPr marL="0" indent="0" algn="just">
              <a:buNone/>
            </a:pPr>
            <a:r>
              <a:rPr lang="en-US" sz="2600" dirty="0"/>
              <a:t>       [ 9.1,  9.2],</a:t>
            </a:r>
          </a:p>
          <a:p>
            <a:pPr marL="0" indent="0" algn="just">
              <a:buNone/>
            </a:pPr>
            <a:r>
              <a:rPr lang="en-US" sz="2600" dirty="0"/>
              <a:t>       [10.1, 10.2]])</a:t>
            </a:r>
            <a:endParaRPr lang="pt-BR" sz="2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68960"/>
            <a:ext cx="468649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H="1" flipV="1">
            <a:off x="1475656" y="4221088"/>
            <a:ext cx="23042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6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Carregando </a:t>
            </a:r>
            <a:r>
              <a:rPr lang="pt-BR" dirty="0" err="1"/>
              <a:t>np.arrays</a:t>
            </a:r>
            <a:r>
              <a:rPr lang="pt-BR" dirty="0"/>
              <a:t> de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3100" dirty="0"/>
              <a:t>Se </a:t>
            </a:r>
            <a:r>
              <a:rPr lang="en-US" sz="3100" dirty="0"/>
              <a:t>o </a:t>
            </a:r>
            <a:r>
              <a:rPr lang="en-US" sz="3100" dirty="0" err="1"/>
              <a:t>arquivo</a:t>
            </a:r>
            <a:r>
              <a:rPr lang="en-US" sz="3100" dirty="0"/>
              <a:t> </a:t>
            </a:r>
            <a:r>
              <a:rPr lang="en-US" sz="3100" dirty="0" err="1"/>
              <a:t>não</a:t>
            </a:r>
            <a:r>
              <a:rPr lang="en-US" sz="3100" dirty="0"/>
              <a:t> </a:t>
            </a:r>
            <a:r>
              <a:rPr lang="en-US" sz="3100" dirty="0" err="1"/>
              <a:t>estiver</a:t>
            </a:r>
            <a:r>
              <a:rPr lang="en-US" sz="3100" dirty="0"/>
              <a:t> </a:t>
            </a:r>
            <a:r>
              <a:rPr lang="en-US" sz="3100" dirty="0" err="1"/>
              <a:t>completo</a:t>
            </a:r>
            <a:r>
              <a:rPr lang="en-US" sz="3100" dirty="0"/>
              <a:t> (</a:t>
            </a:r>
            <a:r>
              <a:rPr lang="en-US" sz="3100" dirty="0" err="1"/>
              <a:t>tiver</a:t>
            </a:r>
            <a:r>
              <a:rPr lang="en-US" sz="3100" dirty="0"/>
              <a:t> “</a:t>
            </a:r>
            <a:r>
              <a:rPr lang="en-US" sz="3100" dirty="0" err="1"/>
              <a:t>buracos</a:t>
            </a:r>
            <a:r>
              <a:rPr lang="en-US" sz="3100" dirty="0"/>
              <a:t>”) utilize:</a:t>
            </a:r>
            <a:endParaRPr lang="pt-BR" sz="3100" dirty="0"/>
          </a:p>
          <a:p>
            <a:pPr marL="0" indent="0" algn="just">
              <a:buNone/>
            </a:pPr>
            <a:endParaRPr lang="pt-BR" sz="3100" dirty="0"/>
          </a:p>
          <a:p>
            <a:pPr marL="0" indent="0">
              <a:buNone/>
            </a:pPr>
            <a:r>
              <a:rPr lang="en-US" sz="3700" dirty="0"/>
              <a:t>&gt;&gt;&gt; m = </a:t>
            </a:r>
            <a:r>
              <a:rPr lang="en-US" sz="3700" dirty="0" err="1"/>
              <a:t>np.genfromtxt</a:t>
            </a:r>
            <a:r>
              <a:rPr lang="en-US" sz="3700" dirty="0"/>
              <a:t>('c:/temp/xy5.txt', delimiter=',', </a:t>
            </a:r>
            <a:r>
              <a:rPr lang="en-US" sz="3700" dirty="0" err="1"/>
              <a:t>filling_values</a:t>
            </a:r>
            <a:r>
              <a:rPr lang="en-US" sz="3700" dirty="0"/>
              <a:t>=0)</a:t>
            </a:r>
          </a:p>
          <a:p>
            <a:pPr marL="0" indent="0" algn="just">
              <a:buNone/>
            </a:pPr>
            <a:r>
              <a:rPr lang="en-US" sz="3100" dirty="0"/>
              <a:t>&gt;&gt;&gt; m</a:t>
            </a:r>
          </a:p>
          <a:p>
            <a:pPr marL="0" indent="0" algn="just">
              <a:buNone/>
            </a:pPr>
            <a:r>
              <a:rPr lang="en-US" sz="3100" dirty="0"/>
              <a:t>array([[ 1.1,  1.2],</a:t>
            </a:r>
          </a:p>
          <a:p>
            <a:pPr marL="0" indent="0" algn="just">
              <a:buNone/>
            </a:pPr>
            <a:r>
              <a:rPr lang="en-US" sz="3100" dirty="0"/>
              <a:t>       [ 2.1,  2.2],</a:t>
            </a:r>
          </a:p>
          <a:p>
            <a:pPr marL="0" indent="0" algn="just">
              <a:buNone/>
            </a:pPr>
            <a:r>
              <a:rPr lang="en-US" sz="3100" dirty="0"/>
              <a:t>       [ 3.1,  3.2],</a:t>
            </a:r>
          </a:p>
          <a:p>
            <a:pPr marL="0" indent="0" algn="just">
              <a:buNone/>
            </a:pPr>
            <a:r>
              <a:rPr lang="en-US" sz="3100" dirty="0"/>
              <a:t>       [ </a:t>
            </a:r>
            <a:r>
              <a:rPr lang="en-US" sz="3100" b="1" dirty="0"/>
              <a:t>0.</a:t>
            </a:r>
            <a:r>
              <a:rPr lang="en-US" sz="3100" dirty="0"/>
              <a:t> ,  4.2],</a:t>
            </a:r>
          </a:p>
          <a:p>
            <a:pPr marL="0" indent="0" algn="just">
              <a:buNone/>
            </a:pPr>
            <a:r>
              <a:rPr lang="en-US" sz="3100" dirty="0"/>
              <a:t>       [ 5.1,  5.2],</a:t>
            </a:r>
          </a:p>
          <a:p>
            <a:pPr marL="0" indent="0" algn="just">
              <a:buNone/>
            </a:pPr>
            <a:r>
              <a:rPr lang="en-US" sz="3100" dirty="0"/>
              <a:t>       [ 6.1,  6.2],</a:t>
            </a:r>
          </a:p>
          <a:p>
            <a:pPr marL="0" indent="0" algn="just">
              <a:buNone/>
            </a:pPr>
            <a:r>
              <a:rPr lang="en-US" sz="3100" dirty="0"/>
              <a:t>       [ 7.1,  7.2],</a:t>
            </a:r>
          </a:p>
          <a:p>
            <a:pPr marL="0" indent="0" algn="just">
              <a:buNone/>
            </a:pPr>
            <a:r>
              <a:rPr lang="en-US" sz="3100" dirty="0"/>
              <a:t>       [ 8.1,  8.2],</a:t>
            </a:r>
          </a:p>
          <a:p>
            <a:pPr marL="0" indent="0" algn="just">
              <a:buNone/>
            </a:pPr>
            <a:r>
              <a:rPr lang="en-US" sz="3100" dirty="0"/>
              <a:t>       [ 9.1,  9.2],</a:t>
            </a:r>
          </a:p>
          <a:p>
            <a:pPr marL="0" indent="0" algn="just">
              <a:buNone/>
            </a:pPr>
            <a:r>
              <a:rPr lang="en-US" sz="3100" dirty="0"/>
              <a:t>       [10.1, 10.2]])</a:t>
            </a:r>
            <a:endParaRPr lang="pt-BR" sz="2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68960"/>
            <a:ext cx="468649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33164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1331640" y="4293096"/>
            <a:ext cx="24482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3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885</Words>
  <Application>Microsoft Office PowerPoint</Application>
  <PresentationFormat>Apresentação na tela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Introdução à Biblioteca NumPy Parte II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Carregando np.arrays de arquivo texto</vt:lpstr>
      <vt:lpstr>Arquivos CSV</vt:lpstr>
      <vt:lpstr>Gravando np.arrays de arquivo texto</vt:lpstr>
      <vt:lpstr>Gráficos np.arrays</vt:lpstr>
      <vt:lpstr>Que funções existem em NumPy?</vt:lpstr>
      <vt:lpstr>Buscando ajuda em NumPy?</vt:lpstr>
      <vt:lpstr>Documentação NumPy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397</cp:revision>
  <dcterms:created xsi:type="dcterms:W3CDTF">2019-11-06T10:37:45Z</dcterms:created>
  <dcterms:modified xsi:type="dcterms:W3CDTF">2021-10-20T22:51:05Z</dcterms:modified>
</cp:coreProperties>
</file>