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411" r:id="rId3"/>
    <p:sldId id="417" r:id="rId4"/>
    <p:sldId id="419" r:id="rId5"/>
    <p:sldId id="421" r:id="rId6"/>
    <p:sldId id="433" r:id="rId7"/>
    <p:sldId id="423" r:id="rId8"/>
    <p:sldId id="434" r:id="rId9"/>
    <p:sldId id="432" r:id="rId10"/>
    <p:sldId id="435" r:id="rId11"/>
    <p:sldId id="436" r:id="rId12"/>
    <p:sldId id="424" r:id="rId13"/>
    <p:sldId id="437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C02"/>
    <a:srgbClr val="FA7C72"/>
    <a:srgbClr val="638161"/>
    <a:srgbClr val="CF0FCF"/>
    <a:srgbClr val="37E937"/>
    <a:srgbClr val="CC6BD3"/>
    <a:srgbClr val="B63AC0"/>
    <a:srgbClr val="6E8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66" d="100"/>
          <a:sy n="6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220C6-00C7-4905-AFA6-6D4E4D999F1F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50ECA-E4AE-4D44-A3AD-46C1188FD73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8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50ECA-E4AE-4D44-A3AD-46C1188FD73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68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C42F017-B34C-4F3C-AB30-B648961CC59D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C42F017-B34C-4F3C-AB30-B648961CC59D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mnap@ien.gov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2833504"/>
            <a:ext cx="8031368" cy="1531600"/>
          </a:xfrm>
        </p:spPr>
        <p:txBody>
          <a:bodyPr>
            <a:normAutofit fontScale="90000"/>
          </a:bodyPr>
          <a:lstStyle/>
          <a:p>
            <a:r>
              <a:rPr lang="pt-BR" sz="6000" dirty="0" smtClean="0"/>
              <a:t>Redes neurais</a:t>
            </a:r>
            <a:br>
              <a:rPr lang="pt-BR" sz="6000" dirty="0" smtClean="0"/>
            </a:br>
            <a:r>
              <a:rPr lang="pt-BR" sz="6000" dirty="0" smtClean="0"/>
              <a:t>com </a:t>
            </a:r>
            <a:r>
              <a:rPr lang="pt-BR" sz="6000" dirty="0" err="1" smtClean="0"/>
              <a:t>Tensorflow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980728"/>
            <a:ext cx="8031368" cy="1236564"/>
          </a:xfrm>
        </p:spPr>
        <p:txBody>
          <a:bodyPr>
            <a:normAutofit/>
          </a:bodyPr>
          <a:lstStyle/>
          <a:p>
            <a:r>
              <a:rPr lang="pt-BR" b="1" cap="all" dirty="0" smtClean="0"/>
              <a:t>Laborat</a:t>
            </a:r>
            <a:r>
              <a:rPr lang="pt-BR" b="1" cap="all" dirty="0"/>
              <a:t>ó</a:t>
            </a:r>
            <a:r>
              <a:rPr lang="pt-BR" b="1" cap="all" dirty="0" smtClean="0"/>
              <a:t>rio </a:t>
            </a:r>
            <a:r>
              <a:rPr lang="pt-BR" b="1" cap="all" dirty="0"/>
              <a:t>de </a:t>
            </a:r>
            <a:r>
              <a:rPr lang="pt-BR" b="1" cap="all" dirty="0" smtClean="0"/>
              <a:t>monitoração </a:t>
            </a:r>
            <a:r>
              <a:rPr lang="pt-BR" b="1" cap="all" dirty="0"/>
              <a:t>de </a:t>
            </a:r>
            <a:r>
              <a:rPr lang="pt-BR" b="1" cap="all" dirty="0" smtClean="0"/>
              <a:t>Processos</a:t>
            </a:r>
          </a:p>
          <a:p>
            <a:r>
              <a:rPr lang="pt-BR" sz="2400" b="1" cap="all" dirty="0" smtClean="0"/>
              <a:t>LMP </a:t>
            </a:r>
            <a:r>
              <a:rPr lang="pt-BR" sz="2400" b="1" cap="all" dirty="0"/>
              <a:t>– </a:t>
            </a:r>
            <a:r>
              <a:rPr lang="pt-BR" sz="2400" b="1" cap="all" dirty="0" smtClean="0"/>
              <a:t>PEN/</a:t>
            </a:r>
            <a:r>
              <a:rPr lang="pt-BR" sz="2400" b="1" cap="all" dirty="0" err="1" smtClean="0"/>
              <a:t>CooPE</a:t>
            </a:r>
            <a:r>
              <a:rPr lang="pt-BR" sz="2400" b="1" cap="all" dirty="0" smtClean="0"/>
              <a:t>/UFRJ</a:t>
            </a:r>
            <a:endParaRPr lang="pt-BR" sz="2400" b="1" dirty="0" smtClean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33050" y="4496692"/>
            <a:ext cx="8031368" cy="1884636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Prof. Cláudio M. N. A. </a:t>
            </a:r>
            <a:r>
              <a:rPr lang="pt-BR" sz="2200" b="1" dirty="0"/>
              <a:t>Pereira </a:t>
            </a:r>
            <a:endParaRPr lang="pt-BR" sz="2200" b="1" dirty="0" smtClean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pt-BR" sz="2200" dirty="0" smtClean="0">
                <a:hlinkClick r:id="rId3"/>
              </a:rPr>
              <a:t>cmnap@ien.gov.br</a:t>
            </a:r>
            <a:endParaRPr lang="pt-BR" sz="2200" dirty="0" smtClean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pt-BR" sz="2200" dirty="0" smtClean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Passos Básicos da Modelagem d</a:t>
            </a:r>
            <a:r>
              <a:rPr lang="pt-BR" sz="4000" dirty="0" smtClean="0"/>
              <a:t>a RN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900" dirty="0" smtClean="0"/>
          </a:p>
          <a:p>
            <a:pPr marL="36576" indent="0">
              <a:buNone/>
            </a:pPr>
            <a:r>
              <a:rPr lang="pt-PT" sz="2800" dirty="0" smtClean="0"/>
              <a:t>8. Aplicação à um conjunto de testes</a:t>
            </a:r>
          </a:p>
          <a:p>
            <a:pPr marL="36576" indent="0">
              <a:buNone/>
            </a:pPr>
            <a:endParaRPr lang="pt-PT" sz="2800" dirty="0" smtClean="0"/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Pac</a:t>
            </a:r>
            <a:r>
              <a:rPr lang="pt-BR" sz="2400" dirty="0" err="1"/>
              <a:t>ote</a:t>
            </a:r>
            <a:r>
              <a:rPr lang="pt-BR" sz="2400" dirty="0"/>
              <a:t> </a:t>
            </a:r>
            <a:r>
              <a:rPr lang="pt-BR" sz="2400" cap="all" dirty="0" err="1"/>
              <a:t>TENSoRFLoW</a:t>
            </a:r>
            <a:endParaRPr lang="pt-PT" sz="2400" cap="all" dirty="0"/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Exempl</a:t>
            </a:r>
            <a:r>
              <a:rPr lang="pt-BR" sz="2400" dirty="0"/>
              <a:t>o</a:t>
            </a:r>
            <a:r>
              <a:rPr lang="pt-BR" sz="2400" dirty="0" smtClean="0"/>
              <a:t>:</a:t>
            </a:r>
          </a:p>
          <a:p>
            <a:pPr marL="852678" lvl="1" indent="-514350">
              <a:buFont typeface="+mj-lt"/>
              <a:buAutoNum type="alphaLcParenR"/>
            </a:pPr>
            <a:endParaRPr lang="pt-BR" sz="2400" dirty="0" smtClean="0"/>
          </a:p>
          <a:p>
            <a:pPr marL="338328" lvl="1" indent="0">
              <a:buNone/>
            </a:pPr>
            <a:r>
              <a:rPr lang="pt-BR" sz="2400" dirty="0" smtClean="0"/>
              <a:t>	</a:t>
            </a:r>
            <a:r>
              <a:rPr lang="pt-BR" sz="2400" dirty="0" err="1" smtClean="0">
                <a:solidFill>
                  <a:srgbClr val="92D050"/>
                </a:solidFill>
              </a:rPr>
              <a:t>y_pred</a:t>
            </a:r>
            <a:r>
              <a:rPr lang="pt-BR" sz="2400" dirty="0">
                <a:solidFill>
                  <a:srgbClr val="92D050"/>
                </a:solidFill>
              </a:rPr>
              <a:t> = </a:t>
            </a:r>
            <a:r>
              <a:rPr lang="pt-BR" sz="2400" dirty="0" err="1">
                <a:solidFill>
                  <a:srgbClr val="92D050"/>
                </a:solidFill>
              </a:rPr>
              <a:t>model.predict</a:t>
            </a:r>
            <a:r>
              <a:rPr lang="pt-BR" sz="2400" dirty="0">
                <a:solidFill>
                  <a:srgbClr val="92D050"/>
                </a:solidFill>
              </a:rPr>
              <a:t>(</a:t>
            </a:r>
            <a:r>
              <a:rPr lang="pt-BR" sz="2400" dirty="0" err="1">
                <a:solidFill>
                  <a:srgbClr val="92D050"/>
                </a:solidFill>
              </a:rPr>
              <a:t>X_test</a:t>
            </a:r>
            <a:r>
              <a:rPr lang="pt-BR" sz="2400" dirty="0">
                <a:solidFill>
                  <a:srgbClr val="92D050"/>
                </a:solidFill>
              </a:rPr>
              <a:t>)</a:t>
            </a:r>
          </a:p>
          <a:p>
            <a:pPr marL="852678" lvl="1" indent="-514350">
              <a:buFont typeface="+mj-lt"/>
              <a:buAutoNum type="alphaLcParenR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692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Passos Básicos da Modelagem d</a:t>
            </a:r>
            <a:r>
              <a:rPr lang="pt-BR" sz="4000" dirty="0" smtClean="0"/>
              <a:t>a RN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900" dirty="0" smtClean="0"/>
          </a:p>
          <a:p>
            <a:pPr marL="36576" indent="0">
              <a:buNone/>
            </a:pPr>
            <a:r>
              <a:rPr lang="pt-PT" sz="2800" dirty="0" smtClean="0"/>
              <a:t>9. Avaliação das métricas</a:t>
            </a:r>
          </a:p>
          <a:p>
            <a:pPr marL="36576" indent="0">
              <a:buNone/>
            </a:pPr>
            <a:endParaRPr lang="pt-PT" sz="2800" dirty="0" smtClean="0"/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 smtClean="0"/>
              <a:t>Pac</a:t>
            </a:r>
            <a:r>
              <a:rPr lang="pt-BR" sz="2400" dirty="0" err="1" smtClean="0"/>
              <a:t>otes</a:t>
            </a:r>
            <a:r>
              <a:rPr lang="pt-BR" sz="2400" dirty="0" smtClean="0"/>
              <a:t> SCIKITLEARN, NUMPY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BR" sz="2400" dirty="0" smtClean="0"/>
              <a:t>Exemplo:</a:t>
            </a:r>
          </a:p>
          <a:p>
            <a:pPr marL="852678" lvl="1" indent="-514350">
              <a:buFont typeface="+mj-lt"/>
              <a:buAutoNum type="alphaLcParenR"/>
            </a:pPr>
            <a:endParaRPr lang="pt-BR" sz="2400" dirty="0"/>
          </a:p>
          <a:p>
            <a:pPr marL="36576" indent="0">
              <a:buNone/>
            </a:pPr>
            <a:r>
              <a:rPr lang="pt-BR" dirty="0" smtClean="0"/>
              <a:t>	</a:t>
            </a:r>
            <a:r>
              <a:rPr lang="pt-BR" sz="2200" dirty="0" err="1" smtClean="0">
                <a:solidFill>
                  <a:srgbClr val="92D050"/>
                </a:solidFill>
              </a:rPr>
              <a:t>print</a:t>
            </a:r>
            <a:r>
              <a:rPr lang="pt-BR" sz="2200" dirty="0">
                <a:solidFill>
                  <a:srgbClr val="92D050"/>
                </a:solidFill>
              </a:rPr>
              <a:t>('MAE:', </a:t>
            </a:r>
            <a:r>
              <a:rPr lang="pt-BR" sz="2200" dirty="0" err="1">
                <a:solidFill>
                  <a:srgbClr val="92D050"/>
                </a:solidFill>
              </a:rPr>
              <a:t>mean_absolute_error</a:t>
            </a:r>
            <a:r>
              <a:rPr lang="pt-BR" sz="2200" dirty="0">
                <a:solidFill>
                  <a:srgbClr val="92D050"/>
                </a:solidFill>
              </a:rPr>
              <a:t>(</a:t>
            </a:r>
            <a:r>
              <a:rPr lang="pt-BR" sz="2200" dirty="0" err="1">
                <a:solidFill>
                  <a:srgbClr val="92D050"/>
                </a:solidFill>
              </a:rPr>
              <a:t>y_test</a:t>
            </a:r>
            <a:r>
              <a:rPr lang="pt-BR" sz="2200" dirty="0">
                <a:solidFill>
                  <a:srgbClr val="92D050"/>
                </a:solidFill>
              </a:rPr>
              <a:t>, </a:t>
            </a:r>
            <a:r>
              <a:rPr lang="pt-BR" sz="2200" dirty="0" err="1">
                <a:solidFill>
                  <a:srgbClr val="92D050"/>
                </a:solidFill>
              </a:rPr>
              <a:t>y_pred</a:t>
            </a:r>
            <a:r>
              <a:rPr lang="pt-BR" sz="2200" dirty="0">
                <a:solidFill>
                  <a:srgbClr val="92D050"/>
                </a:solidFill>
              </a:rPr>
              <a:t>))  </a:t>
            </a:r>
          </a:p>
          <a:p>
            <a:pPr marL="36576" indent="0">
              <a:buNone/>
            </a:pPr>
            <a:r>
              <a:rPr lang="pt-BR" sz="2200" dirty="0" smtClean="0">
                <a:solidFill>
                  <a:srgbClr val="92D050"/>
                </a:solidFill>
              </a:rPr>
              <a:t>	</a:t>
            </a:r>
            <a:r>
              <a:rPr lang="pt-BR" sz="2200" dirty="0" err="1" smtClean="0">
                <a:solidFill>
                  <a:srgbClr val="92D050"/>
                </a:solidFill>
              </a:rPr>
              <a:t>print</a:t>
            </a:r>
            <a:r>
              <a:rPr lang="pt-BR" sz="2200" dirty="0">
                <a:solidFill>
                  <a:srgbClr val="92D050"/>
                </a:solidFill>
              </a:rPr>
              <a:t>('MSE:', </a:t>
            </a:r>
            <a:r>
              <a:rPr lang="pt-BR" sz="2200" dirty="0" err="1">
                <a:solidFill>
                  <a:srgbClr val="92D050"/>
                </a:solidFill>
              </a:rPr>
              <a:t>mean_squared_error</a:t>
            </a:r>
            <a:r>
              <a:rPr lang="pt-BR" sz="2200" dirty="0">
                <a:solidFill>
                  <a:srgbClr val="92D050"/>
                </a:solidFill>
              </a:rPr>
              <a:t>(</a:t>
            </a:r>
            <a:r>
              <a:rPr lang="pt-BR" sz="2200" dirty="0" err="1">
                <a:solidFill>
                  <a:srgbClr val="92D050"/>
                </a:solidFill>
              </a:rPr>
              <a:t>y_test</a:t>
            </a:r>
            <a:r>
              <a:rPr lang="pt-BR" sz="2200" dirty="0">
                <a:solidFill>
                  <a:srgbClr val="92D050"/>
                </a:solidFill>
              </a:rPr>
              <a:t>, </a:t>
            </a:r>
            <a:r>
              <a:rPr lang="pt-BR" sz="2200" dirty="0" err="1">
                <a:solidFill>
                  <a:srgbClr val="92D050"/>
                </a:solidFill>
              </a:rPr>
              <a:t>y_pred</a:t>
            </a:r>
            <a:r>
              <a:rPr lang="pt-BR" sz="2200" dirty="0">
                <a:solidFill>
                  <a:srgbClr val="92D050"/>
                </a:solidFill>
              </a:rPr>
              <a:t>))  </a:t>
            </a:r>
          </a:p>
          <a:p>
            <a:pPr marL="36576" indent="0">
              <a:buNone/>
            </a:pPr>
            <a:r>
              <a:rPr lang="pt-BR" sz="2200" dirty="0" smtClean="0">
                <a:solidFill>
                  <a:srgbClr val="92D050"/>
                </a:solidFill>
              </a:rPr>
              <a:t>	</a:t>
            </a:r>
            <a:r>
              <a:rPr lang="pt-BR" sz="2000" dirty="0" err="1" smtClean="0">
                <a:solidFill>
                  <a:srgbClr val="92D050"/>
                </a:solidFill>
              </a:rPr>
              <a:t>print</a:t>
            </a:r>
            <a:r>
              <a:rPr lang="pt-BR" sz="2000" dirty="0">
                <a:solidFill>
                  <a:srgbClr val="92D050"/>
                </a:solidFill>
              </a:rPr>
              <a:t>('RMSE:', </a:t>
            </a:r>
            <a:r>
              <a:rPr lang="pt-BR" sz="2000" dirty="0" err="1">
                <a:solidFill>
                  <a:srgbClr val="92D050"/>
                </a:solidFill>
              </a:rPr>
              <a:t>np.sqrt</a:t>
            </a:r>
            <a:r>
              <a:rPr lang="pt-BR" sz="2000" dirty="0">
                <a:solidFill>
                  <a:srgbClr val="92D050"/>
                </a:solidFill>
              </a:rPr>
              <a:t>(</a:t>
            </a:r>
            <a:r>
              <a:rPr lang="pt-BR" sz="2000" dirty="0" err="1">
                <a:solidFill>
                  <a:srgbClr val="92D050"/>
                </a:solidFill>
              </a:rPr>
              <a:t>mean_squared_error</a:t>
            </a:r>
            <a:r>
              <a:rPr lang="pt-BR" sz="2000" dirty="0">
                <a:solidFill>
                  <a:srgbClr val="92D050"/>
                </a:solidFill>
              </a:rPr>
              <a:t>(</a:t>
            </a:r>
            <a:r>
              <a:rPr lang="pt-BR" sz="2000" dirty="0" err="1">
                <a:solidFill>
                  <a:srgbClr val="92D050"/>
                </a:solidFill>
              </a:rPr>
              <a:t>y_test</a:t>
            </a:r>
            <a:r>
              <a:rPr lang="pt-BR" sz="2000" dirty="0">
                <a:solidFill>
                  <a:srgbClr val="92D050"/>
                </a:solidFill>
              </a:rPr>
              <a:t>, </a:t>
            </a:r>
            <a:r>
              <a:rPr lang="pt-BR" sz="2000" dirty="0" err="1">
                <a:solidFill>
                  <a:srgbClr val="92D050"/>
                </a:solidFill>
              </a:rPr>
              <a:t>y_pred</a:t>
            </a:r>
            <a:r>
              <a:rPr lang="pt-BR" sz="2000" dirty="0">
                <a:solidFill>
                  <a:srgbClr val="92D050"/>
                </a:solidFill>
              </a:rPr>
              <a:t>)))</a:t>
            </a:r>
          </a:p>
          <a:p>
            <a:pPr marL="36576" indent="0">
              <a:buNone/>
            </a:pPr>
            <a:r>
              <a:rPr lang="pt-BR" sz="2200" dirty="0" smtClean="0">
                <a:solidFill>
                  <a:srgbClr val="92D050"/>
                </a:solidFill>
              </a:rPr>
              <a:t>	</a:t>
            </a:r>
            <a:r>
              <a:rPr lang="pt-BR" sz="2200" dirty="0" err="1" smtClean="0">
                <a:solidFill>
                  <a:srgbClr val="92D050"/>
                </a:solidFill>
              </a:rPr>
              <a:t>print</a:t>
            </a:r>
            <a:r>
              <a:rPr lang="pt-BR" sz="2200" dirty="0">
                <a:solidFill>
                  <a:srgbClr val="92D050"/>
                </a:solidFill>
              </a:rPr>
              <a:t>('R2_Score:', r2_score(</a:t>
            </a:r>
            <a:r>
              <a:rPr lang="pt-BR" sz="2200" dirty="0" err="1">
                <a:solidFill>
                  <a:srgbClr val="92D050"/>
                </a:solidFill>
              </a:rPr>
              <a:t>y_test</a:t>
            </a:r>
            <a:r>
              <a:rPr lang="pt-BR" sz="2200" dirty="0">
                <a:solidFill>
                  <a:srgbClr val="92D050"/>
                </a:solidFill>
              </a:rPr>
              <a:t>, </a:t>
            </a:r>
            <a:r>
              <a:rPr lang="pt-BR" sz="2200" dirty="0" err="1">
                <a:solidFill>
                  <a:srgbClr val="92D050"/>
                </a:solidFill>
              </a:rPr>
              <a:t>y_pred</a:t>
            </a:r>
            <a:r>
              <a:rPr lang="pt-BR" sz="2200" dirty="0">
                <a:solidFill>
                  <a:srgbClr val="92D050"/>
                </a:solidFill>
              </a:rPr>
              <a:t>))</a:t>
            </a:r>
          </a:p>
          <a:p>
            <a:pPr marL="852678" lvl="1" indent="-514350">
              <a:buFont typeface="+mj-lt"/>
              <a:buAutoNum type="alphaLcParenR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28306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Passos Básicos da Modelagem d</a:t>
            </a:r>
            <a:r>
              <a:rPr lang="pt-BR" sz="4000" dirty="0" smtClean="0"/>
              <a:t>a RN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900" dirty="0" smtClean="0"/>
          </a:p>
          <a:p>
            <a:pPr marL="36576" indent="0">
              <a:buNone/>
            </a:pPr>
            <a:r>
              <a:rPr lang="pt-PT" dirty="0" smtClean="0"/>
              <a:t>10. Avaliação da convergência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200" dirty="0" smtClean="0"/>
              <a:t>Gráfico de historico</a:t>
            </a:r>
          </a:p>
          <a:p>
            <a:pPr marL="852678" lvl="1" indent="-514350">
              <a:buFont typeface="+mj-lt"/>
              <a:buAutoNum type="alphaLcParenR"/>
            </a:pPr>
            <a:endParaRPr lang="pt-PT" dirty="0" smtClean="0"/>
          </a:p>
        </p:txBody>
      </p:sp>
      <p:sp>
        <p:nvSpPr>
          <p:cNvPr id="4" name="AutoShape 2" descr="data:image/png;base64,iVBORw0KGgoAAAANSUhEUgAAAYIAAAEWCAYAAABrDZDcAAAABHNCSVQICAgIfAhkiAAAAAlwSFlzAAALEgAACxIB0t1+/AAAADh0RVh0U29mdHdhcmUAbWF0cGxvdGxpYiB2ZXJzaW9uMy4yLjIsIGh0dHA6Ly9tYXRwbG90bGliLm9yZy+WH4yJAAAgAElEQVR4nOydd3hcxdm371lppVXvstVsSW7YxlguGJtiTI1N6BACCYRQAmlvIF9CAqTwwpteCBBCEloIJXQIhBJcwNiAu3BvcpdkWb3XXe18f8zZImlly7ZWsrTPfV26dvecOefMrnbPb54yzyitNYIgCELoYhvsDgiCIAiDiwiBIAhCiCNCIAiCEOKIEAiCIIQ4IgSCIAghjgiBIAhCiCNCIAh9RCn1jFLqF31su08pdf7xnkcQBgIRAkEQhBBHhEAQBCHEESEQhhWWS+YupdRGpVSzUuoppdQIpdT7SqlGpdRipVSSX/tLlVJblFJ1SqmlSqmJfvumKaUKreNeBhzdrnWxUmq9dexnSqlTjrHP31BK7VJK1Sil3lZKZVrblVLqT0qpCqVUg1Jqk1LqZGvfRUqprVbfSpVSPzymD0wQECEQhidXARcA44FLgPeBe4E0zHf+ewBKqfHAi8Cd1r73gP8opSKUUhHAv4HngGTgVeu8WMdOA54GbgdSgL8DbyulIo+mo0qpc4FfA9cAGcB+4CVr94XAXOt9JFhtqq19TwG3a63jgJOBD4/muoLgjwiBMBz5s9a6XGtdCiwHVmmtP9datwFvAtOsdl8G3tVaL9JaO4E/AFHA6cBswA48pLV2aq1fA9b4XeM24O9a61Va606t9T+Bduu4o+GrwNNa60KtdTtwDzBHKZULOIE44CRAaa23aa3LrOOcwCSlVLzWulZrXXiU1xUELyIEwnCk3O95a4DXsdbzTMwIHACttRsoBrKsfaW6a1XG/X7PRwM/sNxCdUqpOiDHOu5o6N6HJsyoP0tr/SHwKPAXoEIp9bhSKt5qehVwEbBfKfWxUmrOUV5XELyIEAihzEHMDR0wPnnMzbwUKAOyrG0eRvk9LwZ+qbVO9PuL1lq/eJx9iMG4mkoBtNaPaK1nAJMwLqK7rO1rtNaXAekYF9YrR3ldQfAiQiCEMq8AX1RKnaeUsgM/wLh3PgNWAC7ge0opu1LqSmCW37FPAN9USp1mBXVjlFJfVErFHWUfXgRuUkoVWPGFX2FcWfuUUqda57cDzUAb4LZiGF9VSiVYLq0GwH0cn4MQ4ogQCCGL1noHcD3wZ6AKE1i+RGvdobXuAK4Evg7UYOIJb/gduxb4BsZ1UwvsstoebR8WAz8DXsdYIWOAa63d8RjBqcW4j6qB31v7bgD2KaUagG9iYg2CcEwoWZhGEAQhtBGLQBAEIcQRIRAEQQhxRAgEQRBCHBECQRCEECd8sDtwtKSmpurc3NzB7oYgCMKQYt26dVVa67RA+4acEOTm5rJ27drB7oYgCMKQQim1v7d94hoSBEEIcUQIBEEQQhwRAkEQhBAnaDECpZQDWAZEWtd5TWt9X7c2kcCzwAzM9Pkva633He21nE4nJSUltLW1HXe/T3QcDgfZ2dnY7fbB7oogCMOEYAaL24FztdZNVtGsT5RS72utV/q1uQWo1VqPVUpdC/wWU9PlqCgpKSEuLo7c3Fy6FoscXmitqa6upqSkhLy8vMHujiAIw4SguYa0ocl6abf+uhc2ugz4p/X8NeA8dQx38ra2NlJSUoa1CAAopUhJSQkJy0cQhIEjqDECpVSYUmo9UAEs0lqv6tYkC1PXHa21C6jH1GLvfp7blFJrlVJrKysre7tWv/b9RCVU3qcgCANHUIXAWsKvAMgGZnkW3j6G8zyutZ6ptZ6ZlhZwPsQRaXN2cqi+DVenlG0XBEHwZ0CyhrTWdcBHwPxuu0oxK0KhlArHLNBdTRBod3VS0diGs7P/y27X1dXx2GOPHfVxF110EXV1df3eH0EQhKMhaEKglEpTSiVaz6OAC4Dt3Zq9DdxoPb8a+FAHaYEEm+VScQfh9L0JgcvlOuxx7733HomJif3eH0EQhKMhmFlDGcA/lVJhGMF5RWv9jlLqAWCt1vpt4CngOaXULswqUNf2frrjI8xmhKDT3f9CcPfdd7N7924KCgqw2+04HA6SkpLYvn07O3fu5PLLL6e4uJi2tjbuuOMObrvtNsBXLqOpqYkFCxZw5pln8tlnn5GVlcVbb71FVFRUv/dVEAShO0ETAq31RmBagO0/93veBnypP697/3+2sPVgQ4/tbq1p7egk0h5GuO3oAq6TMuO575LJve7/zW9+w+bNm1m/fj1Lly7li1/8Ips3b/ameD799NMkJyfT2trKqaeeylVXXUVKSteYeFFRES+++CJPPPEE11xzDa+//jrXX3/9UfVTEAThWBhyReeOFW+2jdZAcDNvZs2a1SXP/5FHHuHNN98EoLi4mKKioh5CkJeXR0FBAQAzZsxg3759Qe2jIAiCh2EnBL2N3Dvdmi0H68lIcJAW5whqH2JiYrzPly5dyuLFi1mxYgXR0dHMmzcv4DyAyMhI7/OwsDBaW1uD2kdBEAQPIVNryKaMHRCM7NG4uDgaGxsD7quvrycpKYno6Gi2b9/OypUrA7YTBEEYLIadRdAbSilsNhWUrKGUlBTOOOMMTj75ZKKiohgxYoR33/z58/nb3/7GxIkTmTBhArNnz+736wuCIBwPKkjZmkFj5syZuvvCNNu2bWPixIlHPHZ7WQMxkeHkJEcHq3sDQl/fryAIggel1Dqt9cxA+0LGNQQEzSIQBEEYyoSUEIQpFZR5BIIgCEOZkBICm03RKRaBIAhCF0JKCMIUuKXmnCAIQhdCSgjEIhAEQehJSAlBmE3hlhiBIAhCF0JKCGzKZA31d+bQsZahBnjooYdoaWnp1/4IgiAcDSElBGGeUtT9bBWIEAiCMJQJmZnFYGIE0P9rEviXob7gggtIT0/nlVdeob29nSuuuIL777+f5uZmrrnmGkpKSujs7ORnP/sZ5eXlHDx4kHPOOYfU1FQ++uijfu2XIAhCXxh+QvD+3XBoU8Bd8W43+U43YRFhcDRr/46cAgt+0+tu/zLUCxcu5LXXXmP16tVorbn00ktZtmwZlZWVZGZm8u677wKmBlFCQgIPPvggH330EampqUf1NgVBEPqLkHINDQQLFy5k4cKFTJs2jenTp7N9+3aKioqYMmUKixYt4sc//jHLly8nISFhsLsqCIIADEeL4DAj944OF3sqmshNiSE+yh6Uy2utueeee7j99tt77CssLOS9997jpz/9Keeddx4///nPA5xBEARhYAkpiyBY6xb7l6H+whe+wNNPP01TUxMApaWlVFRUcPDgQaKjo7n++uu56667KCws7HGsIAjCYDD8LILDEKx1i/3LUC9YsICvfOUrzJkzB4DY2Fief/55du3axV133YXNZsNut/PXv/4VgNtuu4358+eTmZkpwWJBEAaFkCpDPZCrlAUTKUMtCMLRImWoLYK5SpkgCMJQJaSEIJirlAmCIAxVho0Q9NXFNdTXJBhqrjxBEE58hoUQOBwOqqur+3STHMoWgdaa6upqHI6hG98QBOHEY1hkDWVnZ1NSUkJlZeUR21Y2tqOAlorI4HcsCDgcDrKzswe7G4IgDCOCJgRKqRzgWWAEoIHHtdYPd2szD3gL2GttekNr/cDRXstut5OXl9entr/9x2pqmzt467sFR3sZQRCEYUkwLQIX8AOtdaFSKg5Yp5RapLXe2q3dcq31xUHsRxdiI8M5UC3VPgVBEDwELUagtS7TWhdazxuBbUBWsK7XV+Ic4TS2uwa7G4IgCCcMAxIsVkrlAtOAVQF2z1FKbVBKva+UmtzL8bcppdYqpdb2JQ5wOGIjw2lqEyEQBEHwEHQhUErFAq8Dd2qtG7rtLgRGa62nAn8G/h3oHFrrx7XWM7XWM9PS0o6rP3EOO63OTlwyq0wQBAEIshAopewYEXhBa/1G9/1a6watdZP1/D3ArpQKamH+2EgTFmlu7wzmZQRBEIYMQRMCpZQCngK2aa0f7KXNSKsdSqlZVn+qg9UngFiHEYKGNmcwLyMIgjBkCGbW0BnADcAmpdR6a9u9wCgArfXfgKuBbymlXEArcK0O8tTZOMsiaJKAsSAIAhBEIdBaf4Kp8Xa4No8CjwarD4HwWAQiBIIgCIZhUWLiaIhzmJXJJHNIEATBEHJC4AkWy1wCQRAEQ8gJQZzlGmqUYLEgCAIQgkLgsQjENSQIgmAIOSGIjgjDpiRYLAiC4CHkhEApRWxkOI1iEQiCIAAhKARgMofEIhAEQTCEpBAYi0CCxYIgCBCqQuAIF4tAEATBIjSFQEpRC4IgeAlJIZDFaQRBEHyErBCIRSAIgmAISSGQ9FFBEAQfISoEskqZIAiCh9AUAsdhVilrOAiHNg1wjwRBEAaPkBSCOG8F0gBzCT7+Lbx8wwD3SBAEYfAITSHwViANECdoa4C2+gHukSAIwuARkkJw2FXKXO3gahvgHgmCIAweoSkEhytF7Wo1QhDcpZMFQRBOGEJSCLyuod4sAu2GTqlFJAhCaBCSQhBvrVtc39LRc6fHLeRqHcAeCYIgDB4hKQSpsZFEhtvYX93Sc6er3Tw6JU4gCEJoEJJCYLMp8lJj2FvV3HOn1yIQIRAEITQISSEAyE+LYU9AIbAsAhECQRBChKAJgVIqRyn1kVJqq1Jqi1LqjgBtlFLqEaXULqXURqXU9GD1pzv5qbEcqGmhw9WtzIRHAJwSIxAEITQIpkXgAn6gtZ4EzAa+o5Sa1K3NAmCc9Xcb8Ncg9qcLeakxdLo1xbXd4gSe2IDHMhAEQRjmBE0ItNZlWutC63kjsA3I6tbsMuBZbVgJJCqlMoLVJ3/y02IA2FPZzT0kWUOCIIQYAxIjUErlAtOAVd12ZQHFfq9L6CkWKKVuU0qtVUqtrays7Jc+5afGArC3qsm30d0Jbmv+gGQNCYIQIgRdCJRSscDrwJ1a64ZjOYfW+nGt9Uyt9cy0tLR+6VdCtJ2UmIiuFoG/O0iCxYIghAhBFQKllB0jAi9ord8I0KQUyPF7nW1tGxDy02K6CUFb4OeCIAjDmGBmDSngKWCb1vrBXpq9DXzNyh6aDdRrrcuC1afu5KV2SyH1twgka0gQhBAhPIjnPgO4AdiklFpvbbsXGAWgtf4b8B5wEbALaAFuCmJ/epCfFssra0toaHOashP+AWLJGhIEIUQImhBorT8B1BHaaOA7werDkchP9WUOFeQkdosRiEUgCEJoELIzi8GXQurNHPKPC0jWkCAIIUJIC8Go5Bhsym8ugVgEgiCEICEtBBHhNnKSo30B4y5ZQxIjEAQhNAhpIQATJwhoEUjWkCAIIYIIQVose6uacLt115u/zCMQBCFECHkhyEuNoc3p5lBDm88isIWLEAiCEDKEvBB0KT7nuflHJUnWkCAIIUPIC8GYNL/icx6LwJEoWUOCIIQMIS8E6XGRxESEsdvfInAkSNaQIAghQ8gLgVKKzMQoDtX7xQiiEiVrSBCEkCHkhQAgMdpOfavTuINUGETESrBYEISQQYQASIiyU9fqNBZBuMP8iRAIghAiiBAACVERNLQ6zc0/PBLsDskaEgQhZBAhwLIIWjqMENijIDxKLAJBEEIGEQJMjKC5oxO3098ikGCxIAihgQgBRggAnO2tvhiB22kWsxcEQRjmiBBgXEMArvZWYxGEO8wOcQ8JghACiBDgE4LODssisEeZHRIwFgQhBBAhwCcE2hMjCI80O8QiEAQhBBAhABKjIwDQrjYrRmBZBCIEgiCEACIE+CwC74QyuxUjkMwhQRBCABECIN4RDoDyWgSeYLEUnhMEYfjTJyFQSt2hlIpXhqeUUoVKqQuD3bmBIjzMRlxkODZ3R7esIbEIBEEY/vTVIrhZa90AXAgkATcAvwlarwaBhGg7YZ1tkjUkCELI0VchUNbjRcBzWustftsCH6DU00qpCqXU5l72z1NK1Sul1lt/P+97t/ufhCg74bq7RSBCIAjC8KevQrBOKbUQIwQfKKXiAPcRjnkGmH+ENsu11gXW3wN97EtQSIwKJ0J3dIsRiBAIgjD8Ce9ju1uAAmCP1rpFKZUM3HS4A7TWy5RSucfXvYEjxbr3e2sNgWQNCYIQEvTVIpgD7NBa1ymlrgd+CtT3w/XnKKU2KKXeV0pN7q2RUuo2pdRapdTaysrKfrhsT5I9QuCpPgpiEQiCEBL0VQj+CrQopaYCPwB2A88e57ULgdFa66nAn4F/99ZQa/241nqm1npmWlracV42MMmRxtOlw2RmsSAIoUVfhcCltdbAZcCjWuu/AHHHc2GtdYPWusl6/h5gV0qlHs85j4eUCCMEHcouWUOCIIQUfRWCRqXUPZi00XeVUjbAfjwXVkqNVEop6/ksqy/Vx3PO4yEhwpScbum0Q5jdrF0s8wgEQQgB+hos/jLwFcx8gkNKqVHA7w93gFLqRWAekKqUKgHuwxIPrfXfgKuBbymlXEArcK1ldQwKiXZjETS7w0gCa91imVksCMLwp09CYN38XwBOVUpdDKzWWh82RqC1vu4I+x8FHu1zT4NMfLixCBpd1kciq5QJghAi9LXExDXAauBLwDXAKqXU1cHs2EATZ+8mBLJusSAIIUJfXUM/AU7VWlcAKKXSgMXAa8Hq2EATG+YCoMFlaWN4pAiBIAghQV+DxTaPCFhUH8WxQwKPENQ7w8wGe5RkDQmCEBL01SL4r1LqA+BF6/WXgfeC06XBwYETgNoOj0XgkKwhQRBCgr4Gi+9SSl0FnGFtelxr/WbwujXwqE6TIeQVAnuUZA0JghAS9NUiQGv9OvB6EPsyuFjxgJp2vxhBS80gdkgQBGFgOKwQKKUagUC5/QrQWuv4oPRqMLBG/zXtVnXtcIcEiwVBCAkOKwRa6+MqIzGksG76Fa3+riERAkEQhj/DKvPnuLAyhKparWUWwiMla0gQhJBAhMCDqw2niqC+1aSRmgllkjUkCIfF2QqtdYPdC+E4ESHw4Gqn0xZJQ5uLTrcGuwPtbKOyUTKHBKFXljwAz1422L0QjhMRAg+uNtxhZh2CxjanN1h8xm+WUNUkYiAIAakvgYaDg90L4TgJXSGo2QOdLt9rV7tZlAaoazFCoNDQ2cG+quZB6qQgnOA4W6Q44zAgNIWgoQwePRU2+02LcLV51yqub3Xithawd9BBaZ180QUhIM5WIwaDV0Fe6AdCUwgOfg5uF9Tu821ztRl3EFDX6qSkyXyxI3FSVi/ZQ4IQkI5m0J3Q6RzsngjHQWgKwaFN5rG50rfN1YbNzyLYXmm+2PF2FwfFIhCEwHjcQs6Wwe2HcFyEqBBsNI9dhKCdsAhLCFo62FxhAsRjEsNECAShN7xCIL+RoUxoCkFZICFoIyzCLFpfUtvK9ipjEWTF2jhYJ64hQQiI00qkEItgSBN6QtBaC/UHzPPuFoHdQZQ9jPc3H6JV2wHIjIGD9TLaEYSAiEUwLAg9IfDEB5Lze1gEhDtIjLZzoKbFGzgeEa2pa3HS0uEKcDJBCGHcbp8lIEIwpAldIRhzrrEOPNkOrnawO0iIMpbA+Ow0ANKjzW5xDwlCN/yLMopraEgTekJQthHiMiB9onndUm0ena0Q7hOCqbkjAEiJNEXoJGAsCN3wv/mLRTCkCT0hOLQRRk6BGDPi97qHXO1dhGDamEwAUiI7ASiTOIEgdKWLEIhFMJQJLSFwtkHlDhh5CsSkm21eIWiD8EjGpscyMSOe7LQkABLCO7EpKBXXkCB0pUMsguFCn5eqHBZUbDWzIDNO8bMIqkzNId0J4Q7uOncC379gPKqjHoAwdwfpcQ5xDQlCd8QiGDYEzSJQSj2tlKpQSm3uZb9SSj2ilNqllNqolJoerL548QSKR06BmFTzvLnSF/QKj0QphT3M5s0awtlKZqJDXEOC0B2JEQwbgukaegaYf5j9C4Bx1t9twF+D2BfDoY0QGQ+JueBIAJvdEgKrzLTn5u//3NVGRmKUZA0JQnf8b/4iBEOaoAmB1noZUHOYJpcBz2rDSiBRKZURrP4AJmNo5BSw2UAp4x5qrvStROYvBEp51yTISoziYF0r+kSqsNjeBNW7B7sXQijT4VeeXVxDQ5rBDBZnAcV+r0usbT1QSt2mlFqrlFpbWVkZqMmRcXdC+RYjBB5iUk2MIJBFAN51izMTHLS73NQ0dxzbtYPBysfgiXMGuxdCKCMWwbBhSGQNaa0f11rP1FrPTEtLO7aT1OwxdVFGnuLbFpMGTRVdYgRdsNYtzkg0NYhOKPdQfQm01ftETBAGGk+dIVu4WARDnMEUglIgx+91trUtOHgqjnaxCNIsi8AjBN0sArsDXO1keYTgRAoYt9aax/amwe2HELp4rIDoFLEIhjiDKQRvA1+zsodmA/Va67KgXS1vHlz7IqSd5NsWa8UInL1ZBA5wtpKRYATihEoh9QpBw+D2QwhdPPMIRAiGPEGbR6CUehGYB6QqpUqA+wA7gNb6b8B7wEXALqAFuClYfQEgJgVOuqjbtjQTKG61Yto9YgQmWJwcE0FkuO3EWqmstc48dohFIAwSzhYIi4SIWHENDXGCJgRa6+uOsF8D3wnW9fuEZ1JZnRWztnd3DUWBqw2lFFmJUSfW2sVtlhCIa0gYLJwt5jdijxKLYIgzJILFQcMjBPUl5jGQRWC5jTIST7DZxR7XkFgEwmDhbIGIGLBHi0UwxAlxIbBmF9dbFkGgGIE1xyAzIYqyEyVryNXhE4D2xsHtixC6OFvFIhgmhLgQHMEisPtbBFGUN7bh7HQPYAd7weMWArEIhMGjo8VYA/ZoEYIhTmgLQbTHIujNNRTlzdPPSnSgNZQ3nABWQaufEEiMQBgsnB4hiBLX0BAntIXA7jC1h5orzOserqFIn2voRJpU5okPgFgEwuDhbIGIaHENDQNCWwjA5x6CAK6hKK9rKDvJrFm549AJkLfvLwQSIxAGC2erzzXkajVrGAtDEhECjxDY7GAL67rPmkcAkJsSzYQRcby2rmSAOxgAEQLhRKCj2Rcshq5rGAtDChECT+ZQd2vAs83tBHcnSimum5XDhpJ6NpfWD2wfu+MJFjsSxTUkDB7+FoHntTAkESHwWATd4wPgm2BmfcGvmJZNZLiNl9YcGKDO9UJrLaAgIVuCxcLg4R8s9rwWhiQiBF4hCGQReExekzmUEG3ni1MyeOvzg7R0uAaogwForTUL60TGi0UgDB7+wWIQi2AII0LQJ4vAtwDHdaeNorHdxTsbg1cf74i01kJUIkTGSoxAGBxcHeB2WTECj2tILIKhigjB4WIEnnkGzVXeTTNHJzE2PZYXVw+ie6i1DqKSTLEvsQiEwcBz07fHiEUwDBAh8FgE3QvOAcSOMI9NFd5NSimuPTWHzw/Usa1skFJJW2uNEETGSoxAGBy8QiAWwXBAhCA23TwGsgg8+5rKu2y+ano2EeE2Xhosq8ArBBIjEAYJz+g/QiyC4YAIweFiBF4hqOiyOSkmgvmTR/Lm56W0OTuD3MEAtNaa1FGPa0gm8ggDjWfh+i4WgQjBUEWEwJEIKqyXrKFIM/JuOtRj17Wn5tDQ5uK/m3vuCyput5lH4HENgVgFwsDjuelL+uiwQITAZjMB40AWAZg4QTfXEMDs/BRGp0QP/JyCjkbQbl+wGEQIhIHHk0lnl/TR4YAIAcDp/wNTrgm8Lza9h2sIwGZTXDMzh5V7athb1RzgwCDhKS8RlQSRcea5BIyFgcYbI4iWYPEwQIQAjBB0X8/YQ+zIgBYBwNUzsgmzKV5ZWxzEznXDXwi8FoHMJRAGGM/C9fZoy5pWYhEMYUQIjoTHItC6x64R8Q7OmZDOa+tKBm7BGq8QJPpiBGIRCAON008IlJLlKoc4IgRHInaE+YL3MoP3ulk5VDa28+H2nu6joOBZlEZiBMJg4g0WR/keRQiGLCIERyLApDJ/zh6fxoj4SF5eM0DuIYkRCCcC/sFiz6O4hoYsIgRHopdJZR7Cw2xcNT2bj3dWUtnYHvz+eITAkegTAokRCAONsxWUzZdtJxbBkEaE4EjEjTSPvQgBwBXTsuh0a/6z4WDw+9Naa6qi2h0+11AwC89VFcGej4N3/lDEPQiTEPsbz8L1SpnXslzlkCaoQqCUmq+U2qGU2qWUujvA/q8rpSqVUuutv1uD2Z9jwusa6l0Ixo2I4+SseN78vDT4/fFMJgPz41O24LqGlv4aXv16wGD5cOJAdQvffG4dTe1BLC+uNSy6D/4wbujfND1rEXgQ19CQJmhCoJQKA/4CLAAmAdcppSYFaPqy1rrA+nsyWP05ZhyJZhnLwwgBmEVrNpXWs6siyG6aVj8hUAoi4oIbLK4rhtYaaK4M3jVOAD7eWcF/txxi5e7q4F1k+R/g04egpRrqj3/QoLXm4cVFg1P80NniCxSDuIaGOMG0CGYBu7TWe7TWHcBLwGVBvF5wsNl6nVTmz6VTMwmzKd4oDLJV4Ck45yHYFUgbrPdTuT141zgBKKk1o9nCA7VHaHmMrHocPvwFjJhiXgcoW3K01LY4+dPinQM7j8WDs8UUnPMgrqEhTTCFIAvw/4aWWNu6c5VSaqNS6jWlVE6gEymlblNKrVVKra2sHISRaS9lJvxJi4vkrHGpvLX+IG73UbpRavbA6if61tazKI2HiNjgBYs7XdBoLcBTuSM41zhBCKoQbHkT3r8LJnwRrnzcbGs8fiHYV20ydwZ0ZruHju4WgcwjGMoMdrD4P0Cu1voUYBHwz0CNtNaPa61naq1npqWlDWgHASMEjYcXAjBB49K6Vlbvqzm68xc+B+/9sMsCOL3SWtdVCIJpETSWmbpGMPwtgjojBBuK63H19+TAwmchOR+ufhoSrLFQ4/GvcLevahCFwLNwvQexCIY0wRSCUsB/hJ9tbfOita7WWntyLp8EZgSxP8dObPoRLQKACyeNJDYynDeP1j1UX2Ieq3cfuW1311AwVynzuIWUbdhbBKW1LSRE2Wl1drL9UD9bWA1lkDbRZHpFxpsbaL9YBGYEXlzTQodrgEuRO5slWDyMCKYQrAHGKaXylFIRwLXA2/4NlFIZftfOOOQAACAASURBVC8vBbYFsT/HTuwIaKk6YtpfVEQY808eyXubynyL25euO/J6AZ4bbvWuw7dztoKrtVuMIC54FoFHoLJmDmuLoLWjk6qmDi6aYlKFP+9v91DjQYi3vupKmZTkfhCC/ZZryK3hQM0AWwXOVlNwzoMEi4c0QRMCrbUL+C7wAeYG/4rWeotS6gGl1KVWs+8ppbYopTYA3wO+Hqz+HBdxI4yLpA+um69Yi9v/a9UBOLQJnjgXVjx6+IM8N9yaI1gE/uUlPBwhRlBa10pV0zFOdPP0a+x5JmuoOYgZNYNIaZ25gZ2Wl0JaXCSfH6jrv5N3tEBbPcT5jXniMvrNIkiIsgOwp3KAhaAjQPqo2wWdzoHth9AvBDVGoLV+T2s9Xms9Rmv9S2vbz7XWb1vP79FaT9ZaT9Van6O1PjGHnd65BH4/3sLnoGRdj6bTRyUxJz+FJ5bvoeOQZeAs/wPOxip++OoGFm3t5mJyu6HBmoh2JIugzbpBOfxjBHG9TijTWnPDk6v45nM9+9knGkohMgGyZ5rXVcPTPVRsBYpzkqOYlpPYvwFjTywgPtO3LXZEv8QI9lc3M3e8iZkNeJygxzwCWZxmKDPYweKhQfd6Q2318J874JMHAzb/7rljKW9oZ+uWDWZDeyMb//UTXltXwk//vanr8pbNleC2RlHVew7fD/86Qx4OEyzeWd7Enqpm1u6vZcvB+sOfOxD1JSa4mXaSeT1M3UOllhBkJUYzfXQS+6pbqD5WK6o7HpH3F4J+sAjqWjqoa3FySlYCqbERgyQE3eYRgMQJhigiBH2he72hvctAd8LBzwM2P31MCgU5iZTu2YqOHUnVuC8z5eCrzM9sobyhnRf9F71vsNwvSbnGNXS4GbyBhCAi1giJq+eNa/E209+IcBvPrzyGldTqSyA+y/xFxEJF34TA2ekenLWcj5GS2lbsYYr0uEimjzKfbb+5hzwj/zh/IRhpgq3HURrEEygenRJNXmoMewZSCNxucLX1dA3BUVsEWmvaXUPnuzJcESHoC93LTOxaYh4bSqGp57wGpRTfPWcsqc6DVNozuL3kQlzKzp/T3mZOfgqPLd1Na4f15ffMMM072/yIurkM9lY1+zJCAloEvVcgXbi1nKk5iVxekMm/Py+loe0o/bcNpZCQbQKcaRP6bBHc88Ymrn9y1dFdaxApqW0hKzEKm01xSnYC4TbVf+4hr0XQLUYAvVsFzVXwz0vhre/2elpPoDgvNYa81JiBtQg8N/vuwWI4aotg0aereewX36WmHywwrTVPLt/DrooBrsa7/7O+ZfydwIgQ9AV7lPGVN5abEfvuJRBjWQll6wMect7EdPLDKllWFce6mkiqpn4T+463+dnURiob23lh1X7T0MoYeqNurHltfaHcbs0jS4o45w9L+f0H1g24t2Ax9AgYVzS0saG4jgsmpnPD7FxanZ1Hl9ba0WJKIXjy3tNO6lMKqbPTzQebD1F4oNYndic4JbWtZCeZm5rDHsakzPj+FYKIOJ9gg0k+gMBxgsodJsFg78dQtKjX0+6rakEpyEmOJi81lsrGdhqPVuiPFf+F6z14LYKjE4Kojc/wff7Fqk8XH3e3yurb+MW72/j7xwN8U37lRlhyf/+cS2vf73wAESHoK565BNW7oe4AzP4WoHp1DylXG2m6mv3udG45M49RX/wRRMYzqeJdzhqXyl+X7qaisY1la9fTpu38cWs8ACvWrKKhzcm3XyjkwUU7SYiy89q6EmMVtNaCCut6U7FWKTtQVo72cyst3mbiGRdMGsmU7ASmZifw3Mr9XdocFs9INsGaCpI2wQTLWw9/gyzcX0tjuwu3hm2HBqEGzjFQWtdKVqLP3z19VFL/TSzzTx310JtFsHcZPHmBGXFPutx83r3Ef/ZXN5MR78BhDyMv1ZR62Fc1QIHa7msRwDEHi1PrNgHQuvHtI7Q8MhuKzQ10eVFV37/nx0trHTRX9NltekQ++hU8OAmaKqhsbOeqv37GzvLgl5kXIegrsSNMsHj3h+b1pMsgZSwcDGwRUGtG/FecdyZ3LzjJ1GUZMRkqd3Dn+eOpbu7g7N8tpaF8Hy1RI3nye5fTQQQbNxYy65eLWbStnJ9dPImHry2gtsXJkm3lvvISntK/4LUIvv/cpzy3cr938+Jt5eQkRzF+hNl//ezR7KpoYuWePs569sQu4v0sAoDKnYc9bOnOSm/3tpQeQ4B6gGlzdlLZ2E52kk8Ipo1K7L+JZQ1lXVNHwVfa3F8I3J3w8vVm361LYPLlZntN4ASCfdXNjE4xApCfZh73VA2QS6T76mRwbBZBp4vcDvN9OrlxOYfq23pvW7vviO6X9ZYQHGpoGzj3kCflu2Y3uDqO71xlG2H5H43Qbn6dj3ZUsG5/LQ8vKTr+fh4BEYK+4rEIdi8xgd2UMZBZ0KtriNq9AOSPOxl7mPUxp50ElduYMSqRi6aMJCPBwbyRHSRn5DExMxF72hguzW7llOxEnr15FrecmcdZ49LISHCYwmLdZxWD1zqIVW388t1tFJU30tzu4pNdVZw/cQTKuitfMjWThCg7z/uJxWHxzCHwuoYmmMcjxAmW7qhkVm4yyTERbDqCEKzYXU1Fw2F+/Edi50JfvOYYKbVKS2QnOYylB8wYbT7j1XuPslRIIBrLumYMgfmf2WO6CkHNXpONdsYdkDTaDDKg15TifdUt5Kaam++o5GiUGsAUUm+MoFvROWDJxn19rrXVWrqZKNrZHzWJ8bZSlq1c0XvjN26H1w9fpX59cR2ZCQ4AlhX1oVxLf+ARJ7erV9HuE50uePu7EJ1sZqGv/5f3+/f+pjJvTChYiBD0lbiR5ke9dzmMOc9sy5xmBYwDVCat3Wcek/N829JOMjfzpgoevW46S35wNrHt5RCfDYBKGUOGq5RXbp/DGWNTAQizKe8KaO1NNT2EYJd1r71icgKxkeF876X1LNleQYfLzQWTRnjbOexhXDsrh/c3l7G5LyN1TxDbYxEkjDIL4hwmTlDe0Ma2sgbmTUjn5KwENpX27hrafqiBrz65knvf3HzkvvTGB/fCuz849uPxFZubWrsQHjoFqnaRnRTNmLSY41+H2t1pbvbdhQAgbiQddaV854VCSmpboNz6HEZYldqT881jgEmG9a1Oapo7yLUsAoc9jKzEqIETgg7PwvU900ffK9xzxAGAh5qdnwFwaOaPAGje0It7yNlmZuhXbO11dn+nW7OptJ4LJ48kPy2G5UUDVJzS30o5nvTqlX+Bsg1w0e9hxtfh0EaqdhcyfVQi4TYbTyw/DpHpAyIEfSU23YyEnM1mpi1ARoF5DOQeqtlrgoTRKb5t6R73yjZsNoVydxpx8Yy6U8YYS6Lbl/3qGdnYtAt36eeQlNdl3+tbzI/uwjHR/O7qU9hW1sC9b2wi3hHOqbnJXdp+e95YkmMi+Nlbmw87ajtQ3UJ7zQETEPcsRWizQdp475e9oqGNrzyxssuo+eMd5sc3b0IaU7LiKSpvDJhGqrXmF+9sw61hyfZydlcegxnf0WJukrV7j2skVlJrbmpZe14FNBwwo9LzJ41g5Z7qo8+08qe50qQZd3cNAcRlUFt+gHc3lfHMp/vMTU7ZfC64iBhzXAB3yAFv6qhvRD6gmUNe15Dv+toSgijVzqq9fZuB7jqwhmodR+Kk86iKncDkpk8Dj3zL1lsp0m2+AVY3iioaaenoZGpOAnPHpbFyT/XApDDX7LayCtUxC0HV/q24P/yVqU476XKYcjXaFs7spsVcNCWDq2Zk8erakmOvENAHRAj6iieF1BYOuWeZ5xmn0GvAuHYvJOd29eenTTSPnsBS0yFTusIz6k4ZC50dUN+1vnxuagw3ZRYT5apHT7rUu72xzcmblhBE61bOmziC62ePoqndxbknpftcUhYJUXbuWTCRzw/U8dq6kh5d1lrzxLI9nPvHpezcuc0nUN7++zKHHlpSxGe7q/nhqxu82UEf7ahgZLyDk0bGcXJmAi63ZkcAP/tHOyr4ZFcV3zlnDPYwG08u39vz8zsSFdt8lVE9cZtjoLS2ldG2KiJLLbdEqZmFff7EEbjcmmU7j2NkGWgymYe4kWjLNfTG56W4D20xVoD/KDtlLLp6N+9vKuOhxTu9AVBP+WmPawggPzWGPZXNAxMk9QaLfX3dVGEE00EHq/oYh4qp/JyN7jGMTo0hYvLFzFQ7WbwmgIVY7JeK3MvNdr0176MgJ4mzxqXS5nSzbn+Q1pbwp3oXpE8y7uJjFILiF++kpdNG54Lfm/tFTCqH0udyRdgnnDY6kW+clU9Hp9sMGIKECEFf8Uwqy54FDpPhQ2QcpI4LHCeo2dtj9E5sunHtVFqlJ7x+eOMaInmMeQzgF74utpAm7WCdfaZ327/XH6SyI8K8sCqQ/uSiSVw5LYsbT88N+DaunJ7FqblJ/Oa/26lr8QW36lo6+Maza/nle9tIj4vE0XKIZke3kWzaBGgoYU9pGS+vKea0vGQO1LTw8JIinJ1uPimq4uzxaSilODkrAaCHm8DZ6eYX724jPzWGO88fz1XTs3m98BhGO+Um24SIONh17EJQUtvKDTGWCKRO8ArB9FFJJEXbWbLtONxD3slkPS2CNkca8c5qpmbFU9PcQWvpJpNM4Ed9VA6NB3fwrRcKeWhxEe9sNOfzjJpHJfuEIC81hqZ2F5VBHDV68VgEfvMI3t1qbrpTR0Swel8NnUeKE7Q1kNy6jz2OiTjsYcQXXI5NaeoDuYeKV/sm5FUErku5vriOhCg7uSnRzM5PwR6mWBZs95DWphpAytg+p1d3p6V4A9PaVvE35xdZWRXp3b7UcS4jVB2T2grJT4vlC5NG8uyKfUFbSlWEoK/EWpkeY8/tuj2joKdryN0JdfvNKMEfpYxV4PnC1HfLzPEGCLu5Ojqd5FV+yFJm8OtFe1lfXIfWmhdW7mdiVhI63OGdpRoVEcaDXy5g2qhuQWVvFxQPXHYy9a1OHnhnK6+tK+FHr23ggj8t4+Odlfz84kn8+9unk6Gq2dIc2/XgkacA8Oa77xJlD+Oxr07nmpnZPLF8Dy+s3E9ju4tzTjK1b7KTokiIsvcobfGvVQfYU9nMvRdNxB5m49az8uhwuXl2RR+D2B7KtxgROPlKk3Z5jMXOSmqaudj9sbHyJl5szutsJcymOOekdD7cXoF7yS9g8+tHdV63Wx/WItjeHEO0aucXF40mNw6img5Auk8I/v7xbh7bpIh31/PrBTlMzIjndx9sp93Vyd6qFkbERxIdEe5tn59m/ld7B6L4XEfX9FGtNe9sqcJFOONTwmhscx15+cyDhdjQ1CZZK7aNnEKTI5MpTZ+xao+fa0lr9IFVfKpPpiZ8RO8WQXEdU3MSUUoRExnOjNFJLN/Zh4Cxqx2evwr2fXrktt1proL2euPSTZsAVUUm6HsU1C/6A03awbOdF3RZ3fCFmkk02eII2/QSAN+cN4aGNhcvrT6GCgF9QISgr6RPgvPvh5m3dN2eWWByxf0Xrmk4aFw8yd0sAjBfmIptZjThKT/tccHEppt00O4Bwr0fo1priZ95DTsPNXL5Xz7lokc+YfuhRq4/bTTqKNckmJgRz41zcnmjsJQfvrqBhVvLKchJ5NVvns7NZ+aRHtFGrGpjebmjq581yywX0bl/NbfPzSclNpJ7L5pIUrSd+9/ZSrhNeYPcSimmZCV0sQjqraUVTx+TwnkTjYU1Ji2W8yeO4LkV+/o0Ae3TXVWs2F1NZ9kmGDEJ95jzoKORx//1Mt95ofCoffpJNRsY2XkQpl5n3p/uNGl8GPcQrbWoT/5olprsI65ONxc+tIxVGzabeR8xPRdTWlFpqoaeHNfCLSe1m5ti3DgAPt5Zya/f305itokXXDfGyT0LTqK4ppXnVuxnv1/qqAfPXIIBiRN0m1C2vriO0rpW3OFRZFndWnWEjCt38VrzmGEtQaIU9skXMzdsM995ZjkrrLWj2yp2o1oqeac2h/XtGbSWbulxruZ2FzvLGynI8RVjPGtcGlvLGqhsPIKFdPBz2LUYNr58+HaHNsGzl5vMLg+e36nHInA7vdmCfaJ2P+kH3uVVzue8aRP47+YyWjs6qW3uYHNFG3tHfAG2vQNtDRTkJHL97FHeBIH+RoSgr9hscOadJr3Ln8xp5tHfPeQJaHV3DQGkTzRVRJvKTWZORBw4jBsFpczoortraMu/ISKOufOvZcW953HfJZNoaneSGhvJpQWZx7RK2Y/mT+Dhawv44M65FP70Ap742kzfD8nKGNrdkch/Nhz0HqOjkigNy2Z2xG5uOcu8t8ToCO67ZDJam7TLOIfd235yVjw7DjV6S2Q8tnQX9a1OfvLFid60VoDb5uZT2+LktcKecQt/9lQ28dUnV3HdEytoPrCB9ypTuPAthUvbcBct5oMth7jhyVXUtxxGDKp3e4PLbc5OzmlfgtPmgEmXeoXO4x6aOz6N88I3orTb/H/7mCf+8c5KdlU0UXNoPzouA2xhXfbXtzr55JAZzaumchakmZveu+VJVDS08f9eXs+EEXHcfKmVlFC9i7nj0zhrXCp//nAXRRVN5HW7IWQmRhERbgsoBC0dLl5Ytd+3Rsbx4uyaNfTuxjIiwmyEO6KJtXWQkxzVdVQfgPb9q9ntziAr0+c2izz5EiLp4Oro9Xz9H6t5f1MZz7xkRsRzzl7APtso7LU9R92bS+txayjISfBumzvOiO+nu45gFRxYaR6Lj1ASZfmDsOcj2P2Rb5vnd5qc3+f0an/0Z3/GjWLr6Ou5ZmYOzR2dLNx6iLVWbCOs4Dqz/sjO/wLwi8uncL5fJmB/IkJwvIz0BIz9hcAaFQS0CKyskIptVi2fbgHZ5DFdM0U6nbDtPzBhAdgdxEaGc9MZeSz94Tks/9E5xj0QEXfUq5Q57GFcVpDFhJFx2Gyq607LUglLzPbOO9Ba89jS3XzWns+s8N1E2303t4unjGRl6v/x+5R3upxmSlYCzk7NzvJGSmpb+Mdn+7hyWjaTMxO6tDs1N4mCnER+/9/t3klBgXh2xX7sYYqnLhtBvGrhYORYcrMyqU8p4BtZe/nr9TPYWtbAV59aSW1zz5t2aW0L9U9cgvvPp8IHP6H8UCmXhK3gYMYFJt4TN9K46SwhiI0M5+p4awTqavOmeLZ2dPL6uhKu+dsKCh5YSHFN19m0L642wf7YjkraotJ79OPD7eUc7LREt/EQqc27aVORPLXZzfdfWU9zh4tHvzKNyPSxgPKOPO+9aCINbU7qW52M9gsUg0kzzk2JZluA4PzfP97DT97czM3PrOkfMXC2QLgDbGG43Zr3NpUxd3wqtogYcLZyWl4Kq/fVeDPTtNbc++Ym3ttkxUy0JuzgOtbrseSn+rkfR58JqeP5YfwixqfH8q0XComrKqQjPI5Lzz+P1PxTCNdOyvZt7dIdz3dmarbPIpicGU9StJmVf9iidh4BqNwOLb1YMY2HYJsVu9j7sW979W6TPJI4GlLH+87TF5oq0YXP8brrTKZOmsRpeclkJUbxRmEpq/dWExFuI3/a2SZzb8f7fTvncSBCcLxExpqAsX/mUM1e8wWx5gd0Id3KHKrcbpV57tYmZayJL3hGn3s+NhbE5Cu6NAuzKaIiwnx9OI5Klj2wspbmzixgQ0k9y4sq+caza/n9BztwZs7A4aztYgKrym2MbNrGqKJnu1gmU/wCxg8uNDNIf3Dh+B6XU0rx5+umkRBt5/onV7EmwJrPjW1OXltXwsWnZHJekgkC3nr1JTx540xSTplPWNkGLhgdzuM3zGRneRPX/H0Fv3l/O08u38OLqw9w0z9Wc/PvnyWhrZTNnTnoFX8h+5lZJKgWWiZe7btQ1nSvENDpYkbHWpZ3ngxAyeZl3PvmJmb9cjE/eHUDlU3ttHR0dpn5Wd7Qxkc7KrhyehYZqobSzp6xmvc3HUJ5Yk6NZVCxhZaEceytaePTXdXcf+lkxo2IM6m7iTnegcHEjHiumm6+L4FcBOdPHMHyosoumVotHS7+uWIf+WkxrN5b0z9i4Ldw/efFdRysb+OiKRne5SpPy0umrsVJkTW7943CUv616gB/WmRlPtUXE9FWxefusYxJ83sfNhuc/j+EV2zm5QvbuWp6NhcnFRORexrYbMyZfSYAyz5Z3qU764vryEmOIiU20u9Uiu+cM5ZPdlXx5b+vpKw+wIxnrY0QeCz34tWB32/hs2bCWPokE4/yULPbxAHDws1vMGFU3wPGq/+O6mzn8c6LOXt8Gjab4rKCTJYXVRpXbXYijgg7jL/QTJoM8oI/IgT9wejTYc9SX3Cwdq+p0RMW3rNtTBpEJfssgvhuFkHKGJMWuf55KN8Km14169yOObfnuTz097rF9aVgC+cLs6cSHRHG155ezcc7K/nfSyZx3ZVXmTbFa3ztPSOW9gbY8KJ386jkaK5zfMaF/52HY+Oz3Hz6aDL9avr4k5MczSu3zyE9LpKvPbWaT7rNDH19XQlN7S6+fnquNTJX5ocJ1rwODXs+4pyT0nnyazPp6HTz1Cd7+MW727jnjU1sLWvgJ+OMwL027ndc1v4AO8mhyJ1F/KTzfRfKmmH+fy01ULyKSFcjL3SeTwVJrPlkIW8UlnDBpBG8fNtsPvzB2dw4ZzRvFJZQZNWDeXVtMZ1uzR3njSMzrJbtzV1v2M3tLj7eWcncKXnGkms8BOVbiR89lfS4SK6YlsU1M/2W+k4Z28VV+KMvTODK6VnMyU+hO984K5+YiHAeXuIrA/LKmmLqWpz8/upT+NOXC1i9t4Zbnlnbo0Bdm7OTPy3ayd2vbzxyxo+1cL3brfnHp3uJCLMZl4W1XOVsq2+r9pp5GL9+fzvREWEUVTSxubQBSkx8oCh8AmlxkV3PfcqXIXYE0Wv+wh8vzSWhoQhyTgMgLc8kK5TvXu+z+NoamL33UeZk9vyt3XpWPn+7fgZF5Y1c8udPes4Ur95lCiue9k0zcCte2fO9drpg7T/M76/gq+YYz2TL6t2+TD/oe4XepkpY9Thro85ApY4jx8r+unJ6Fm4N+6tbmJVnuaDHLzAB6f2fHfm8x4EIQX9w5vdNkHHpr83rmr2B3UJgZQ6dBIc2mglH3S2CzOkQFgnvfB/+Ogc2vuR1C/XKYVYpOyy95Zw3lEJcJvHRDm48PZe81Bhe/ebpfP2MPFT6JCM8JX6jp50fmOypjAJY/YT3vKqtjnttzxLV2cSv7E/xw9I7TFZOL2QkRPHy7XMYnRLNzf9c4xUDt1vzzxX7KchJZGpOogncJed5C+6ROc2k5VrzCeaOT+Pju85h5y8WsOHnF7L0h/P49MfnMpfPYeQU/verFzDrjPNZ0Py/zHf9nhEJfm4Wb5yg0PhmbXbCx5/H7oiJnB93gNU/OZ8Hv1zAafkpKKX41ryxREeE88eFO3G7NS+tKeb0MSmMjnUTrVvZ3BjTJWC5aGs57S43808eaVxRhzZBSxXhGVNYetc8Hrxmapf4CcljTEzD+kzT4x08eE0BSTERPT6/pJgIbjojl/c2HWJbWQPOTjdPLN/LzFGJzIiq4LKCLB68poBVe6s587cf8dDindS1dLByTzUXPbych5cU8dKaYh798EhrZzej7dH8/O3NvLOxjG/OG0O8w24JQSvZSVFkJDhYtaeGPy3aSXVzO098bSYR4TZeLyyB0nV0EIEztWusCDBW0Gm3m//lumcADTmzzL6IGDriRpGnD/DPFfvYV9XM1nf/zI2db3BDR+Bg7/yTR/Lv75xBvMPO9U+tYmOJn+vREx/InwcZU+FAgDjBjvdMMsip34D8s822vcvMmgw1e3yZfuDLHDrC2uYsvg/tbOGnjVcyb4LPdTg2Pc5rRZ/qEYIx55j7gRUnCBYiBP1BUi6ceit8/ryZLFYbYA6BP+kn+WIK3S2CtPHw471w+zK46ik456cw7+7DX/8YgsVsewcePiXwrFzPymTAj+efxIc/mOcLJNvCjPukxLIImqvM8wkLzA+4aofPj7r0t8S4m7i64z6WTbqf8Jpd8Pe5sL/3mjJpcZG8+I3Z5KfGcOuza1i5p5plRZXsrWrmpjNyTaPyzTDiZN9BtjDzY976lhHQLW9CczVKKRKi7eSmxhDeUW9++OMuxGZT/PTiSdx/6WSuP2004f4T7zIKAGXcQzs/gNwzefTrc5lz9nziWoqJ7+yaDpscE8GtZ+Xx3y2HeGzpLkpqW7lu1ihTbA4ocyfxkVWqos3ZyR8X7WBseqyZ9R030jcKTZ9EdER4zxtjyhhjaTX3LSf+1jPziYsM56HFO3lvUxmlda08MKoQHjsNdi3m8mlZ/Ps7ZzArL5mHFhcx+9dLuPbxlTjdbp67ZRZXTMvi4SU7A7rnPGhnC2UtiudXHuD2ufl8/3yT7WRcQy0opTgtL5mPd1by7Ir9fGXWKM4Ym8oFE0fw3/X70Jteo1BNYnR6YuALzLzZzFr+8BdmtrVHnIGIjEkUOA7x0OIi5v3hI8I3vADA5JJXvIUeuzNuRByvfnMOabGR3P7cOp8wF680A4jU8TBqDhws7LnA05onICGHvcln8qNlLprDEtj86X94fdkaEytJyfe1TTvJxJLqDpMKfWAlrH+BAyfdwg7XSM4e3zWj7IY5o0mKtnvrXRERA3lzjdUdxMmCIgT9xVk/NCPld/+fSTHrzSIAa4ax9U/tHiwG88/PmApTroaz7/LVnemNow0Wt9TAO3eaImsr/9p1X0eLKXfQfQ6EP9mz4NBmk09etMi8l/FfgMlXmpIaqx43grj6ceonfoWCWXM57cr/ge+uNW6xZb87bPeSYiJ4/tbTyEmK5uZn1vCb97eTFhfJgpMzjODV7O0qBADz7jUuuo2vwKtfhz9N6rqm9O6PjNU27gveTTeensv9l3U7jyPejOy2vGFEbfx86z2fah4tt4Y/t56VT3JMBH9YuJOkaDsXTh5hRpGAK2akd6W4guXRygAAE55JREFUv3+8h+KaVh64dDJhNmWEwG3567tNJvPinVtiJRBobWrS9HJTSIi2c/OZeXywpZzfvr+diWkRTNxp/Y8/eQiAU7ITeeJrM/ngzrlcMS2L/zl3LB/cOZezxqXxwGWTyUmO5o4XP6e+xUlTu4u/fbybs373IWf//iO+9LfP2LLvECXNilvPzOPuBSf5xMuyCABOy0+hqd1FvCOcu75gMmqunJ7FF9o/QDUd4qH2i8lP7SUVMioJZtxoUrBHTO5adj3tJLI7S7ljXi5PnmdjvK2UttN/iM1mg49+Gfh8QEpsJH+/YQa1LR18+4V1JpPtwCrjdrLZzKOrzXy2Hip3wN5ltBXcyC3PFvKfTeWs6JxIcsVKXltoBjs62d8iOMl3XCA6XfDuDyE+m+ftX8Jht/lcQBbXzMxh3U8vIDbSz9U1Yb4ZXFYFrwqpCEF/EZNi0kv3WxNTDncj9dQcgsAB5aMl0ooRuN3mJvnIdHjtFvM8EIt+ZsRg1Bz4/IWuC2Gse8YUxpvx9d6vlzPLt1TnzvfNzNmMAuO+mvF1s+3f34KIWJIuvp9fXTGFyPAw8xnN/pYx+/1/cGBe+wXrUmMjeeEbp5EZZyehfDU3zMoiItxmzSzVMLLbDTxtPHz1VfjxPrhlkYmrfHCP74ZZtNDcYLJnckSyZvh8veMvNI8ZBWZOQMmaHs1jI8P59tl5zLVt4MtTU817tSyCsWMnsLyoil0VTTy2dBdfPCWD0625Ft5y1DHpEJMauC/di88t/6OxqlY+1mv3bz4zjzhHOAfr2/jlqHWohlLja963vEtSw4SRcfz6ylP4wYUTvJPT4hx2Hrl2GhWN7Vz/1CrO/O2H/Ob97eQkRTM1O5EwmyKss5X05MQeacCeYDHAmWNTiQizce9FE0mMNm6suflxfMf+H9bbTmalexJj0rtNWPRn9reN337UnK7b0yei3E6+PyOc89sWQngUjrl3GD//xle8c0ACcXJWAr+96hTW7Kvl/15eBtVFvFc3isv+8ilfW2Juha+++Rr//GyfWYvis0fQYRH8eM9UDtS08MxNp3L+F68hU1Vz9xgzseutYr+YV5pJhHhz4RK++69C7nzpc/737S1s96zLsfYpKN/EplPu5s0ttczJT8Fh75paDPTM4vMMXnYGL3tIhKA/Oe1bvqnwh3MNeWoOQeA6NEeLZ5WypnJ48TrjRtj+Ljx6Krz/467VUfcsNS6sM74HC35n6sYU/tPsc7bCpw8ZU3TU7N6vl2XdTPd9aso7jLvQV1Np5s2YdNpC49LqfoObebOxYKzRKWAsk39eAk/PN+4di/QoG//JfIaXI/+Pb9Y/bITOU1qiu0XgIcxuhOrcn5iMkK1vmeOKFsHY83vk9Ad+f9PNY+oE3404ItqMTgMIAcCNjuU8G/Fb7mx5yIiPZRHMnDKZVmcnNz69GptS/OQiv/+9J3PIU3E0EImjzQ2xepcJ0H/0K1MFdsn/9Sr0CVF2/t8F45mRGcG0fU+ZWdNXPm7E8dNHer9WexM0HGRqTiJ3LziJTaX1TB+VxJvfPp1/fWM2j1w3jZdum8PElHByR6b1dGNZwWIwwf8N913Il/wC3/b1z5NODb9tuwzwraMQ+H3nwM0LYd49Xbd7su5KC81s78mXGyvuzO+b+TiL/7f3cwKXFWRx+9n5lG0x2T9vVGcTGxmGjk6jLCyDkfXrue/tLdz78OPw+fOsG/El3ipyct8lkzgtP8UsKQucUvUuHSqCe5ZUsauiEbdb8+uPDlKmk3HU7mTrwQbWHajlxdUH+MpD7/LiQ3fhXPQAGyNncMniJKIjwrnj/J4ZdL1+FiOmwI7gxQkCpLUIx0xENHzhl7D0N8a32xsxqcZF4jnmePEETV+5Aap2wg1vGr/n0l/D6sdhzZMw4SKT9fDfu83N7ewfmx9u7lnGlTP7O1D4nBGTq58+/PViUkwQc80TZolMj/sETPB7ytUmKDzrGz2PjUqEU2+Gz/4MNT8zKXev32pu1pkF8OpNcPVTZgT76o1EFf0X8s8hYvOLEJtszPfIeEgcdfg+TrsBVv0dFt9nZmy3VHVxCx0Wj096fLf22aeaUae7s6ugNFVg//A+iErCseMtI6wNZeBIZNb4TGIitlBa18qP5k/omjXlsQjSe3ELgck8S8o1MaXNb5iY0ldfMSuZ/ecO+NpbXQsbWtx0Rh438TYsquD/t3fmcVaWVQB+zsywCojOsDgMAwyDgBgOgkAgyKogi5jIblAmWlq2KpZpuWu5YBpqmD8VJJXErJ9LpmZJhGCQIlYYUY2CmqCiyDqnP857uXfu3LkzLHcuzHeef2a+5X7f+333ve95z/Kew6QHbLDsPQuW3QGbr6hqunzndfjFNItoOf8PfGlQKWedWFTVKf3xuxZMEMu8m0iCaQigSc4e0Bxr367t8NItfNK2H8s2HIdI6hDYShT1rrqv4FjzG/zxZvOdlE0PN2sJg78Nv70cnr0CSoba9xjLC5bAnFHdeP/TT9A1DZg/Z3Y8ed6SIbRd9yw/HXc83R6/hLe0gHPWD2dSnyJm9O9g5+R3huaFyNa3ycnvRpMPGvK1RavpWNCUJ1/bxMSCzoza8yqji38OjVuy8+P3yV33NLkf7GZFxbH8MO+L/GBcD6b162Aabm3pOsqeedvmqotaDwKuERxsjv8cXPRy5SySyYiYaSOd+WhfaBhsqOUr4PSbLLqhxTEw/na4cIWpzf9eCosmm61x3Nx4+/p/xaqRrVkML90KxQOg48k137N9X9M8chvFoyliTJgHs39vs/NUxNT+P91hwuq/y2HcbTaote9rZq17R1qkxJibTbD1u8Bytq9+yGbmKQa/SuTkwsirbZX3kgts8IilD6+JtifAsMvtnokUnWSC739JVdqe+Z75Vr5gQounLrX33aKQRnm5nNajLV1aN+Pck5MG31gyunQaAZjQXf+COfHPmm+z4lOvMqf8qgWpP7Njq2ldpSOgQzCv9P+ymbeSzUprHoP5I2ywzmsIi2fB7h1VhcDObbBoisW09zu/6j2DsxhVm1xcVwg/OdEG5heuga0baXrqd+napgVFRzVJaRapkQZN7Hfz/jr722Fg/NhJ59mMfent8OAEuKEYHvl8lUAKEaFgyyqksKzy77R9P2Tb/zh9w02UUM6LpZcy9DMdueqM4+Paj4hpzEBe6y7cdFZP1m78iKfWbOLyMd0pHX0RUnCs+cj+8TQN315Bbt/z2DF7KdvPeZKHLpnMrIGd9k0IgE2MtCJtHesDwTWCbDFu7sFbJBIrVnPSeRa9lEhBqWkpw6+0ULg9u/Z2ZMBmvUd1smibXdtgQvW250oUnWRrBkpOqVypCsJsOc2PvHlbOGEKrHrQ2tNrhmkRANMXw8KzLaJjwjwom2b7T7venPB/XVS9WSiZLiMs/vufz5szsLYzqZwcGPydqvv3OoxXxE0U/3weXnvENKzW3cwEM2+gOdxDAaMbJ/ZkT4Wa7yCR9n3hlDnQfTxpyS+Fdc+Yqa3YYuo5cRa89ksTQvmlNrFo1Nz8O68/bougPt0MQ78Xv06LQug5yTS/4v5mktv4qjnG2/czzeHtVTbYP3sFjL4x/tmKClhyvplkpiw07S2Z2KD6xEUmoEqGmgBedqc5xYsHIJ1O4eZJH7F1+wEsamvV3aLdymbYd7X3/o1h5hPWT8pXmhl02R127tSH44EZu7bbc/adXfm6MXPo6gXQfTzTJs9mWqr7l5xiYd1Hd2bEcW340cSetG7ROEQAlcTLjCbQCBi0/09sIdLNCw+sCloaMioIRGQUMBcbFear6g1JxxsBDwC9gfeByaq6IZNtOmSoKRJoX+g0GCYvqGyiSSavYcoOSk6uzRSfusSigUqG1O6eMSde19H72lpjwMU2IBV0MV9FjEbN4POPm/kh8R3l5MD4O2xft7G1v8+p18Bdg6DbmP1rZyL5naFxS4s26Xq6mUl+800biE/+pp3TrLUJgwfP3DvwNMjNIeXkN7cBDL0sxYEkek03E+KghGpsOTmm8d01CO4L33uLdhbOu2eHmVDG3hb3d8QY8FXTqhZ/0baPaGWaz8irrY90HW2+ruXzbHbdZaQJjJd/ZmkWTr22+ncZq1u8aoGV3Bx+pfWvT7fYoNyuNySkKN9v2n7GHKdlU1Mfb3ykaX+lw+0ZHp0FPxsGo64zrWrDUotISvaDFXS1z1ZUVBaCyZQMMT9NeLeJfpCMkZMDF6+OF4o6yEimClmISC7wD2AkUA6sAKaq6tqEc74C9FTVC0RkCnCmqk5Od90+ffroypVVQ/icA2DHVrPND/5OfMZZG8pX2kylNg7YVKz/PeR3SR1CezDZssEGyepMVfvCgonwZpJ6PvPXlbUssLQA+Z0PnvmvOrZuCmUc37Cwxab5Nusv7FW9+eytV4CQ4LBxikF59w4zFcWK/2hYINXnXDPVVXfdvz8Nj86EsbfGNblMsP0ji6KKJXysiXfWwkOT4gWfWnawicyYm+P+tRivPmLCPhYtVm0bPjRfVU0mykMIEXlFVVOGzWVSEHwW+IGqnha2LwNQ1esTznkmnLNMRPKATUArTdMoFwROVnl7tZnYmhaY079Vt5pt/IcjWzbA0rkW1JDf2TSMMKNPy+6dplkcamzbbKu42/SoPlS3npNOEGTSNNQOSKy5WA4kTzf3nqOqu0XkQyAfqJRoRkRmA7MBiotriBZxnExSWJbaPl7fOKqjzez3lUNRCID5h5KDGpy9HBZRQ6p6j6r2UdU+rVpVLfLhOI7j7D+ZFARvAYlelKKwL+U5wTR0JOY0dhzHceqITAqCFUAXEekkIg2BKUByZeongJnh/4nA8+n8A47jOM7BJ2M+gmDzvwh4Bgsf/bmqvi4iVwErVfUJ4F7gQRF5E9iMCQvHcRynDsnoOgJVfRJ4MmnfFQn/bwfOzmQbHMdxnPQcFs5ix3EcJ3O4IHAcx4k4Lggcx3EiTsZWFmcKEXkPSFMLLi0FJC1WiyD+DvwdgL+DKD5/B1VNuRDrsBMEB4KIrKxuiXVU8Hfg7wD8HUT9+ZNx05DjOE7EcUHgOI4TcaImCO7JdgMOAfwd+DsAfwdRf/5KRMpH4DiO41QlahqB4ziOk4QLAsdxnIgTGUEgIqNE5O8i8qaIzMl2e+oCEWkvIi+IyFoReV1ELg77jxaRZ0VkXfh7VLbbmklEJFdEVonIb8J2JxFZHvrCwyE7br1FRFqKyGIR+ZuIvCEin41gH/hG+A2sEZFFItI4av0gHZEQBKF+8p3AaOA4YKqI1MP6glXYDXxLVY8D+gMXhueeAzynql2A58J2feZi4I2E7RuBW1W1FNgCnJuVVtUdc4GnVbUbcAL2LiLTB0SkHfA1oI+qHo9lQ55C9PpBtURCEAB9gTdVdb2q7gR+AZyR5TZlHFXdqKp/Cf9vxQaAdtiz3x9Oux+YkJ0WZh4RKQLGAPPDtgDDgMXhlPr+/EcCg7GU76jqTlX9gAj1gUAe0CQUwGoKbCRC/aAmoiIIUtVPbpeltmQFEekI9AKWA21UdWM4tAlok6Vm1QW3AZcAFWE7H/hAVXeH7freFzoB7wH3BfPYfBE5ggj1AVV9C/gx8B9MAHwIvEK0+kFaoiIIIo2INAN+CXxdVT9KPBYqwtXLGGIRGQu8q6qvZLstWSQPOBGYp6q9gE9IMgPV5z4AEPwfZ2BCsRA4AhiV1UYdYkRFENSmfnK9REQaYEJgoao+Fna/IyLHhOPHAO9mq30ZZiAwXkQ2YObAYZi9vGUwEUD97wvlQLmqLg/bizHBEJU+ADAC+Jeqvqequ4DHsL4RpX6QlqgIgtrUT653BHv4vcAbqnpLwqHEWtEzgV/VddvqAlW9TFWLVLUj9p0/r6rTgRewGtlQj58fQFU3Af8Vka5h13BgLRHpA4H/AP1FpGn4TcTeQWT6QU1EZmWxiJyO2Ytj9ZOvzXKTMo6InAz8EXiNuI38u5if4BGgGEvpPUlVN2elkXWEiAwBvq2qY0WkBNMQjgZWATNUdUc225dJRKQMc5Y3BNYDX8AmgZHpAyLyQ2AyFkm3CvgS5hOITD9IR2QEgeM4jpOaqJiGHMdxnGpwQeA4jhNxXBA4juNEHBcEjuM4EccFgeM4TsRxQeA4dYiIDIllQXWcQwUXBI7jOBHHBYHjpEBEZojIyyKyWkTuDjUNPhaRW0Ne++dEpFU4t0xE/iwir4rIklhufxEpFZHfichfReQvItI5XL5ZQn2AhWG1q+NkDRcEjpOEiHTHVqEOVNUyYA8wHUtWtlJVewAvAleGjzwAXKqqPbFV3LH9C4E7VfUEYACW+RIsC+zXsdoYJVjeG8fJGnk1n+I4kWM40BtYESbrTbCkbBXAw+GcBcBjId9/S1V9Mey/H3hURJoD7VR1CYCqbgcI13tZVcvD9mqgI/BS5h/LcVLjgsBxqiLA/ap6WaWdIt9POm9/87Mk5rPZg/8OnSzjpiHHqcpzwEQRaQ17azx3wH4vsWyV04CXVPVDYIuIDAr7zwFeDBXhykVkQrhGIxFpWqdP4Ti1xGcijpOEqq4VkcuB34pIDrALuBAr6tI3HHsX8yOApTC+Kwz0seyeYELhbhG5Klzj7Dp8DMepNZ591HFqiYh8rKrNst0OxznYuGnIcRwn4rhG4DiOE3FcI3Acx4k4Lggcx3EijgsCx3GciOOCwHEcJ+K4IHAcx4k4/wcZMlvjhxCVM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ata:image/png;base64,iVBORw0KGgoAAAANSUhEUgAAAYIAAAEWCAYAAABrDZDcAAAABHNCSVQICAgIfAhkiAAAAAlwSFlzAAALEgAACxIB0t1+/AAAADh0RVh0U29mdHdhcmUAbWF0cGxvdGxpYiB2ZXJzaW9uMy4yLjIsIGh0dHA6Ly9tYXRwbG90bGliLm9yZy+WH4yJAAAgAElEQVR4nOydd3hcxdm371lppVXvstVsSW7YxlguGJtiTI1N6BACCYRQAmlvIF9CAqTwwpteCBBCEloIJXQIhBJcwNiAu3BvcpdkWb3XXe18f8zZImlly7ZWsrTPfV26dvecOefMrnbPb54yzyitNYIgCELoYhvsDgiCIAiDiwiBIAhCiCNCIAiCEOKIEAiCIIQ4IgSCIAghjgiBIAhCiCNCIAh9RCn1jFLqF31su08pdf7xnkcQBgIRAkEQhBBHhEAQBCHEESEQhhWWS+YupdRGpVSzUuoppdQIpdT7SqlGpdRipVSSX/tLlVJblFJ1SqmlSqmJfvumKaUKreNeBhzdrnWxUmq9dexnSqlTjrHP31BK7VJK1Sil3lZKZVrblVLqT0qpCqVUg1Jqk1LqZGvfRUqprVbfSpVSPzymD0wQECEQhidXARcA44FLgPeBe4E0zHf+ewBKqfHAi8Cd1r73gP8opSKUUhHAv4HngGTgVeu8WMdOA54GbgdSgL8DbyulIo+mo0qpc4FfA9cAGcB+4CVr94XAXOt9JFhtqq19TwG3a63jgJOBD4/muoLgjwiBMBz5s9a6XGtdCiwHVmmtP9datwFvAtOsdl8G3tVaL9JaO4E/AFHA6cBswA48pLV2aq1fA9b4XeM24O9a61Va606t9T+Bduu4o+GrwNNa60KtdTtwDzBHKZULOIE44CRAaa23aa3LrOOcwCSlVLzWulZrXXiU1xUELyIEwnCk3O95a4DXsdbzTMwIHACttRsoBrKsfaW6a1XG/X7PRwM/sNxCdUqpOiDHOu5o6N6HJsyoP0tr/SHwKPAXoEIp9bhSKt5qehVwEbBfKfWxUmrOUV5XELyIEAihzEHMDR0wPnnMzbwUKAOyrG0eRvk9LwZ+qbVO9PuL1lq/eJx9iMG4mkoBtNaPaK1nAJMwLqK7rO1rtNaXAekYF9YrR3ldQfAiQiCEMq8AX1RKnaeUsgM/wLh3PgNWAC7ge0opu1LqSmCW37FPAN9USp1mBXVjlFJfVErFHWUfXgRuUkoVWPGFX2FcWfuUUqda57cDzUAb4LZiGF9VSiVYLq0GwH0cn4MQ4ogQCCGL1noHcD3wZ6AKE1i+RGvdobXuAK4Evg7UYOIJb/gduxb4BsZ1UwvsstoebR8WAz8DXsdYIWOAa63d8RjBqcW4j6qB31v7bgD2KaUagG9iYg2CcEwoWZhGEAQhtBGLQBAEIcQRIRAEQQhxRAgEQRBCHBECQRCEECd8sDtwtKSmpurc3NzB7oYgCMKQYt26dVVa67RA+4acEOTm5rJ27drB7oYgCMKQQim1v7d94hoSBEEIcUQIBEEQQhwRAkEQhBAnaDECpZQDWAZEWtd5TWt9X7c2kcCzwAzM9Pkva633He21nE4nJSUltLW1HXe/T3QcDgfZ2dnY7fbB7oogCMOEYAaL24FztdZNVtGsT5RS72utV/q1uQWo1VqPVUpdC/wWU9PlqCgpKSEuLo7c3Fy6FoscXmitqa6upqSkhLy8vMHujiAIw4SguYa0ocl6abf+uhc2ugz4p/X8NeA8dQx38ra2NlJSUoa1CAAopUhJSQkJy0cQhIEjqDECpVSYUmo9UAEs0lqv6tYkC1PXHa21C6jH1GLvfp7blFJrlVJrKysre7tWv/b9RCVU3qcgCANHUIXAWsKvAMgGZnkW3j6G8zyutZ6ptZ6ZlhZwPsQRaXN2cqi+DVenlG0XBEHwZ0CyhrTWdcBHwPxuu0oxK0KhlArHLNBdTRBod3VS0diGs7P/y27X1dXx2GOPHfVxF110EXV1df3eH0EQhKMhaEKglEpTSiVaz6OAC4Dt3Zq9DdxoPb8a+FAHaYEEm+VScQfh9L0JgcvlOuxx7733HomJif3eH0EQhKMhmFlDGcA/lVJhGMF5RWv9jlLqAWCt1vpt4CngOaXULswqUNf2frrjI8xmhKDT3f9CcPfdd7N7924KCgqw2+04HA6SkpLYvn07O3fu5PLLL6e4uJi2tjbuuOMObrvtNsBXLqOpqYkFCxZw5pln8tlnn5GVlcVbb71FVFRUv/dVEAShO0ETAq31RmBagO0/93veBnypP697/3+2sPVgQ4/tbq1p7egk0h5GuO3oAq6TMuO575LJve7/zW9+w+bNm1m/fj1Lly7li1/8Ips3b/ameD799NMkJyfT2trKqaeeylVXXUVKSteYeFFRES+++CJPPPEE11xzDa+//jrXX3/9UfVTEAThWBhyReeOFW+2jdZAcDNvZs2a1SXP/5FHHuHNN98EoLi4mKKioh5CkJeXR0FBAQAzZsxg3759Qe2jIAiCh2EnBL2N3Dvdmi0H68lIcJAW5whqH2JiYrzPly5dyuLFi1mxYgXR0dHMmzcv4DyAyMhI7/OwsDBaW1uD2kdBEAQPIVNryKaMHRCM7NG4uDgaGxsD7quvrycpKYno6Gi2b9/OypUrA7YTBEEYLIadRdAbSilsNhWUrKGUlBTOOOMMTj75ZKKiohgxYoR33/z58/nb3/7GxIkTmTBhArNnz+736wuCIBwPKkjZmkFj5syZuvvCNNu2bWPixIlHPHZ7WQMxkeHkJEcHq3sDQl/fryAIggel1Dqt9cxA+0LGNQQEzSIQBEEYyoSUEIQpFZR5BIIgCEOZkBICm03RKRaBIAhCF0JKCMIUuKXmnCAIQhdCSgjEIhAEQehJSAlBmE3hlhiBIAhCF0JKCGzKZA31d+bQsZahBnjooYdoaWnp1/4IgiAcDSElBGGeUtT9bBWIEAiCMJQJmZnFYGIE0P9rEviXob7gggtIT0/nlVdeob29nSuuuIL777+f5uZmrrnmGkpKSujs7ORnP/sZ5eXlHDx4kHPOOYfU1FQ++uijfu2XIAhCXxh+QvD+3XBoU8Bd8W43+U43YRFhcDRr/46cAgt+0+tu/zLUCxcu5LXXXmP16tVorbn00ktZtmwZlZWVZGZm8u677wKmBlFCQgIPPvggH330EampqUf1NgVBEPqLkHINDQQLFy5k4cKFTJs2jenTp7N9+3aKioqYMmUKixYt4sc//jHLly8nISFhsLsqCIIADEeL4DAj944OF3sqmshNiSE+yh6Uy2utueeee7j99tt77CssLOS9997jpz/9Keeddx4///nPA5xBEARhYAkpiyBY6xb7l6H+whe+wNNPP01TUxMApaWlVFRUcPDgQaKjo7n++uu56667KCws7HGsIAjCYDD8LILDEKx1i/3LUC9YsICvfOUrzJkzB4DY2Fief/55du3axV133YXNZsNut/PXv/4VgNtuu4358+eTmZkpwWJBEAaFkCpDPZCrlAUTKUMtCMLRImWoLYK5SpkgCMJQJaSEIJirlAmCIAxVho0Q9NXFNdTXJBhqrjxBEE58hoUQOBwOqqur+3STHMoWgdaa6upqHI6hG98QBOHEY1hkDWVnZ1NSUkJlZeUR21Y2tqOAlorI4HcsCDgcDrKzswe7G4IgDCOCJgRKqRzgWWAEoIHHtdYPd2szD3gL2GttekNr/cDRXstut5OXl9entr/9x2pqmzt467sFR3sZQRCEYUkwLQIX8AOtdaFSKg5Yp5RapLXe2q3dcq31xUHsRxdiI8M5UC3VPgVBEDwELUagtS7TWhdazxuBbUBWsK7XV+Ic4TS2uwa7G4IgCCcMAxIsVkrlAtOAVQF2z1FKbVBKva+UmtzL8bcppdYqpdb2JQ5wOGIjw2lqEyEQBEHwEHQhUErFAq8Dd2qtG7rtLgRGa62nAn8G/h3oHFrrx7XWM7XWM9PS0o6rP3EOO63OTlwyq0wQBAEIshAopewYEXhBa/1G9/1a6watdZP1/D3ArpQKamH+2EgTFmlu7wzmZQRBEIYMQRMCpZQCngK2aa0f7KXNSKsdSqlZVn+qg9UngFiHEYKGNmcwLyMIgjBkCGbW0BnADcAmpdR6a9u9wCgArfXfgKuBbymlXEArcK0O8tTZOMsiaJKAsSAIAhBEIdBaf4Kp8Xa4No8CjwarD4HwWAQiBIIgCIZhUWLiaIhzmJXJJHNIEATBEHJC4AkWy1wCQRAEQ8gJQZzlGmqUYLEgCAIQgkLgsQjENSQIgmAIOSGIjgjDpiRYLAiC4CHkhEApRWxkOI1iEQiCIAAhKARgMofEIhAEQTCEpBAYi0CCxYIgCBCqQuAIF4tAEATBIjSFQEpRC4IgeAlJIZDFaQRBEHyErBCIRSAIgmAISSGQ9FFBEAQfISoEskqZIAiCh9AUAsdhVilrOAiHNg1wjwRBEAaPkBSCOG8F0gBzCT7+Lbx8wwD3SBAEYfAITSHwViANECdoa4C2+gHukSAIwuARkkJw2FXKXO3gahvgHgmCIAweoSkEhytF7Wo1QhDcpZMFQRBOGEJSCLyuod4sAu2GTqlFJAhCaBCSQhBvrVtc39LRc6fHLeRqHcAeCYIgDB4hKQSpsZFEhtvYX93Sc6er3Tw6JU4gCEJoEJJCYLMp8lJj2FvV3HOn1yIQIRAEITQISSEAyE+LYU9AIbAsAhECQRBChKAJgVIqRyn1kVJqq1Jqi1LqjgBtlFLqEaXULqXURqXU9GD1pzv5qbEcqGmhw9WtzIRHAJwSIxAEITQIpkXgAn6gtZ4EzAa+o5Sa1K3NAmCc9Xcb8Ncg9qcLeakxdLo1xbXd4gSe2IDHMhAEQRjmBE0ItNZlWutC63kjsA3I6tbsMuBZbVgJJCqlMoLVJ3/y02IA2FPZzT0kWUOCIIQYAxIjUErlAtOAVd12ZQHFfq9L6CkWKKVuU0qtVUqtrays7Jc+5afGArC3qsm30d0Jbmv+gGQNCYIQIgRdCJRSscDrwJ1a64ZjOYfW+nGt9Uyt9cy0tLR+6VdCtJ2UmIiuFoG/O0iCxYIghAhBFQKllB0jAi9ord8I0KQUyPF7nW1tGxDy02K6CUFb4OeCIAjDmGBmDSngKWCb1vrBXpq9DXzNyh6aDdRrrcuC1afu5KV2SyH1twgka0gQhBAhPIjnPgO4AdiklFpvbbsXGAWgtf4b8B5wEbALaAFuCmJ/epCfFssra0toaHOashP+AWLJGhIEIUQImhBorT8B1BHaaOA7werDkchP9WUOFeQkdosRiEUgCEJoELIzi8GXQurNHPKPC0jWkCAIIUJIC8Go5Bhsym8ugVgEgiCEICEtBBHhNnKSo30B4y5ZQxIjEAQhNAhpIQATJwhoEUjWkCAIIYIIQVose6uacLt115u/zCMQBCFECHkhyEuNoc3p5lBDm88isIWLEAiCEDKEvBB0KT7nuflHJUnWkCAIIUPIC8GYNL/icx6LwJEoWUOCIIQMIS8E6XGRxESEsdvfInAkSNaQIAghQ8gLgVKKzMQoDtX7xQiiEiVrSBCEkCHkhQAgMdpOfavTuINUGETESrBYEISQQYQASIiyU9fqNBZBuMP8iRAIghAiiBAACVERNLQ6zc0/PBLsDskaEgQhZBAhwLIIWjqMENijIDxKLAJBEEIGEQJMjKC5oxO3098ikGCxIAihgQgBRggAnO2tvhiB22kWsxcEQRjmiBBgXEMArvZWYxGEO8wOcQ8JghACiBDgE4LODssisEeZHRIwFgQhBBAhwCcE2hMjCI80O8QiEAQhBBAhABKjIwDQrjYrRmBZBCIEgiCEACIE+CwC74QyuxUjkMwhQRBCABECIN4RDoDyWgSeYLEUnhMEYfjTJyFQSt2hlIpXhqeUUoVKqQuD3bmBIjzMRlxkODZ3R7esIbEIBEEY/vTVIrhZa90AXAgkATcAvwlarwaBhGg7YZ1tkjUkCELI0VchUNbjRcBzWustftsCH6DU00qpCqXU5l72z1NK1Sul1lt/P+97t/ufhCg74bq7RSBCIAjC8KevQrBOKbUQIwQfKKXiAPcRjnkGmH+ENsu11gXW3wN97EtQSIwKJ0J3dIsRiBAIgjD8Ce9ju1uAAmCP1rpFKZUM3HS4A7TWy5RSucfXvYEjxbr3e2sNgWQNCYIQEvTVIpgD7NBa1ymlrgd+CtT3w/XnKKU2KKXeV0pN7q2RUuo2pdRapdTaysrKfrhsT5I9QuCpPgpiEQiCEBL0VQj+CrQopaYCPwB2A88e57ULgdFa66nAn4F/99ZQa/241nqm1npmWlracV42MMmRxtOlw2RmsSAIoUVfhcCltdbAZcCjWuu/AHHHc2GtdYPWusl6/h5gV0qlHs85j4eUCCMEHcouWUOCIIQUfRWCRqXUPZi00XeVUjbAfjwXVkqNVEop6/ksqy/Vx3PO4yEhwpScbum0Q5jdrF0s8wgEQQgB+hos/jLwFcx8gkNKqVHA7w93gFLqRWAekKqUKgHuwxIPrfXfgKuBbymlXEArcK1ldQwKiXZjETS7w0gCa91imVksCMLwp09CYN38XwBOVUpdDKzWWh82RqC1vu4I+x8FHu1zT4NMfLixCBpd1kciq5QJghAi9LXExDXAauBLwDXAKqXU1cHs2EATZ+8mBLJusSAIIUJfXUM/AU7VWlcAKKXSgMXAa8Hq2EATG+YCoMFlaWN4pAiBIAghQV+DxTaPCFhUH8WxQwKPENQ7w8wGe5RkDQmCEBL01SL4r1LqA+BF6/WXgfeC06XBwYETgNoOj0XgkKwhQRBCgr4Gi+9SSl0FnGFtelxr/WbwujXwqE6TIeQVAnuUZA0JghAS9NUiQGv9OvB6EPsyuFjxgJp2vxhBS80gdkgQBGFgOKwQKKUagUC5/QrQWuv4oPRqMLBG/zXtVnXtcIcEiwVBCAkOKwRa6+MqIzGksG76Fa3+riERAkEQhj/DKvPnuLAyhKparWUWwiMla0gQhJBAhMCDqw2niqC+1aSRmgllkjUkCIfF2QqtdYPdC+E4ESHw4Gqn0xZJQ5uLTrcGuwPtbKOyUTKHBKFXljwAz1422L0QjhMRAg+uNtxhZh2CxjanN1h8xm+WUNUkYiAIAakvgYaDg90L4TgJXSGo2QOdLt9rV7tZlAaoazFCoNDQ2cG+quZB6qQgnOA4W6Q44zAgNIWgoQwePRU2+02LcLV51yqub3Xithawd9BBaZ180QUhIM5WIwaDV0Fe6AdCUwgOfg5uF9Tu821ztRl3EFDX6qSkyXyxI3FSVi/ZQ4IQkI5m0J3Q6RzsngjHQWgKwaFN5rG50rfN1YbNzyLYXmm+2PF2FwfFIhCEwHjcQs6Wwe2HcFyEqBBsNI9dhKCdsAhLCFo62FxhAsRjEsNECAShN7xCIL+RoUxoCkFZICFoIyzCLFpfUtvK9ipjEWTF2jhYJ64hQQiI00qkEItgSBN6QtBaC/UHzPPuFoHdQZQ9jPc3H6JV2wHIjIGD9TLaEYSAiEUwLAg9IfDEB5Lze1gEhDtIjLZzoKbFGzgeEa2pa3HS0uEKcDJBCGHcbp8lIEIwpAldIRhzrrEOPNkOrnawO0iIMpbA+Ow0ANKjzW5xDwlCN/yLMopraEgTekJQthHiMiB9onndUm0ena0Q7hOCqbkjAEiJNEXoJGAsCN3wv/mLRTCkCT0hOLQRRk6BGDPi97qHXO1dhGDamEwAUiI7ASiTOIEgdKWLEIhFMJQJLSFwtkHlDhh5CsSkm21eIWiD8EjGpscyMSOe7LQkABLCO7EpKBXXkCB0pUMsguFCn5eqHBZUbDWzIDNO8bMIqkzNId0J4Q7uOncC379gPKqjHoAwdwfpcQ5xDQlCd8QiGDYEzSJQSj2tlKpQSm3uZb9SSj2ilNqllNqolJoerL548QSKR06BmFTzvLnSF/QKj0QphT3M5s0awtlKZqJDXEOC0B2JEQwbgukaegaYf5j9C4Bx1t9twF+D2BfDoY0QGQ+JueBIAJvdEgKrzLTn5u//3NVGRmKUZA0JQnf8b/4iBEOaoAmB1noZUHOYJpcBz2rDSiBRKZURrP4AJmNo5BSw2UAp4x5qrvStROYvBEp51yTISoziYF0r+kSqsNjeBNW7B7sXQijT4VeeXVxDQ5rBDBZnAcV+r0usbT1QSt2mlFqrlFpbWVkZqMmRcXdC+RYjBB5iUk2MIJBFAN51izMTHLS73NQ0dxzbtYPBysfgiXMGuxdCKCMWwbBhSGQNaa0f11rP1FrPTEtLO7aT1OwxdVFGnuLbFpMGTRVdYgRdsNYtzkg0NYhOKPdQfQm01ftETBAGGk+dIVu4WARDnMEUglIgx+91trUtOHgqjnaxCNIsi8AjBN0sArsDXO1keYTgRAoYt9aax/amwe2HELp4rIDoFLEIhjiDKQRvA1+zsodmA/Va67KgXS1vHlz7IqSd5NsWa8UInL1ZBA5wtpKRYATihEoh9QpBw+D2QwhdPPMIRAiGPEGbR6CUehGYB6QqpUqA+wA7gNb6b8B7wEXALqAFuClYfQEgJgVOuqjbtjQTKG61Yto9YgQmWJwcE0FkuO3EWqmstc48dohFIAwSzhYIi4SIWHENDXGCJgRa6+uOsF8D3wnW9fuEZ1JZnRWztnd3DUWBqw2lFFmJUSfW2sVtlhCIa0gYLJwt5jdijxKLYIgzJILFQcMjBPUl5jGQRWC5jTIST7DZxR7XkFgEwmDhbIGIGLBHi0UwxAlxIbBmF9dbFkGgGIE1xyAzIYqyEyVryNXhE4D2xsHtixC6OFvFIhgmhLgQHMEisPtbBFGUN7bh7HQPYAd7weMWArEIhMGjo8VYA/ZoEYIhTmgLQbTHIujNNRTlzdPPSnSgNZQ3nABWQaufEEiMQBgsnB4hiBLX0BAntIXA7jC1h5orzOserqFIn2voRJpU5okPgFgEwuDhbIGIaHENDQNCWwjA5x6CAK6hKK9rKDvJrFm549AJkLfvLwQSIxAGC2erzzXkajVrGAtDEhECjxDY7GAL67rPmkcAkJsSzYQRcby2rmSAOxgAEQLhRKCj2Rcshq5rGAtDChECT+ZQd2vAs83tBHcnSimum5XDhpJ6NpfWD2wfu+MJFjsSxTUkDB7+FoHntTAkESHwWATd4wPgm2BmfcGvmJZNZLiNl9YcGKDO9UJrLaAgIVuCxcLg4R8s9rwWhiQiBF4hCGQReExekzmUEG3ni1MyeOvzg7R0uAaogwForTUL60TGi0UgDB7+wWIQi2AII0LQJ4vAtwDHdaeNorHdxTsbg1cf74i01kJUIkTGSoxAGBxcHeB2WTECj2tILIKhigjB4WIEnnkGzVXeTTNHJzE2PZYXVw+ie6i1DqKSTLEvsQiEwcBz07fHiEUwDBAh8FgE3QvOAcSOMI9NFd5NSimuPTWHzw/Usa1skFJJW2uNEETGSoxAGBy8QiAWwXBAhCA23TwGsgg8+5rKu2y+ano2EeE2Xhosq8ArBBIjEAYJz+g/QiyC4YAIweFiBF4hqOiyOSkmgvmTR/Lm56W0OTuD3MEAtNaa1FGPa0gm8ggDjWfh+i4WgQjBUEWEwJEIKqyXrKFIM/JuOtRj17Wn5tDQ5uK/m3vuCyput5lH4HENgVgFwsDjuelL+uiwQITAZjMB40AWAZg4QTfXEMDs/BRGp0QP/JyCjkbQbl+wGEQIhIHHk0lnl/TR4YAIAcDp/wNTrgm8Lza9h2sIwGZTXDMzh5V7athb1RzgwCDhKS8RlQSRcea5BIyFgcYbI4iWYPEwQIQAjBB0X8/YQ+zIgBYBwNUzsgmzKV5ZWxzEznXDXwi8FoHMJRAGGM/C9fZoy5pWYhEMYUQIjoTHItC6x64R8Q7OmZDOa+tKBm7BGq8QJPpiBGIRCAON008IlJLlKoc4IgRHInaE+YL3MoP3ulk5VDa28+H2nu6joOBZlEZiBMJg4g0WR/keRQiGLCIERyLApDJ/zh6fxoj4SF5eM0DuIYkRCCcC/sFiz6O4hoYsIgRHopdJZR7Cw2xcNT2bj3dWUtnYHvz+eITAkegTAokRCAONsxWUzZdtJxbBkEaE4EjEjTSPvQgBwBXTsuh0a/6z4WDw+9Naa6qi2h0+11AwC89VFcGej4N3/lDEPQiTEPsbz8L1SpnXslzlkCaoQqCUmq+U2qGU2qWUujvA/q8rpSqVUuutv1uD2Z9jwusa6l0Ixo2I4+SseN78vDT4/fFMJgPz41O24LqGlv4aXv16wGD5cOJAdQvffG4dTe1BLC+uNSy6D/4wbujfND1rEXgQ19CQJmhCoJQKA/4CLAAmAdcppSYFaPqy1rrA+nsyWP05ZhyJZhnLwwgBmEVrNpXWs6siyG6aVj8hUAoi4oIbLK4rhtYaaK4M3jVOAD7eWcF/txxi5e7q4F1k+R/g04egpRrqj3/QoLXm4cVFg1P80NniCxSDuIaGOMG0CGYBu7TWe7TWHcBLwGVBvF5wsNl6nVTmz6VTMwmzKd4oDLJV4Ck45yHYFUgbrPdTuT141zgBKKk1o9nCA7VHaHmMrHocPvwFjJhiXgcoW3K01LY4+dPinQM7j8WDs8UUnPMgrqEhTTCFIAvw/4aWWNu6c5VSaqNS6jWlVE6gEymlblNKrVVKra2sHISRaS9lJvxJi4vkrHGpvLX+IG73UbpRavbA6if61tazKI2HiNjgBYs7XdBoLcBTuSM41zhBCKoQbHkT3r8LJnwRrnzcbGs8fiHYV20ydwZ0ZruHju4WgcwjGMoMdrD4P0Cu1voUYBHwz0CNtNaPa61naq1npqWlDWgHASMEjYcXAjBB49K6Vlbvqzm68xc+B+/9sMsCOL3SWtdVCIJpETSWmbpGMPwtgjojBBuK63H19+TAwmchOR+ufhoSrLFQ4/GvcLevahCFwLNwvQexCIY0wRSCUsB/hJ9tbfOita7WWntyLp8EZgSxP8dObPoRLQKACyeNJDYynDeP1j1UX2Ieq3cfuW1311AwVynzuIWUbdhbBKW1LSRE2Wl1drL9UD9bWA1lkDbRZHpFxpsbaL9YBGYEXlzTQodrgEuRO5slWDyMCKYQrAHGKaXylFIRwLXA2/4NlFIZftfOOOQAACAASURBVC8vBbYFsT/HTuwIaKk6YtpfVEQY808eyXubynyL25euO/J6AZ4bbvWuw7dztoKrtVuMIC54FoFHoLJmDmuLoLWjk6qmDi6aYlKFP+9v91DjQYi3vupKmZTkfhCC/ZZryK3hQM0AWwXOVlNwzoMEi4c0QRMCrbUL+C7wAeYG/4rWeotS6gGl1KVWs+8ppbYopTYA3wO+Hqz+HBdxI4yLpA+um69Yi9v/a9UBOLQJnjgXVjx6+IM8N9yaI1gE/uUlPBwhRlBa10pV0zFOdPP0a+x5JmuoOYgZNYNIaZ25gZ2Wl0JaXCSfH6jrv5N3tEBbPcT5jXniMvrNIkiIsgOwp3KAhaAjQPqo2wWdzoHth9AvBDVGoLV+T2s9Xms9Rmv9S2vbz7XWb1vP79FaT9ZaT9Van6O1PjGHnd65BH4/3sLnoGRdj6bTRyUxJz+FJ5bvoeOQZeAs/wPOxip++OoGFm3t5mJyu6HBmoh2JIugzbpBOfxjBHG9TijTWnPDk6v45nM9+9knGkohMgGyZ5rXVcPTPVRsBYpzkqOYlpPYvwFjTywgPtO3LXZEv8QI9lc3M3e8iZkNeJygxzwCWZxmKDPYweKhQfd6Q2318J874JMHAzb/7rljKW9oZ+uWDWZDeyMb//UTXltXwk//vanr8pbNleC2RlHVew7fD/86Qx4OEyzeWd7Enqpm1u6vZcvB+sOfOxD1JSa4mXaSeT1M3UOllhBkJUYzfXQS+6pbqD5WK6o7HpH3F4J+sAjqWjqoa3FySlYCqbERgyQE3eYRgMQJhigiBH2he72hvctAd8LBzwM2P31MCgU5iZTu2YqOHUnVuC8z5eCrzM9sobyhnRf9F71vsNwvSbnGNXS4GbyBhCAi1giJq+eNa/E209+IcBvPrzyGldTqSyA+y/xFxEJF34TA2ekenLWcj5GS2lbsYYr0uEimjzKfbb+5hzwj/zh/IRhpgq3HURrEEygenRJNXmoMewZSCNxucLX1dA3BUVsEWmvaXUPnuzJcESHoC93LTOxaYh4bSqGp57wGpRTfPWcsqc6DVNozuL3kQlzKzp/T3mZOfgqPLd1Na4f15ffMMM072/yIurkM9lY1+zJCAloEvVcgXbi1nKk5iVxekMm/Py+loe0o/bcNpZCQbQKcaRP6bBHc88Ymrn9y1dFdaxApqW0hKzEKm01xSnYC4TbVf+4hr0XQLUYAvVsFzVXwz0vhre/2elpPoDgvNYa81JiBtQg8N/vuwWI4aotg0aereewX36WmHywwrTVPLt/DrooBrsa7/7O+ZfydwIgQ9AV7lPGVN5abEfvuJRBjWQll6wMect7EdPLDKllWFce6mkiqpn4T+463+dnURiob23lh1X7T0MoYeqNurHltfaHcbs0jS4o45w9L+f0H1g24t2Ax9AgYVzS0saG4jgsmpnPD7FxanZ1Hl9ba0WJKIXjy3tNO6lMKqbPTzQebD1F4oNYndic4JbWtZCeZm5rDHsakzPj+FYKIOJ9gg0k+gMBxgsodJsFg78dQtKjX0+6rakEpyEmOJi81lsrGdhqPVuiPFf+F6z14LYKjE4Kojc/wff7Fqk8XH3e3yurb+MW72/j7xwN8U37lRlhyf/+cS2vf73wAESHoK565BNW7oe4AzP4WoHp1DylXG2m6mv3udG45M49RX/wRRMYzqeJdzhqXyl+X7qaisY1la9fTpu38cWs8ACvWrKKhzcm3XyjkwUU7SYiy89q6EmMVtNaCCut6U7FWKTtQVo72cyst3mbiGRdMGsmU7ASmZifw3Mr9XdocFs9INsGaCpI2wQTLWw9/gyzcX0tjuwu3hm2HBqEGzjFQWtdKVqLP3z19VFL/TSzzTx310JtFsHcZPHmBGXFPutx83r3Ef/ZXN5MR78BhDyMv1ZR62Fc1QIHa7msRwDEHi1PrNgHQuvHtI7Q8MhuKzQ10eVFV37/nx0trHTRX9NltekQ++hU8OAmaKqhsbOeqv37GzvLgl5kXIegrsSNMsHj3h+b1pMsgZSwcDGwRUGtG/FecdyZ3LzjJ1GUZMRkqd3Dn+eOpbu7g7N8tpaF8Hy1RI3nye5fTQQQbNxYy65eLWbStnJ9dPImHry2gtsXJkm3lvvISntK/4LUIvv/cpzy3cr938+Jt5eQkRzF+hNl//ezR7KpoYuWePs569sQu4v0sAoDKnYc9bOnOSm/3tpQeQ4B6gGlzdlLZ2E52kk8Ipo1K7L+JZQ1lXVNHwVfa3F8I3J3w8vVm361LYPLlZntN4ASCfdXNjE4xApCfZh73VA2QS6T76mRwbBZBp4vcDvN9OrlxOYfq23pvW7vviO6X9ZYQHGpoGzj3kCflu2Y3uDqO71xlG2H5H43Qbn6dj3ZUsG5/LQ8vKTr+fh4BEYK+4rEIdi8xgd2UMZBZ0KtriNq9AOSPOxl7mPUxp50ElduYMSqRi6aMJCPBwbyRHSRn5DExMxF72hguzW7llOxEnr15FrecmcdZ49LISHCYwmLdZxWD1zqIVW388t1tFJU30tzu4pNdVZw/cQTKuitfMjWThCg7z/uJxWHxzCHwuoYmmMcjxAmW7qhkVm4yyTERbDqCEKzYXU1Fw2F+/Edi50JfvOYYKbVKS2QnOYylB8wYbT7j1XuPslRIIBrLumYMgfmf2WO6CkHNXpONdsYdkDTaDDKg15TifdUt5Kaam++o5GiUGsAUUm+MoFvROWDJxn19rrXVWrqZKNrZHzWJ8bZSlq1c0XvjN26H1w9fpX59cR2ZCQ4AlhX1oVxLf+ARJ7erV9HuE50uePu7EJ1sZqGv/5f3+/f+pjJvTChYiBD0lbiR5ke9dzmMOc9sy5xmBYwDVCat3Wcek/N829JOMjfzpgoevW46S35wNrHt5RCfDYBKGUOGq5RXbp/DGWNTAQizKe8KaO1NNT2EYJd1r71icgKxkeF876X1LNleQYfLzQWTRnjbOexhXDsrh/c3l7G5LyN1TxDbYxEkjDIL4hwmTlDe0Ma2sgbmTUjn5KwENpX27hrafqiBrz65knvf3HzkvvTGB/fCuz849uPxFZubWrsQHjoFqnaRnRTNmLSY41+H2t1pbvbdhQAgbiQddaV854VCSmpboNz6HEZYldqT881jgEmG9a1Oapo7yLUsAoc9jKzEqIETgg7PwvU900ffK9xzxAGAh5qdnwFwaOaPAGje0It7yNlmZuhXbO11dn+nW7OptJ4LJ48kPy2G5UUDVJzS30o5nvTqlX+Bsg1w0e9hxtfh0EaqdhcyfVQi4TYbTyw/DpHpAyIEfSU23YyEnM1mpi1ARoF5DOQeqtlrgoTRKb5t6R73yjZsNoVydxpx8Yy6U8YYS6Lbl/3qGdnYtAt36eeQlNdl3+tbzI/uwjHR/O7qU9hW1sC9b2wi3hHOqbnJXdp+e95YkmMi+Nlbmw87ajtQ3UJ7zQETEPcsRWizQdp475e9oqGNrzyxssuo+eMd5sc3b0IaU7LiKSpvDJhGqrXmF+9sw61hyfZydlcegxnf0WJukrV7j2skVlJrbmpZe14FNBwwo9LzJ41g5Z7qo8+08qe50qQZd3cNAcRlUFt+gHc3lfHMp/vMTU7ZfC64iBhzXAB3yAFv6qhvRD6gmUNe15Dv+toSgijVzqq9fZuB7jqwhmodR+Kk86iKncDkpk8Dj3zL1lsp0m2+AVY3iioaaenoZGpOAnPHpbFyT/XApDDX7LayCtUxC0HV/q24P/yVqU476XKYcjXaFs7spsVcNCWDq2Zk8erakmOvENAHRAj6iieF1BYOuWeZ5xmn0GvAuHYvJOd29eenTTSPnsBS0yFTusIz6k4ZC50dUN+1vnxuagw3ZRYT5apHT7rUu72xzcmblhBE61bOmziC62ePoqndxbknpftcUhYJUXbuWTCRzw/U8dq6kh5d1lrzxLI9nPvHpezcuc0nUN7++zKHHlpSxGe7q/nhqxu82UEf7ahgZLyDk0bGcXJmAi63ZkcAP/tHOyr4ZFcV3zlnDPYwG08u39vz8zsSFdt8lVE9cZtjoLS2ldG2KiJLLbdEqZmFff7EEbjcmmU7j2NkGWgymYe4kWjLNfTG56W4D20xVoD/KDtlLLp6N+9vKuOhxTu9AVBP+WmPawggPzWGPZXNAxMk9QaLfX3dVGEE00EHq/oYh4qp/JyN7jGMTo0hYvLFzFQ7WbwmgIVY7JeK3MvNdr0176MgJ4mzxqXS5nSzbn+Q1pbwp3oXpE8y7uJjFILiF++kpdNG54Lfm/tFTCqH0udyRdgnnDY6kW+clU9Hp9sMGIKECEFf8Uwqy54FDpPhQ2QcpI4LHCeo2dtj9E5sunHtVFqlJ7x+eOMaInmMeQzgF74utpAm7WCdfaZ327/XH6SyI8K8sCqQ/uSiSVw5LYsbT88N+DaunJ7FqblJ/Oa/26lr8QW36lo6+Maza/nle9tIj4vE0XKIZke3kWzaBGgoYU9pGS+vKea0vGQO1LTw8JIinJ1uPimq4uzxaSilODkrAaCHm8DZ6eYX724jPzWGO88fz1XTs3m98BhGO+Um24SIONh17EJQUtvKDTGWCKRO8ArB9FFJJEXbWbLtONxD3slkPS2CNkca8c5qpmbFU9PcQWvpJpNM4Ed9VA6NB3fwrRcKeWhxEe9sNOfzjJpHJfuEIC81hqZ2F5VBHDV68VgEfvMI3t1qbrpTR0Swel8NnUeKE7Q1kNy6jz2OiTjsYcQXXI5NaeoDuYeKV/sm5FUErku5vriOhCg7uSnRzM5PwR6mWBZs95DWphpAytg+p1d3p6V4A9PaVvE35xdZWRXp3b7UcS4jVB2T2grJT4vlC5NG8uyKfUFbSlWEoK/EWpkeY8/tuj2joKdryN0JdfvNKMEfpYxV4PnC1HfLzPEGCLu5Ojqd5FV+yFJm8OtFe1lfXIfWmhdW7mdiVhI63OGdpRoVEcaDXy5g2qhuQWVvFxQPXHYy9a1OHnhnK6+tK+FHr23ggj8t4+Odlfz84kn8+9unk6Gq2dIc2/XgkacA8Oa77xJlD+Oxr07nmpnZPLF8Dy+s3E9ju4tzTjK1b7KTokiIsvcobfGvVQfYU9nMvRdNxB5m49az8uhwuXl2RR+D2B7KtxgROPlKk3Z5jMXOSmqaudj9sbHyJl5szutsJcymOOekdD7cXoF7yS9g8+tHdV63Wx/WItjeHEO0aucXF40mNw6img5Auk8I/v7xbh7bpIh31/PrBTlMzIjndx9sp93Vyd6qFkbERxIdEe5tn59m/ld7B6L4XEfX9FGtNe9sqcJFOONTwmhscx15+cyDhdjQ1CZZK7aNnEKTI5MpTZ+xao+fa0lr9IFVfKpPpiZ8RO8WQXEdU3MSUUoRExnOjNFJLN/Zh4Cxqx2evwr2fXrktt1proL2euPSTZsAVUUm6HsU1C/6A03awbOdF3RZ3fCFmkk02eII2/QSAN+cN4aGNhcvrT6GCgF9QISgr6RPgvPvh5m3dN2eWWByxf0Xrmk4aFw8yd0sAjBfmIptZjThKT/tccHEppt00O4Bwr0fo1priZ95DTsPNXL5Xz7lokc+YfuhRq4/bTTqKNckmJgRz41zcnmjsJQfvrqBhVvLKchJ5NVvns7NZ+aRHtFGrGpjebmjq581yywX0bl/NbfPzSclNpJ7L5pIUrSd+9/ZSrhNeYPcSimmZCV0sQjqraUVTx+TwnkTjYU1Ji2W8yeO4LkV+/o0Ae3TXVWs2F1NZ9kmGDEJ95jzoKORx//1Mt95ofCoffpJNRsY2XkQpl5n3p/uNGl8GPcQrbWoT/5olprsI65ONxc+tIxVGzabeR8xPRdTWlFpqoaeHNfCLSe1m5ti3DgAPt5Zya/f305itokXXDfGyT0LTqK4ppXnVuxnv1/qqAfPXIIBiRN0m1C2vriO0rpW3OFRZFndWnWEjCt38VrzmGEtQaIU9skXMzdsM995ZjkrrLWj2yp2o1oqeac2h/XtGbSWbulxruZ2FzvLGynI8RVjPGtcGlvLGqhsPIKFdPBz2LUYNr58+HaHNsGzl5vMLg+e36nHInA7vdmCfaJ2P+kH3uVVzue8aRP47+YyWjs6qW3uYHNFG3tHfAG2vQNtDRTkJHL97FHeBIH+RoSgr9hscOadJr3Ln8xp5tHfPeQJaHV3DQGkTzRVRJvKTWZORBw4jBsFpczoortraMu/ISKOufOvZcW953HfJZNoaneSGhvJpQWZx7RK2Y/mT+Dhawv44M65FP70Ap742kzfD8nKGNrdkch/Nhz0HqOjkigNy2Z2xG5uOcu8t8ToCO67ZDJam7TLOIfd235yVjw7DjV6S2Q8tnQX9a1OfvLFid60VoDb5uZT2+LktcKecQt/9lQ28dUnV3HdEytoPrCB9ypTuPAthUvbcBct5oMth7jhyVXUtxxGDKp3e4PLbc5OzmlfgtPmgEmXeoXO4x6aOz6N88I3orTb/H/7mCf+8c5KdlU0UXNoPzouA2xhXfbXtzr55JAZzaumchakmZveu+VJVDS08f9eXs+EEXHcfKmVlFC9i7nj0zhrXCp//nAXRRVN5HW7IWQmRhERbgsoBC0dLl5Ytd+3Rsbx4uyaNfTuxjIiwmyEO6KJtXWQkxzVdVQfgPb9q9ntziAr0+c2izz5EiLp4Oro9Xz9H6t5f1MZz7xkRsRzzl7APtso7LU9R92bS+txayjISfBumzvOiO+nu45gFRxYaR6Lj1ASZfmDsOcj2P2Rb5vnd5qc3+f0an/0Z3/GjWLr6Ou5ZmYOzR2dLNx6iLVWbCOs4Dqz/sjO/wLwi8uncL5fJmB/IkJwvIz0BIz9hcAaFQS0CKyskIptVi2fbgHZ5DFdM0U6nbDtPzBhAdgdxEaGc9MZeSz94Tks/9E5xj0QEXfUq5Q57GFcVpDFhJFx2Gyq607LUglLzPbOO9Ba89jS3XzWns+s8N1E2303t4unjGRl6v/x+5R3upxmSlYCzk7NzvJGSmpb+Mdn+7hyWjaTMxO6tDs1N4mCnER+/9/t3klBgXh2xX7sYYqnLhtBvGrhYORYcrMyqU8p4BtZe/nr9TPYWtbAV59aSW1zz5t2aW0L9U9cgvvPp8IHP6H8UCmXhK3gYMYFJt4TN9K46SwhiI0M5+p4awTqavOmeLZ2dPL6uhKu+dsKCh5YSHFN19m0L642wf7YjkraotJ79OPD7eUc7LREt/EQqc27aVORPLXZzfdfWU9zh4tHvzKNyPSxgPKOPO+9aCINbU7qW52M9gsUg0kzzk2JZluA4PzfP97DT97czM3PrOkfMXC2QLgDbGG43Zr3NpUxd3wqtogYcLZyWl4Kq/fVeDPTtNbc++Ym3ttkxUy0JuzgOtbrseSn+rkfR58JqeP5YfwixqfH8q0XComrKqQjPI5Lzz+P1PxTCNdOyvZt7dIdz3dmarbPIpicGU9StJmVf9iidh4BqNwOLb1YMY2HYJsVu9j7sW979W6TPJI4GlLH+87TF5oq0YXP8brrTKZOmsRpeclkJUbxRmEpq/dWExFuI3/a2SZzb8f7fTvncSBCcLxExpqAsX/mUM1e8wWx5gd0Id3KHKrcbpV57tYmZayJL3hGn3s+NhbE5Cu6NAuzKaIiwnx9OI5Klj2wspbmzixgQ0k9y4sq+caza/n9BztwZs7A4aztYgKrym2MbNrGqKJnu1gmU/wCxg8uNDNIf3Dh+B6XU0rx5+umkRBt5/onV7EmwJrPjW1OXltXwsWnZHJekgkC3nr1JTx540xSTplPWNkGLhgdzuM3zGRneRPX/H0Fv3l/O08u38OLqw9w0z9Wc/PvnyWhrZTNnTnoFX8h+5lZJKgWWiZe7btQ1nSvENDpYkbHWpZ3ngxAyeZl3PvmJmb9cjE/eHUDlU3ttHR0dpn5Wd7Qxkc7KrhyehYZqobSzp6xmvc3HUJ5Yk6NZVCxhZaEceytaePTXdXcf+lkxo2IM6m7iTnegcHEjHiumm6+L4FcBOdPHMHyosoumVotHS7+uWIf+WkxrN5b0z9i4Ldw/efFdRysb+OiKRne5SpPy0umrsVJkTW7943CUv616gB/WmRlPtUXE9FWxefusYxJ83sfNhuc/j+EV2zm5QvbuWp6NhcnFRORexrYbMyZfSYAyz5Z3qU764vryEmOIiU20u9Uiu+cM5ZPdlXx5b+vpKw+wIxnrY0QeCz34tWB32/hs2bCWPokE4/yULPbxAHDws1vMGFU3wPGq/+O6mzn8c6LOXt8Gjab4rKCTJYXVRpXbXYijgg7jL/QTJoM8oI/IgT9wejTYc9SX3Cwdq+p0RMW3rNtTBpEJfssgvhuFkHKGJMWuf55KN8Km14169yOObfnuTz097rF9aVgC+cLs6cSHRHG155ezcc7K/nfSyZx3ZVXmTbFa3ztPSOW9gbY8KJ386jkaK5zfMaF/52HY+Oz3Hz6aDL9avr4k5MczSu3zyE9LpKvPbWaT7rNDH19XQlN7S6+fnquNTJX5ocJ1rwODXs+4pyT0nnyazPp6HTz1Cd7+MW727jnjU1sLWvgJ+OMwL027ndc1v4AO8mhyJ1F/KTzfRfKmmH+fy01ULyKSFcjL3SeTwVJrPlkIW8UlnDBpBG8fNtsPvzB2dw4ZzRvFJZQZNWDeXVtMZ1uzR3njSMzrJbtzV1v2M3tLj7eWcncKXnGkms8BOVbiR89lfS4SK6YlsU1M/2W+k4Z28VV+KMvTODK6VnMyU+hO984K5+YiHAeXuIrA/LKmmLqWpz8/upT+NOXC1i9t4Zbnlnbo0Bdm7OTPy3ayd2vbzxyxo+1cL3brfnHp3uJCLMZl4W1XOVsq2+r9pp5GL9+fzvREWEUVTSxubQBSkx8oCh8AmlxkV3PfcqXIXYE0Wv+wh8vzSWhoQhyTgMgLc8kK5TvXu+z+NoamL33UeZk9vyt3XpWPn+7fgZF5Y1c8udPes4Ur95lCiue9k0zcCte2fO9drpg7T/M76/gq+YYz2TL6t2+TD/oe4XepkpY9Thro85ApY4jx8r+unJ6Fm4N+6tbmJVnuaDHLzAB6f2fHfm8x4EIQX9w5vdNkHHpr83rmr2B3UJgZQ6dBIc2mglH3S2CzOkQFgnvfB/+Ogc2vuR1C/XKYVYpOyy95Zw3lEJcJvHRDm48PZe81Bhe/ebpfP2MPFT6JCM8JX6jp50fmOypjAJY/YT3vKqtjnttzxLV2cSv7E/xw9I7TFZOL2QkRPHy7XMYnRLNzf9c4xUDt1vzzxX7KchJZGpOogncJed5C+6ROc2k5VrzCeaOT+Pju85h5y8WsOHnF7L0h/P49MfnMpfPYeQU/verFzDrjPNZ0Py/zHf9nhEJfm4Wb5yg0PhmbXbCx5/H7oiJnB93gNU/OZ8Hv1zAafkpKKX41ryxREeE88eFO3G7NS+tKeb0MSmMjnUTrVvZ3BjTJWC5aGs57S43808eaVxRhzZBSxXhGVNYetc8Hrxmapf4CcljTEzD+kzT4x08eE0BSTERPT6/pJgIbjojl/c2HWJbWQPOTjdPLN/LzFGJzIiq4LKCLB68poBVe6s587cf8dDindS1dLByTzUXPbych5cU8dKaYh798EhrZzej7dH8/O3NvLOxjG/OG0O8w24JQSvZSVFkJDhYtaeGPy3aSXVzO098bSYR4TZeLyyB0nV0EIEztWusCDBW0Gm3m//lumcADTmzzL6IGDriRpGnD/DPFfvYV9XM1nf/zI2db3BDR+Bg7/yTR/Lv75xBvMPO9U+tYmOJn+vREx/InwcZU+FAgDjBjvdMMsip34D8s822vcvMmgw1e3yZfuDLHDrC2uYsvg/tbOGnjVcyb4LPdTg2Pc5rRZ/qEYIx55j7gRUnCBYiBP1BUi6ceit8/ryZLFYbYA6BP+kn+WIK3S2CtPHw471w+zK46ik456cw7+7DX/8YgsVsewcePiXwrFzPymTAj+efxIc/mOcLJNvCjPukxLIImqvM8wkLzA+4aofPj7r0t8S4m7i64z6WTbqf8Jpd8Pe5sL/3mjJpcZG8+I3Z5KfGcOuza1i5p5plRZXsrWrmpjNyTaPyzTDiZN9BtjDzY976lhHQLW9CczVKKRKi7eSmxhDeUW9++OMuxGZT/PTiSdx/6WSuP2004f4T7zIKAGXcQzs/gNwzefTrc5lz9nziWoqJ7+yaDpscE8GtZ+Xx3y2HeGzpLkpqW7lu1ihTbA4ocyfxkVWqos3ZyR8X7WBseqyZ9R030jcKTZ9EdER4zxtjyhhjaTX3LSf+1jPziYsM56HFO3lvUxmlda08MKoQHjsNdi3m8mlZ/Ps7ZzArL5mHFhcx+9dLuPbxlTjdbp67ZRZXTMvi4SU7A7rnPGhnC2UtiudXHuD2ufl8/3yT7WRcQy0opTgtL5mPd1by7Ir9fGXWKM4Ym8oFE0fw3/X70Jteo1BNYnR6YuALzLzZzFr+8BdmtrVHnIGIjEkUOA7x0OIi5v3hI8I3vADA5JJXvIUeuzNuRByvfnMOabGR3P7cOp8wF680A4jU8TBqDhws7LnA05onICGHvcln8qNlLprDEtj86X94fdkaEytJyfe1TTvJxJLqDpMKfWAlrH+BAyfdwg7XSM4e3zWj7IY5o0mKtnvrXRERA3lzjdUdxMmCIgT9xVk/NCPld/+fSTHrzSIAa4ax9U/tHiwG88/PmApTroaz7/LVnemNow0Wt9TAO3eaImsr/9p1X0eLKXfQfQ6EP9mz4NBmk09etMi8l/FfgMlXmpIaqx43grj6ceonfoWCWXM57cr/ge+uNW6xZb87bPeSYiJ4/tbTyEmK5uZn1vCb97eTFhfJgpMzjODV7O0qBADz7jUuuo2vwKtfhz9N6rqm9O6PjNU27gveTTeensv9l3U7jyPejOy2vGFEbfx86z2fah4tt4Y/t56VT3JMBH9YuJOkaDsXTh5hRpGAK2akd6W4guXRygAAE55JREFUv3+8h+KaVh64dDJhNmWEwG3567tNJvPinVtiJRBobWrS9HJTSIi2c/OZeXywpZzfvr+diWkRTNxp/Y8/eQiAU7ITeeJrM/ngzrlcMS2L/zl3LB/cOZezxqXxwGWTyUmO5o4XP6e+xUlTu4u/fbybs373IWf//iO+9LfP2LLvECXNilvPzOPuBSf5xMuyCABOy0+hqd1FvCOcu75gMmqunJ7FF9o/QDUd4qH2i8lP7SUVMioJZtxoUrBHTO5adj3tJLI7S7ljXi5PnmdjvK2UttN/iM1mg49+Gfh8QEpsJH+/YQa1LR18+4V1JpPtwCrjdrLZzKOrzXy2Hip3wN5ltBXcyC3PFvKfTeWs6JxIcsVKXltoBjs62d8iOMl3XCA6XfDuDyE+m+ftX8Jht/lcQBbXzMxh3U8vIDbSz9U1Yb4ZXFYFrwqpCEF/EZNi0kv3WxNTDncj9dQcgsAB5aMl0ooRuN3mJvnIdHjtFvM8EIt+ZsRg1Bz4/IWuC2Gse8YUxpvx9d6vlzPLt1TnzvfNzNmMAuO+mvF1s+3f34KIWJIuvp9fXTGFyPAw8xnN/pYx+/1/cGBe+wXrUmMjeeEbp5EZZyehfDU3zMoiItxmzSzVMLLbDTxtPHz1VfjxPrhlkYmrfHCP74ZZtNDcYLJnckSyZvh8veMvNI8ZBWZOQMmaHs1jI8P59tl5zLVt4MtTU817tSyCsWMnsLyoil0VTTy2dBdfPCWD0625Ft5y1DHpEJMauC/di88t/6OxqlY+1mv3bz4zjzhHOAfr2/jlqHWohlLja963vEtSw4SRcfz6ylP4wYUTvJPT4hx2Hrl2GhWN7Vz/1CrO/O2H/Ob97eQkRTM1O5EwmyKss5X05MQeacCeYDHAmWNTiQizce9FE0mMNm6suflxfMf+H9bbTmalexJj0rtNWPRn9reN337UnK7b0yei3E6+PyOc89sWQngUjrl3GD//xle8c0ACcXJWAr+96hTW7Kvl/15eBtVFvFc3isv+8ilfW2Juha+++Rr//GyfWYvis0fQYRH8eM9UDtS08MxNp3L+F68hU1Vz9xgzseutYr+YV5pJhHhz4RK++69C7nzpc/737S1s96zLsfYpKN/EplPu5s0ttczJT8Fh75paDPTM4vMMXnYGL3tIhKA/Oe1bvqnwh3MNeWoOQeA6NEeLZ5WypnJ48TrjRtj+Ljx6Krz/467VUfcsNS6sM74HC35n6sYU/tPsc7bCpw8ZU3TU7N6vl2XdTPd9aso7jLvQV1Np5s2YdNpC49LqfoObebOxYKzRKWAsk39eAk/PN+4di/QoG//JfIaXI/+Pb9Y/bITOU1qiu0XgIcxuhOrcn5iMkK1vmeOKFsHY83vk9Ad+f9PNY+oE3404ItqMTgMIAcCNjuU8G/Fb7mx5yIiPZRHMnDKZVmcnNz69GptS/OQiv/+9J3PIU3E0EImjzQ2xepcJ0H/0K1MFdsn/9Sr0CVF2/t8F45mRGcG0fU+ZWdNXPm7E8dNHer9WexM0HGRqTiJ3LziJTaX1TB+VxJvfPp1/fWM2j1w3jZdum8PElHByR6b1dGNZwWIwwf8N913Il/wC3/b1z5NODb9tuwzwraMQ+H3nwM0LYd49Xbd7su5KC81s78mXGyvuzO+b+TiL/7f3cwKXFWRx+9n5lG0x2T9vVGcTGxmGjk6jLCyDkfXrue/tLdz78OPw+fOsG/El3ipyct8lkzgtP8UsKQucUvUuHSqCe5ZUsauiEbdb8+uPDlKmk3HU7mTrwQbWHajlxdUH+MpD7/LiQ3fhXPQAGyNncMniJKIjwrnj/J4ZdL1+FiOmwI7gxQkCpLUIx0xENHzhl7D0N8a32xsxqcZF4jnmePEETV+5Aap2wg1vGr/n0l/D6sdhzZMw4SKT9fDfu83N7ewfmx9u7lnGlTP7O1D4nBGTq58+/PViUkwQc80TZolMj/sETPB7ytUmKDzrGz2PjUqEU2+Gz/4MNT8zKXev32pu1pkF8OpNcPVTZgT76o1EFf0X8s8hYvOLEJtszPfIeEgcdfg+TrsBVv0dFt9nZmy3VHVxCx0Wj096fLf22aeaUae7s6ugNFVg//A+iErCseMtI6wNZeBIZNb4TGIitlBa18qP5k/omjXlsQjSe3ELgck8S8o1MaXNb5iY0ldfMSuZ/ecO+NpbXQsbWtx0Rh438TYsquD/t3fmcVaWVQB+zsywCojOsDgMAwyDgBgOgkAgyKogi5jIblAmWlq2KpZpuWu5YBpqmD8VJJXErJ9LpmZJhGCQIlYYUY2CmqCiyDqnP857uXfu3LkzLHcuzHeef2a+5X7f+333ve95z/Kew6QHbLDsPQuW3QGbr6hqunzndfjFNItoOf8PfGlQKWedWFTVKf3xuxZMEMu8m0iCaQigSc4e0Bxr367t8NItfNK2H8s2HIdI6hDYShT1rrqv4FjzG/zxZvOdlE0PN2sJg78Nv70cnr0CSoba9xjLC5bAnFHdeP/TT9A1DZg/Z3Y8ed6SIbRd9yw/HXc83R6/hLe0gHPWD2dSnyJm9O9g5+R3huaFyNa3ycnvRpMPGvK1RavpWNCUJ1/bxMSCzoza8yqji38OjVuy8+P3yV33NLkf7GZFxbH8MO+L/GBcD6b162Aabm3pOsqeedvmqotaDwKuERxsjv8cXPRy5SySyYiYaSOd+WhfaBhsqOUr4PSbLLqhxTEw/na4cIWpzf9eCosmm61x3Nx4+/p/xaqRrVkML90KxQOg48k137N9X9M8chvFoyliTJgHs39vs/NUxNT+P91hwuq/y2HcbTaote9rZq17R1qkxJibTbD1u8Bytq9+yGbmKQa/SuTkwsirbZX3kgts8IilD6+JtifAsMvtnokUnWSC739JVdqe+Z75Vr5gQounLrX33aKQRnm5nNajLV1aN+Pck5MG31gyunQaAZjQXf+COfHPmm+z4lOvMqf8qgWpP7Njq2ldpSOgQzCv9P+ymbeSzUprHoP5I2ywzmsIi2fB7h1VhcDObbBoisW09zu/6j2DsxhVm1xcVwg/OdEG5heuga0baXrqd+napgVFRzVJaRapkQZN7Hfz/jr722Fg/NhJ59mMfent8OAEuKEYHvl8lUAKEaFgyyqksKzy77R9P2Tb/zh9w02UUM6LpZcy9DMdueqM4+Paj4hpzEBe6y7cdFZP1m78iKfWbOLyMd0pHX0RUnCs+cj+8TQN315Bbt/z2DF7KdvPeZKHLpnMrIGd9k0IgE2MtCJtHesDwTWCbDFu7sFbJBIrVnPSeRa9lEhBqWkpw6+0ULg9u/Z2ZMBmvUd1smibXdtgQvW250oUnWRrBkpOqVypCsJsOc2PvHlbOGEKrHrQ2tNrhmkRANMXw8KzLaJjwjwom2b7T7venPB/XVS9WSiZLiMs/vufz5szsLYzqZwcGPydqvv3OoxXxE0U/3weXnvENKzW3cwEM2+gOdxDAaMbJ/ZkT4Wa7yCR9n3hlDnQfTxpyS+Fdc+Yqa3YYuo5cRa89ksTQvmlNrFo1Nz8O68/bougPt0MQ78Xv06LQug5yTS/4v5mktv4qjnG2/czzeHtVTbYP3sFjL4x/tmKClhyvplkpiw07S2Z2KD6xEUmoEqGmgBedqc5xYsHIJ1O4eZJH7F1+wEsamvV3aLdymbYd7X3/o1h5hPWT8pXmhl02R127tSH44EZu7bbc/adXfm6MXPo6gXQfTzTJs9mWqr7l5xiYd1Hd2bEcW340cSetG7ROEQAlcTLjCbQCBi0/09sIdLNCw+sCloaMioIRGQUMBcbFear6g1JxxsBDwC9gfeByaq6IZNtOmSoKRJoX+g0GCYvqGyiSSavYcoOSk6uzRSfusSigUqG1O6eMSde19H72lpjwMU2IBV0MV9FjEbN4POPm/kh8R3l5MD4O2xft7G1v8+p18Bdg6DbmP1rZyL5naFxS4s26Xq6mUl+800biE/+pp3TrLUJgwfP3DvwNMjNIeXkN7cBDL0sxYEkek03E+KghGpsOTmm8d01CO4L33uLdhbOu2eHmVDG3hb3d8QY8FXTqhZ/0baPaGWaz8irrY90HW2+ruXzbHbdZaQJjJd/ZmkWTr22+ncZq1u8aoGV3Bx+pfWvT7fYoNyuNySkKN9v2n7GHKdlU1Mfb3ykaX+lw+0ZHp0FPxsGo64zrWrDUotISvaDFXS1z1ZUVBaCyZQMMT9NeLeJfpCMkZMDF6+OF4o6yEimClmISC7wD2AkUA6sAKaq6tqEc74C9FTVC0RkCnCmqk5Od90+ffroypVVQ/icA2DHVrPND/5OfMZZG8pX2kylNg7YVKz/PeR3SR1CezDZssEGyepMVfvCgonwZpJ6PvPXlbUssLQA+Z0PnvmvOrZuCmUc37Cwxab5Nusv7FW9+eytV4CQ4LBxikF59w4zFcWK/2hYINXnXDPVVXfdvz8Nj86EsbfGNblMsP0ji6KKJXysiXfWwkOT4gWfWnawicyYm+P+tRivPmLCPhYtVm0bPjRfVU0mykMIEXlFVVOGzWVSEHwW+IGqnha2LwNQ1esTznkmnLNMRPKATUArTdMoFwROVnl7tZnYmhaY079Vt5pt/IcjWzbA0rkW1JDf2TSMMKNPy+6dplkcamzbbKu42/SoPlS3npNOEGTSNNQOSKy5WA4kTzf3nqOqu0XkQyAfqJRoRkRmA7MBiotriBZxnExSWJbaPl7fOKqjzez3lUNRCID5h5KDGpy9HBZRQ6p6j6r2UdU+rVpVLfLhOI7j7D+ZFARvAYlelKKwL+U5wTR0JOY0dhzHceqITAqCFUAXEekkIg2BKUByZeongJnh/4nA8+n8A47jOM7BJ2M+gmDzvwh4Bgsf/bmqvi4iVwErVfUJ4F7gQRF5E9iMCQvHcRynDsnoOgJVfRJ4MmnfFQn/bwfOzmQbHMdxnPQcFs5ix3EcJ3O4IHAcx4k4Lggcx3EiTsZWFmcKEXkPSFMLLi0FJC1WiyD+DvwdgL+DKD5/B1VNuRDrsBMEB4KIrKxuiXVU8Hfg7wD8HUT9+ZNx05DjOE7EcUHgOI4TcaImCO7JdgMOAfwd+DsAfwdRf/5KRMpH4DiO41QlahqB4ziOk4QLAsdxnIgTGUEgIqNE5O8i8qaIzMl2e+oCEWkvIi+IyFoReV1ELg77jxaRZ0VkXfh7VLbbmklEJFdEVonIb8J2JxFZHvrCwyE7br1FRFqKyGIR+ZuIvCEin41gH/hG+A2sEZFFItI4av0gHZEQBKF+8p3AaOA4YKqI1MP6glXYDXxLVY8D+gMXhueeAzynql2A58J2feZi4I2E7RuBW1W1FNgCnJuVVtUdc4GnVbUbcAL2LiLTB0SkHfA1oI+qHo9lQ55C9PpBtURCEAB9gTdVdb2q7gR+AZyR5TZlHFXdqKp/Cf9vxQaAdtiz3x9Oux+YkJ0WZh4RKQLGAPPDtgDDgMXhlPr+/EcCg7GU76jqTlX9gAj1gUAe0CQUwGoKbCRC/aAmoiIIUtVPbpeltmQFEekI9AKWA21UdWM4tAlok6Vm1QW3AZcAFWE7H/hAVXeH7freFzoB7wH3BfPYfBE5ggj1AVV9C/gx8B9MAHwIvEK0+kFaoiIIIo2INAN+CXxdVT9KPBYqwtXLGGIRGQu8q6qvZLstWSQPOBGYp6q9gE9IMgPV5z4AEPwfZ2BCsRA4AhiV1UYdYkRFENSmfnK9REQaYEJgoao+Fna/IyLHhOPHAO9mq30ZZiAwXkQ2YObAYZi9vGUwEUD97wvlQLmqLg/bizHBEJU+ADAC+Jeqvqequ4DHsL4RpX6QlqgIgtrUT653BHv4vcAbqnpLwqHEWtEzgV/VddvqAlW9TFWLVLUj9p0/r6rTgRewGtlQj58fQFU3Af8Vka5h13BgLRHpA4H/AP1FpGn4TcTeQWT6QU1EZmWxiJyO2Ytj9ZOvzXKTMo6InAz8EXiNuI38u5if4BGgGEvpPUlVN2elkXWEiAwBvq2qY0WkBNMQjgZWATNUdUc225dJRKQMc5Y3BNYDX8AmgZHpAyLyQ2AyFkm3CvgS5hOITD9IR2QEgeM4jpOaqJiGHMdxnGpwQeA4jhNxXBA4juNEHBcEjuM4EccFgeM4TsRxQeA4dYiIDIllQXWcQwUXBI7jOBHHBYHjpEBEZojIyyKyWkTuDjUNPhaRW0Ne++dEpFU4t0xE/iwir4rIklhufxEpFZHfichfReQvItI5XL5ZQn2AhWG1q+NkDRcEjpOEiHTHVqEOVNUyYA8wHUtWtlJVewAvAleGjzwAXKqqPbFV3LH9C4E7VfUEYACW+RIsC+zXsdoYJVjeG8fJGnk1n+I4kWM40BtYESbrTbCkbBXAw+GcBcBjId9/S1V9Mey/H3hURJoD7VR1CYCqbgcI13tZVcvD9mqgI/BS5h/LcVLjgsBxqiLA/ap6WaWdIt9POm9/87Mk5rPZg/8OnSzjpiHHqcpzwEQRaQ17azx3wH4vsWyV04CXVPVDYIuIDAr7zwFeDBXhykVkQrhGIxFpWqdP4Ti1xGcijpOEqq4VkcuB34pIDrALuBAr6tI3HHsX8yOApTC+Kwz0seyeYELhbhG5Klzj7Dp8DMepNZ591HFqiYh8rKrNst0OxznYuGnIcRwn4rhG4DiOE3FcI3Acx4k4Lggcx3EijgsCx3GciOOCwHEcJ+K4IHAcx4k4/wcZMlvjhxCVM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5328592" cy="363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7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Passos Básicos da Modelagem d</a:t>
            </a:r>
            <a:r>
              <a:rPr lang="pt-BR" sz="4000" dirty="0" smtClean="0"/>
              <a:t>a RN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900" dirty="0" smtClean="0"/>
          </a:p>
          <a:p>
            <a:pPr marL="36576" indent="0">
              <a:buNone/>
            </a:pPr>
            <a:r>
              <a:rPr lang="pt-PT" dirty="0" smtClean="0"/>
              <a:t>11. Avaliação dos resultados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200" dirty="0" smtClean="0"/>
              <a:t>Tabelas comparativas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200" dirty="0" smtClean="0"/>
              <a:t>Gráficos</a:t>
            </a:r>
            <a:endParaRPr lang="pt-BR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25241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png;base64,iVBORw0KGgoAAAANSUhEUgAAAWoAAAD4CAYAAADFAawfAAAABHNCSVQICAgIfAhkiAAAAAlwSFlzAAALEgAACxIB0t1+/AAAADh0RVh0U29mdHdhcmUAbWF0cGxvdGxpYiB2ZXJzaW9uMy4yLjIsIGh0dHA6Ly9tYXRwbG90bGliLm9yZy+WH4yJAAAbqklEQVR4nO3de3RU9bn/8fdDCCUgGlRsuYjYpUYEBWxAqZdTRaRaqlm2tl5wtdpKLRZFf1Ivba1t0Uqx3lqOVfF2BOEgAla0ovXSahE0SDDcvYBAEIxKQCAHQvL8/tgJZEhCJslM9p6Zz2utLNjf7EyegcWHb5793d9t7o6IiERXm7ALEBGR/VNQi4hEnIJaRCTiFNQiIhGnoBYRibi2yXjRQw891Hv16pWMlxYRSUsLFy78zN271Pe5pAR1r169KCwsTMZLi4ikJTP7uKHPqfUhIhJxCmoRkYhTUIuIRJyCWkQk4hTUIiIRl5RVHyIimWT2ohImzF3JhrJyuuXmMHZYHgUDuifs9RXUIiItMHtRCTfPLKa8ohKAkrJybp5ZDJCwsFbrQ0SkBSbMXbknpGuUV1QyYe7KhH0PBbWISAtsKCtv0nhzKKhFRFqgW25Ok8abQ0EtItICY4flkZOdFTOWk53F2GF5CfsecQW1mV1rZkvMbKmZjUnYdxcRSXEFA7rzxwuOp3tuDgZ0z83hjxcc37qrPsysL3AlMAjYBbxoZnPc/YOEVSEiksIKBnRPaDDvK54ZdW9ggbvvcPfdwL+AC5JWkYhIKlq8GB56KCkvHU9QLwFOM7NDzKwDcC5w+L4nmdlIMys0s8LS0tJE1ykiEk1btsCYMXDiiXDbbbB9e8K/RaNB7e7LgfHAS8CLQBFQWc95D7l7vrvnd+lS797XIiLpwx2eegqOPRbuvx9GjoQlS6Bjx4R/q7guJrr7I+7+DXc/HdgMrEp4JSIiqWLZMhgyBC69FHr0gAUL4IEH4OCDk/Lt4l31cVj1rz0J+tNPJaUaEZEo27YNbrwR+vWDoqIgnOfPh4EDk/pt493r4xkzOwSoAK5297Ik1iQiEi3uMHNm0Itevx4uvxzGj4dWavPGFdTuflqyCxERiaT334fRo2HuXDjhBJg2DU45pVVL0J2JIiL1KS+HW2+Fvn1h3jy4915YuLDVQxq0zamISF1z5sA118Dq1XDJJXDXXdC1a2jlaEYtIlJjzRo4/3z47nehfXt49VWYMiXUkAYFtYgI7NwJt98Oxx0H//xncKGwqAjOOCPsygC1PkQk0738MvziF7BqFXzve3DPPXB4nZuvQ6UZtYhkpvXr4Qc/gLPPhqoqePFFmDEjciENCmoRyTQVFcHFwWOPheeeg9//HoqLYdiwsCtrkFofIpI5/vUvuPpqWLoUhg+H++6Dr3897KoapRm1iKS/jRvhssvgW98KbgN/9tlgNp0CIQ0KahFJZ7t3w1/+Anl5MH06/OpXwYZK550XdmVNotaHiKSn+fPh5z8PltkNHQp//Sscc0zYVTWLZtQikl4++wx++lMYPBhKS4OZ9Ny5KRvSoKAWkXRRVRU8CisvD554Am64AZYvhwsvBLOwq2sRtT5EJPUtXAijRsHbb8Ppp8N//zf06RN2VQmjGbWIpK7Nm4PldgMHwscfw5NPwuuvp1VIg4JaRFKRe9DeyMuDv/0tuAV8xQoYMSLl2xz1UetDRFJLcXHQ5njzTTj55OBC4YABYVeVVApqEQnFr2cXM3XBOirdyTLj4pMOZ1zB8Q1/wdatcNttwRO/c3Nh0qTgkVht0r8xoKAWkVb369nFTJ6/ds9xpfue4zph7Q7/+79w/fXBHYZXXgl33AGHHNKaJYcq/f8rEpHImbpgXXzjK1bAWWfBxRcHm/fPnw8PPphRIQ0KahEJQaX7/se3b4ebbw4eJvvuuzBxYrD0btCgVqwyOtT6EJFWl2VWb1hnAcyaBWPGwNq18KMfwZ/+BIcd1uo1RklcM2ozu87MlprZEjObambtk12YiKSvi0+quzl/z82f8MLLd8IFF8BBB8Ebb8Djj2d8SEMcM2oz6w5cAxzn7uVmNh24CHg8ybWJSJqquWA4dcE62u76P0YteIZRb88gu/1X4O67YfRoaKsf+GvE+yfRFsgxswqgA7AheSWJSCYYV3A84/5fAXz0UTBw0UXw5z9Dt27hFhZBjbY+3L0EuAtYC3wCbHH3l/Y9z8xGmlmhmRWWlpYmvlIRSR9TpgR3ENaE9Jw5MHWqQroB8bQ+OgPnA0cCZcDTZjbC3SfXPs/dHwIeAsjPz6//kq6IZLYvvqi7tO7zz+Hgg8OpJ0XEczHxLGC1u5e6ewUwE/hmcssSkbRz8smxIT1lSnAzi0K6UfH0qNcCJ5tZB6AcGAIUJrUqEUkfzz4LBQV7j48+GlatCq+eFNRoULv7AjObAbwL7AYWUd3iEBFp0JdfwoEHxo598gl87Wvh1JPC4lpH7e6/dfdj3b2vu1/m7juTXZiIpLBzz40N6b/9LWhzKKSbRQsVRSRxXnkl2JujRm5ucAExDfeIbk0KahFpufJy6NAhdmzNGjjiiFDKSTfalElEWmbEiNiQHj8+aHMopBNGM2oRaZ7582Hw4Nixqiq1OZJAQS0iTVNRAe3axY6tXAnHHBNOPRlArQ8Rid/o0bEh/atfBW0OhXRSaUYtIo1bvBj6948d270bsrLCqSfDKKhFpGGVlXW3G120qG5oS1Kp9SEi9bv11tiQHjUqaHMopFudZtQiEmvVKsjLix3btQuys8OpRzSjFpFq7sHSutohPW9eMK6QDpWCWkSCJ6u0qRUHl1wSBPS+66QlFGp9iGSytWvr3kG4Ywfk5IRTj9RLM2qRTOQebOJfO6RfeikYV0hHjoJaJNM8/HDQ5vjii+B42LAgoIcODbcuaZBaHyKZYtOmuvtBb90KnTqFU4/ETTNqkUzQu3dsSM+aFcyiFdIpQUEtks6mTg2W3K1YERwPHBgEdO1nGErkqfUhko42b677dO/PPot9CrikDM2oRVLM7EUlnHLnqxx50/OccuerzF5UEnvCqafGhvSTT+5d5SEpSTNqkRQye1EJ108vosqD45Kycq6fXgRAwYYiGD5878m9esHq1a1fpCScglokhdwy8709IV2j/c5yCk7sETu4YQN07dp6hUlSNdr6MLM8Myuq9bHVzMa0RnEiEmtHRVXM8cPP/IFl91y4d2DixKDNoZBOK43OqN19JdAfwMyygBJgVpLrEpH9GPzxe0yddsue4y/b5dDp/7breYVpqqmtjyHAh+7+cTKKEZH961hRztK7L4wZO/WqRyjJ/SqrFdJpq6lBfREwtb5PmNlIYCRAz549W1iWiNRhxtJah4/kn88fhlwJwIiT9G8unZm7N34WYGbtgA1AH3fftL9z8/PzvbCwMAHliQhTpwbbjtZy1I3PsRsjy4yLTzqccQXHh1ScJIqZLXT3/Po+15QZ9TnAu42FtIgkyM6d0L597Ng//wlDhvBBOBVJSJoS1BfTQNtDRBKsc2coK9t7fPjhwd7RkpHiujPRzDoCQ4GZyS1HJMO98EKwcqN2SO/apZDOcHHNqN19O6D7T0WSpbIy9onfAM88AxdcEE49Eim6M1EkbCecAMXFe4/btAmCW6SaNmUSCct//hO0OWqH9PbtCmmpQ0Et0trcg4A+9dS9Yw8/HIx36BBeXRJZan2ItKahQ4MldrXFeS+DZC4FtUhrWLwY+vePHdu8GXJzw6lHUopaHyLJZhYb0uPHB7NohbTESTNqkWS57DKYPDl2TG0OaQYFtUiiffghHHVU7Ngnn8Q+BVykCdT6EEkks9iQHjs2mEUrpKUFNKMWSYTrr4d77okdU5tDEkRBLdISGzZA9+6xYx99BEceGU49kpbU+hBpLrPYkP7xj4NZtEJaEkxBLdJUf/xj3WcTusNjj4VTj6Q9tT5E4vXFF3DIPptIFhdD377h1CMZQzNqkXiYxYb0OecEs2iFtLQCBbXI/jz4YN02R1VVsMG/SCtR60OkPtu3wwEHxI7NmweDB4dTj2Q0BbXIvvadQffvD4sWhVOLCGp9iOw1fXrdkN69WyEtodOMWmTXLvjKV2LH5s6Fs88Opx6RfSioJbN17QobN+49Puww2LQpvHpE6hFXUJtZLjAJ6As4cIW7v5XMwkQS6dezi5m6YB2V7mSZ8ZuvrOPHv7sq9qSdO6Fdu3AKFNmPeGfU9wEvuvv3zawdoAe7Scr49exiJs9fC0Cbqko+nHB+7AnTpsEPfxhCZSLxaTSozewg4HTgxwDuvgvYldyyRBKnJqTfmvgjum77PPaT2uFOUkA8M+ojgVLgMTPrBywErnX37bVPMrORwEiAnj17JrpOkWYbULKCWZNviBnrfd0Mytu1Z004JYk0STzL89oCJwIPuPsAYDtw074nuftD7p7v7vldunRJcJkizeAOZjEh/YczfkKvG+dQ3q59iIWJNE08M+r1wHp3X1B9PIN6glokUr7znTq3efe6cU7M8T4rpkUiq9GgdveNZrbOzPLcfSUwBFiW/NJEmmHJEjj++Jih2//nDR5euqXOqZeerBadpIZ470wcDUwxs/eA/sAdyStJpJnMYkN63Dhw51eXncqIk3uSVX3XYZYZI07uybiC4xt4IZFoMU/CVe/8/HwvLCxM+OuK1OuKK+pu2q/VHJJizGyhu+fX9zndmSipa/Vq+PrXY8dKSqBbt3DqEUkSbcokqcksNqTHjAlm0QppSUMKakktN91U//MK77knnHpEWoFaH5IaNm4MNlCq7f334aijwqlHpBVpRi3RZxYb0pdcEsyiFdKSIRTUEl0TJtTf5pgyJZx6REKi1odET1kZdO4cO1ZUBP36hVOPSMg0o5ZoMYsN6TPPDGbRCmnJYApqiYZHH63b5qiqgldeCacekQhR60PCtWMHdOwYO/bvf8Npp4VTj0gEKaglPG3bQmXl3uPjjoOlS8OrRySi1PqQ1jdzZtDmqB3Su3crpEUaoBm1tJ6KiroPj50zJ9g7WkQapKCW1tGzJ6xbt/f4wANhS909okWkLrU+JLleeSVoc9QO6fJyhbRIEyioJTmqqoKAPuusvWOTJwdrotvreYUiTaHWhyTe4MEwf37smDbyF2k2zaglcd55J5hF1w7prVsV0iItpKCWlnMPAnrQoL1j998fjHfqFF5dImlCrQ9pmYICePbZ2DHNoEUSSkEtzbNsGfTpEztWWgqHHhpOPSJpTK0PaTqz2JC+9dZgFq2QFkmKuGbUZrYG+BKoBHY39EhzSXNXXQUPPhg7pjaHSNI1pfVxhrt/lrRKJLrWroUjjqg7dvjh4dQjkmHU+pAGzV5Uwrb2B8SG9KhRwSxaIS3SauINagdeMrOFZjayvhPMbKSZFZpZYWlpaeIqlFDMv+dRCk7swQE7t+8ZO/rm55n901tCrEokM5nH0WM0s+7uXmJmhwEvA6Pd/d8NnZ+fn++FhYUJLFNazZdfBhsm1TLw6icpPSB4PFZuTjZFvz07jMpE0pqZLWzo+l9cM2p3L6n+9VNgFjBo/18hKemcc2JC+pZhV9Prxjl7QhqgrLwijMpEMlqjFxPNrCPQxt2/rP792cDvk16ZtJ5XXondPKlzZ3pd+T91n2EoIqGIZ0b9VeBNM1sMvA087+4vJrcsaRXl5XV3uFuzBr74QiEtEiGNBrW7f+Tu/ao/+rj77a1RmCTZpZdChw57j//0p2A1R/UKj9yc7Hq/rKFxEUke3UKead56C775zdixmr2ja7ntvD6MfXoxFVV7LzZntzFuO2+f28ZFJOkU1JmivucVrlgBeXn1nl4woDsAE+auZENZOd1ycxg7LG/PuIi0HgV1Jhg9Gv76173Ht9wCtzfewSoY0F3BLBIBCup09t570K9f7Nju3ZCVFU49ItIsuoU8HVVWBj3n2iG9aFFwsVAhLZJyFNTp5tZboW2tH5Rq9ubo3z+8mkSkRdT6SBerVtW9MLhrF2RrOZ1IqtOMOtXVPK+wdkj/5z/BuEJaJC0oqFPZn/8MbWr9FV58cRDQ+66TFpGUptZHKqpvI/8dOyAnJ5x6RCSpNKNOJTXPJawd0i+/HIwrpEXSloI6VTz8cNDm+Pzz4HjYsCCga2+oJCJpSa2PqNu0Cb72tdixrVuhU6dw6hGRVqcZdZT17h0b0rNmBbNohbRIRlFQR9G0acGSuxUrguOBA4OALigIty4RCYVaH1GyeTMcfHDs2GefwSGHhFOPiESCZtRRcdppsSH9xBPBLFohLZLxNKMO2/PPw/Dhe4979YLVq0MrR0SiR0Edlm3b6l4U3LABunYNpx4RiSy1PsJw/vmxIT1xYtDmUEiLSD00o25Nr78OZ5yx97hTJ9iyRU/8FpH9UlC3hp07oX372LGPPoIjjwynHhFJKXG3Pswsy8wWmdmcZBaUdi6/PDak77gjaHMopEUkTk2ZUV8LLAcOTFIt6eWdd2DQoNixysrYbUlFROIQV2qYWQ/gO8Ck5JaTBqqq4K67YkN62bJgFq2QFpFmiDc57gV+CVQ1dIKZjTSzQjMrLC0tTUhxKaeoCE49FcaODY5/+csgoHv3DrcuEUlpjQa1mQ0HPnX3hfs7z90fcvd8d8/v0qVLwgpMCVu2wLXXwje+AR98AI8/Hsysx48PuzIRSQPx9KhPAc4zs3OB9sCBZjbZ3Uckt7QU4A5PPQU33BBsR/rzn8O4ccxes4MJ419jQ1k53XJzGDssj4IB3cOuVkRSVKMzane/2d17uHsv4CLgVYU0Qd/5zDNhxAjo2TO4eDhxIrPX7GDs04spKSvHgZKycsY+vZjZi0rCrlhEUpSubjXVtm1B77lfP1i8GB58EN56K2h7ALf9fSkVVR7zJRVVzm1/XxpGtSKSBpp0w4u7vw68npRKos4dnnkGrrsO1q+Hn/wE7rwzeIZhLWXlFfV+eUPjIiKN0Yw6Hu+/D9/+Nlx4YRDM8+bBpEl1QlpEJBkU1PuzYwf85jfQty/Mnw/33x/0ogcPbvBLOnfIbtK4iEhjFNQNee456NMHxo2DH/wAVq6E0aOh7f67Rb/9bh+ys2I3WcrOMn773T7JrFZE0pg2ZdrX6tXBmujnnoPjjgt2vPuv/4r7y2uW4U2Yu1LL80QkIRTUNXbuhAkT4PbbISsr+P2110J201sWBQO6K5hFJGEU1ABz58IvfhHcVXjhhXD33dCjR9hViYgAmd6jXrcOvv/9YEWHWRDY06crpEUkUjIzqCsqgtZG797wwgvBBcPiYjj77LArExGpI/NaH6+/DldfHdwCft55cN99wZO/RUQiKnNm1Bs3BvtynHFGsD76uefg2WcV0iISeekf1Lt3B7PmvDx4+ungBpZly2D48LArExGJS3q3PubNg1Gjgs2Thg2Dv/wFjj467KpERJokPWfUpaVwxRVwyinw+ecwYwb84x8KaRFJSekV1JWVwbajeXnw5JPBdqTLl8P3vhcsvxMRSUHp0/ooLAzaHO+8A9/6FkycGNwCLiKS4lJ/Rr15cxDQgwYFN7BMmQKvvqqQFpG0kbpBXVUFjz0GxxwTtDuuuQZWrIBLLlGbQ0TSSmoG9eLFcPrpwQXDY46Bd9+Fe++Fgw4KuzIRkYRLraDeuhXGjAmeT7hyJTz6KLzxRvD8QhGRNJUaFxPdYdo0uP562LQJfvazYDvSgw8OuzIRkaSLflAvXx7szfHaa5CfD3//OwwcGHZVIiKtptHWh5m1N7O3zWyxmS01s9+1RmFs2wY33ggnnABFRfDAA8FzCxXSIpJh4plR7wTOdPdtZpYNvGlm/3D3+UmpyB1mzoTrrguW211+OYwfD126JOXbiYhEXaMzag9sqz7Mrv7wpFTz/vtwzjnBZv6dO8ObbwYXDBXSIpLB4upRm1kWsBA4Cpjo7gsSXsnmzXDiicEa6HvvDfrSjTzxW0QkE8SVhO5eCfQ3s1xglpn1dfcltc8xs5HASICePXs2vZLOnWHSpGB9dNeuTf96EZE01aR11O5eBrwGfLuezz3k7vnunt+lua2KH/5QIS0iso94Vn10qZ5JY2Y5wFBgRbILExGRQDytj67AE9V96jbAdHefk9yyRESkRqNB7e7vAQOSXcjsRSVMmLuSDWXldMvNYeywPAoGdE/2txURibxILKuYvaiEm2cWU15RCUBJWTk3zywGUFiLSMaLxKZME+au3BPSNcorKpkwd2VIFYmIREckgnpDWXmTxkVEMkkkgrpbbk6TxkVEMkkkgnrssDxysrNixnKysxg7LC+kikREoiMSFxNrLhhq1YeISF2RCGoIwlrBLCJSVyRaHyIi0jAFtYhIxCmoRUQiTkEtIhJxCmoRkYgz98Q/VcvMSoGPm/nlhwKfJbCcMKXLe0mX9wF6L1GULu8DWvZejnD3ejfzT0pQt4SZFbp7fth1JEK6vJd0eR+g9xJF6fI+IHnvRa0PEZGIU1CLiERcFIP6obALSKB0eS/p8j5A7yWK0uV9QJLeS+R61CIiEiuKM2oREalFQS0iEnGRCGoza29mb5vZYjNbama/C7umljKzLDNbZGYp/cR2M1tjZsVmVmRmhWHX0xJmlmtmM8xshZktN7PBYdfUVGaWV/13UfOx1czGhF1Xc5nZddX/5peY2VQzax92Tc1lZtdWv4+lif47iUSP2swM6Oju28wsG3gTuNbd54dcWrOZ2fVAPnCguw8Pu57mMrM1QL67p/wNCWb2BPCGu08ys3ZAB3cvC7uu5jKzLKAEOMndm3uDWWjMrDvBv/Xj3L3czKYDL7j74+FW1nRm1heYBgwCdgEvAle5+weJeP1IzKg9sK36MLv6I/z/QZrJzHoA3wEmhV2LBMzsIOB04BEAd9+VyiFdbQjwYSqGdC1tgRwzawt0ADaEXE9z9QYWuPsOd98N/Au4IFEvHomghj2tgiLgU+Bld18Qdk0tcC/wS6Aq7EISwIGXzGyhmY0Mu5gWOBIoBR6rbklNMrOOYRfVQhcBU8MuorncvQS4C1gLfAJscfeXwq2q2ZYAp5nZIWbWATgXODxRLx6ZoHb3SnfvD/QABlX/KJFyzGw48Km7Lwy7lgQ51d1PBM4Brjaz08MuqJnaAicCD7j7AGA7cFO4JTVfdevmPODpsGtpLjPrDJxP8J9oN6CjmY0It6rmcfflwHjgJYK2RxFQmajXj0xQ16j+cfQ14Nth19JMpwDnVfd2pwFnmtnkcEtqvupZD+7+KTCLoAeXitYD62v9pDaDILhT1TnAu+6+KexCWuAsYLW7l7p7BTAT+GbINTWbuz/i7t9w99OBzcCqRL12JILazLqYWW7173OAocCKcKtqHne/2d17uHsvgh9NX3X3lJwlmFlHM+tU83vgbIIf8VKOu28E1plZzaPthwDLQiyppS4mhdse1dYCJ5tZh+oFBUOA5SHX1Gxmdlj1rz0J+tNPJeq1o/Jw267AE9VXsdsA0909pZe1pYmvArOCf0O0BZ5y9xfDLalFRgNTqtsGHwGXh1xPs1T/pzkU+FnYtbSEuy8wsxnAu8BuYBGpfTv5M2Z2CFABXJ3Ii9WRWJ4nIiINi0TrQ0REGqagFhGJOAW1iEjEKahFRCJOQS0iEnEKahGRiFNQi4hE3P8HvpP7QEELLa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data:image/png;base64,iVBORw0KGgoAAAANSUhEUgAAAWoAAAD4CAYAAADFAawfAAAABHNCSVQICAgIfAhkiAAAAAlwSFlzAAALEgAACxIB0t1+/AAAADh0RVh0U29mdHdhcmUAbWF0cGxvdGxpYiB2ZXJzaW9uMy4yLjIsIGh0dHA6Ly9tYXRwbG90bGliLm9yZy+WH4yJAAAbqklEQVR4nO3de3RU9bn/8fdDCCUgGlRsuYjYpUYEBWxAqZdTRaRaqlm2tl5wtdpKLRZFf1Ivba1t0Uqx3lqOVfF2BOEgAla0ovXSahE0SDDcvYBAEIxKQCAHQvL8/tgJZEhCJslM9p6Zz2utLNjf7EyegcWHb5793d9t7o6IiERXm7ALEBGR/VNQi4hEnIJaRCTiFNQiIhGnoBYRibi2yXjRQw891Hv16pWMlxYRSUsLFy78zN271Pe5pAR1r169KCwsTMZLi4ikJTP7uKHPqfUhIhJxCmoRkYhTUIuIRJyCWkQk4hTUIiIRl5RVHyIimWT2ohImzF3JhrJyuuXmMHZYHgUDuifs9RXUIiItMHtRCTfPLKa8ohKAkrJybp5ZDJCwsFbrQ0SkBSbMXbknpGuUV1QyYe7KhH0PBbWISAtsKCtv0nhzKKhFRFqgW25Ok8abQ0EtItICY4flkZOdFTOWk53F2GF5CfsecQW1mV1rZkvMbKmZjUnYdxcRSXEFA7rzxwuOp3tuDgZ0z83hjxcc37qrPsysL3AlMAjYBbxoZnPc/YOEVSEiksIKBnRPaDDvK54ZdW9ggbvvcPfdwL+AC5JWkYhIKlq8GB56KCkvHU9QLwFOM7NDzKwDcC5w+L4nmdlIMys0s8LS0tJE1ykiEk1btsCYMXDiiXDbbbB9e8K/RaNB7e7LgfHAS8CLQBFQWc95D7l7vrvnd+lS797XIiLpwx2eegqOPRbuvx9GjoQlS6Bjx4R/q7guJrr7I+7+DXc/HdgMrEp4JSIiqWLZMhgyBC69FHr0gAUL4IEH4OCDk/Lt4l31cVj1rz0J+tNPJaUaEZEo27YNbrwR+vWDoqIgnOfPh4EDk/pt493r4xkzOwSoAK5297Ik1iQiEi3uMHNm0Itevx4uvxzGj4dWavPGFdTuflqyCxERiaT334fRo2HuXDjhBJg2DU45pVVL0J2JIiL1KS+HW2+Fvn1h3jy4915YuLDVQxq0zamISF1z5sA118Dq1XDJJXDXXdC1a2jlaEYtIlJjzRo4/3z47nehfXt49VWYMiXUkAYFtYgI7NwJt98Oxx0H//xncKGwqAjOOCPsygC1PkQk0738MvziF7BqFXzve3DPPXB4nZuvQ6UZtYhkpvXr4Qc/gLPPhqoqePFFmDEjciENCmoRyTQVFcHFwWOPheeeg9//HoqLYdiwsCtrkFofIpI5/vUvuPpqWLoUhg+H++6Dr3897KoapRm1iKS/jRvhssvgW98KbgN/9tlgNp0CIQ0KahFJZ7t3w1/+Anl5MH06/OpXwYZK550XdmVNotaHiKSn+fPh5z8PltkNHQp//Sscc0zYVTWLZtQikl4++wx++lMYPBhKS4OZ9Ny5KRvSoKAWkXRRVRU8CisvD554Am64AZYvhwsvBLOwq2sRtT5EJPUtXAijRsHbb8Ppp8N//zf06RN2VQmjGbWIpK7Nm4PldgMHwscfw5NPwuuvp1VIg4JaRFKRe9DeyMuDv/0tuAV8xQoYMSLl2xz1UetDRFJLcXHQ5njzTTj55OBC4YABYVeVVApqEQnFr2cXM3XBOirdyTLj4pMOZ1zB8Q1/wdatcNttwRO/c3Nh0qTgkVht0r8xoKAWkVb369nFTJ6/ds9xpfue4zph7Q7/+79w/fXBHYZXXgl33AGHHNKaJYcq/f8rEpHImbpgXXzjK1bAWWfBxRcHm/fPnw8PPphRIQ0KahEJQaX7/se3b4ebbw4eJvvuuzBxYrD0btCgVqwyOtT6EJFWl2VWb1hnAcyaBWPGwNq18KMfwZ/+BIcd1uo1RklcM2ozu87MlprZEjObambtk12YiKSvi0+quzl/z82f8MLLd8IFF8BBB8Ebb8Djj2d8SEMcM2oz6w5cAxzn7uVmNh24CHg8ybWJSJqquWA4dcE62u76P0YteIZRb88gu/1X4O67YfRoaKsf+GvE+yfRFsgxswqgA7AheSWJSCYYV3A84/5fAXz0UTBw0UXw5z9Dt27hFhZBjbY+3L0EuAtYC3wCbHH3l/Y9z8xGmlmhmRWWlpYmvlIRSR9TpgR3ENaE9Jw5MHWqQroB8bQ+OgPnA0cCZcDTZjbC3SfXPs/dHwIeAsjPz6//kq6IZLYvvqi7tO7zz+Hgg8OpJ0XEczHxLGC1u5e6ewUwE/hmcssSkbRz8smxIT1lSnAzi0K6UfH0qNcCJ5tZB6AcGAIUJrUqEUkfzz4LBQV7j48+GlatCq+eFNRoULv7AjObAbwL7AYWUd3iEBFp0JdfwoEHxo598gl87Wvh1JPC4lpH7e6/dfdj3b2vu1/m7juTXZiIpLBzz40N6b/9LWhzKKSbRQsVRSRxXnkl2JujRm5ucAExDfeIbk0KahFpufJy6NAhdmzNGjjiiFDKSTfalElEWmbEiNiQHj8+aHMopBNGM2oRaZ7582Hw4Nixqiq1OZJAQS0iTVNRAe3axY6tXAnHHBNOPRlArQ8Rid/o0bEh/atfBW0OhXRSaUYtIo1bvBj6948d270bsrLCqSfDKKhFpGGVlXW3G120qG5oS1Kp9SEi9bv11tiQHjUqaHMopFudZtQiEmvVKsjLix3btQuys8OpRzSjFpFq7sHSutohPW9eMK6QDpWCWkSCJ6u0qRUHl1wSBPS+66QlFGp9iGSytWvr3kG4Ywfk5IRTj9RLM2qRTOQebOJfO6RfeikYV0hHjoJaJNM8/HDQ5vjii+B42LAgoIcODbcuaZBaHyKZYtOmuvtBb90KnTqFU4/ETTNqkUzQu3dsSM+aFcyiFdIpQUEtks6mTg2W3K1YERwPHBgEdO1nGErkqfUhko42b677dO/PPot9CrikDM2oRVLM7EUlnHLnqxx50/OccuerzF5UEnvCqafGhvSTT+5d5SEpSTNqkRQye1EJ108vosqD45Kycq6fXgRAwYYiGD5878m9esHq1a1fpCScglokhdwy8709IV2j/c5yCk7sETu4YQN07dp6hUlSNdr6MLM8Myuq9bHVzMa0RnEiEmtHRVXM8cPP/IFl91y4d2DixKDNoZBOK43OqN19JdAfwMyygBJgVpLrEpH9GPzxe0yddsue4y/b5dDp/7breYVpqqmtjyHAh+7+cTKKEZH961hRztK7L4wZO/WqRyjJ/SqrFdJpq6lBfREwtb5PmNlIYCRAz549W1iWiNRhxtJah4/kn88fhlwJwIiT9G8unZm7N34WYGbtgA1AH3fftL9z8/PzvbCwMAHliQhTpwbbjtZy1I3PsRsjy4yLTzqccQXHh1ScJIqZLXT3/Po+15QZ9TnAu42FtIgkyM6d0L597Ng//wlDhvBBOBVJSJoS1BfTQNtDRBKsc2coK9t7fPjhwd7RkpHiujPRzDoCQ4GZyS1HJMO98EKwcqN2SO/apZDOcHHNqN19O6D7T0WSpbIy9onfAM88AxdcEE49Eim6M1EkbCecAMXFe4/btAmCW6SaNmUSCct//hO0OWqH9PbtCmmpQ0Et0trcg4A+9dS9Yw8/HIx36BBeXRJZan2ItKahQ4MldrXFeS+DZC4FtUhrWLwY+vePHdu8GXJzw6lHUopaHyLJZhYb0uPHB7NohbTESTNqkWS57DKYPDl2TG0OaQYFtUiiffghHHVU7Ngnn8Q+BVykCdT6EEkks9iQHjs2mEUrpKUFNKMWSYTrr4d77okdU5tDEkRBLdISGzZA9+6xYx99BEceGU49kpbU+hBpLrPYkP7xj4NZtEJaEkxBLdJUf/xj3WcTusNjj4VTj6Q9tT5E4vXFF3DIPptIFhdD377h1CMZQzNqkXiYxYb0OecEs2iFtLQCBbXI/jz4YN02R1VVsMG/SCtR60OkPtu3wwEHxI7NmweDB4dTj2Q0BbXIvvadQffvD4sWhVOLCGp9iOw1fXrdkN69WyEtodOMWmTXLvjKV2LH5s6Fs88Opx6RfSioJbN17QobN+49Puww2LQpvHpE6hFXUJtZLjAJ6As4cIW7v5XMwkQS6dezi5m6YB2V7mSZ8ZuvrOPHv7sq9qSdO6Fdu3AKFNmPeGfU9wEvuvv3zawdoAe7Scr49exiJs9fC0Cbqko+nHB+7AnTpsEPfxhCZSLxaTSozewg4HTgxwDuvgvYldyyRBKnJqTfmvgjum77PPaT2uFOUkA8M+ojgVLgMTPrBywErnX37bVPMrORwEiAnj17JrpOkWYbULKCWZNviBnrfd0Mytu1Z004JYk0STzL89oCJwIPuPsAYDtw074nuftD7p7v7vldunRJcJkizeAOZjEh/YczfkKvG+dQ3q59iIWJNE08M+r1wHp3X1B9PIN6glokUr7znTq3efe6cU7M8T4rpkUiq9GgdveNZrbOzPLcfSUwBFiW/NJEmmHJEjj++Jih2//nDR5euqXOqZeerBadpIZ470wcDUwxs/eA/sAdyStJpJnMYkN63Dhw51eXncqIk3uSVX3XYZYZI07uybiC4xt4IZFoMU/CVe/8/HwvLCxM+OuK1OuKK+pu2q/VHJJizGyhu+fX9zndmSipa/Vq+PrXY8dKSqBbt3DqEUkSbcokqcksNqTHjAlm0QppSUMKakktN91U//MK77knnHpEWoFaH5IaNm4MNlCq7f334aijwqlHpBVpRi3RZxYb0pdcEsyiFdKSIRTUEl0TJtTf5pgyJZx6REKi1odET1kZdO4cO1ZUBP36hVOPSMg0o5ZoMYsN6TPPDGbRCmnJYApqiYZHH63b5qiqgldeCacekQhR60PCtWMHdOwYO/bvf8Npp4VTj0gEKaglPG3bQmXl3uPjjoOlS8OrRySi1PqQ1jdzZtDmqB3Su3crpEUaoBm1tJ6KiroPj50zJ9g7WkQapKCW1tGzJ6xbt/f4wANhS909okWkLrU+JLleeSVoc9QO6fJyhbRIEyioJTmqqoKAPuusvWOTJwdrotvreYUiTaHWhyTe4MEwf37smDbyF2k2zaglcd55J5hF1w7prVsV0iItpKCWlnMPAnrQoL1j998fjHfqFF5dImlCrQ9pmYICePbZ2DHNoEUSSkEtzbNsGfTpEztWWgqHHhpOPSJpTK0PaTqz2JC+9dZgFq2QFkmKuGbUZrYG+BKoBHY39EhzSXNXXQUPPhg7pjaHSNI1pfVxhrt/lrRKJLrWroUjjqg7dvjh4dQjkmHU+pAGzV5Uwrb2B8SG9KhRwSxaIS3SauINagdeMrOFZjayvhPMbKSZFZpZYWlpaeIqlFDMv+dRCk7swQE7t+8ZO/rm55n901tCrEokM5nH0WM0s+7uXmJmhwEvA6Pd/d8NnZ+fn++FhYUJLFNazZdfBhsm1TLw6icpPSB4PFZuTjZFvz07jMpE0pqZLWzo+l9cM2p3L6n+9VNgFjBo/18hKemcc2JC+pZhV9Prxjl7QhqgrLwijMpEMlqjFxPNrCPQxt2/rP792cDvk16ZtJ5XXondPKlzZ3pd+T91n2EoIqGIZ0b9VeBNM1sMvA087+4vJrcsaRXl5XV3uFuzBr74QiEtEiGNBrW7f+Tu/ao/+rj77a1RmCTZpZdChw57j//0p2A1R/UKj9yc7Hq/rKFxEUke3UKead56C775zdixmr2ja7ntvD6MfXoxFVV7LzZntzFuO2+f28ZFJOkU1JmivucVrlgBeXn1nl4woDsAE+auZENZOd1ycxg7LG/PuIi0HgV1Jhg9Gv76173Ht9wCtzfewSoY0F3BLBIBCup09t570K9f7Nju3ZCVFU49ItIsuoU8HVVWBj3n2iG9aFFwsVAhLZJyFNTp5tZboW2tH5Rq9ubo3z+8mkSkRdT6SBerVtW9MLhrF2RrOZ1IqtOMOtXVPK+wdkj/5z/BuEJaJC0oqFPZn/8MbWr9FV58cRDQ+66TFpGUptZHKqpvI/8dOyAnJ5x6RCSpNKNOJTXPJawd0i+/HIwrpEXSloI6VTz8cNDm+Pzz4HjYsCCga2+oJCJpSa2PqNu0Cb72tdixrVuhU6dw6hGRVqcZdZT17h0b0rNmBbNohbRIRlFQR9G0acGSuxUrguOBA4OALigIty4RCYVaH1GyeTMcfHDs2GefwSGHhFOPiESCZtRRcdppsSH9xBPBLFohLZLxNKMO2/PPw/Dhe4979YLVq0MrR0SiR0Edlm3b6l4U3LABunYNpx4RiSy1PsJw/vmxIT1xYtDmUEiLSD00o25Nr78OZ5yx97hTJ9iyRU/8FpH9UlC3hp07oX372LGPPoIjjwynHhFJKXG3Pswsy8wWmdmcZBaUdi6/PDak77gjaHMopEUkTk2ZUV8LLAcOTFIt6eWdd2DQoNixysrYbUlFROIQV2qYWQ/gO8Ck5JaTBqqq4K67YkN62bJgFq2QFpFmiDc57gV+CVQ1dIKZjTSzQjMrLC0tTUhxKaeoCE49FcaODY5/+csgoHv3DrcuEUlpjQa1mQ0HPnX3hfs7z90fcvd8d8/v0qVLwgpMCVu2wLXXwje+AR98AI8/Hsysx48PuzIRSQPx9KhPAc4zs3OB9sCBZjbZ3Uckt7QU4A5PPQU33BBsR/rzn8O4ccxes4MJ419jQ1k53XJzGDssj4IB3cOuVkRSVKMzane/2d17uHsv4CLgVYU0Qd/5zDNhxAjo2TO4eDhxIrPX7GDs04spKSvHgZKycsY+vZjZi0rCrlhEUpSubjXVtm1B77lfP1i8GB58EN56K2h7ALf9fSkVVR7zJRVVzm1/XxpGtSKSBpp0w4u7vw68npRKos4dnnkGrrsO1q+Hn/wE7rwzeIZhLWXlFfV+eUPjIiKN0Yw6Hu+/D9/+Nlx4YRDM8+bBpEl1QlpEJBkU1PuzYwf85jfQty/Mnw/33x/0ogcPbvBLOnfIbtK4iEhjFNQNee456NMHxo2DH/wAVq6E0aOh7f67Rb/9bh+ys2I3WcrOMn773T7JrFZE0pg2ZdrX6tXBmujnnoPjjgt2vPuv/4r7y2uW4U2Yu1LL80QkIRTUNXbuhAkT4PbbISsr+P2110J201sWBQO6K5hFJGEU1ABz58IvfhHcVXjhhXD33dCjR9hViYgAmd6jXrcOvv/9YEWHWRDY06crpEUkUjIzqCsqgtZG797wwgvBBcPiYjj77LArExGpI/NaH6+/DldfHdwCft55cN99wZO/RUQiKnNm1Bs3BvtynHFGsD76uefg2WcV0iISeekf1Lt3B7PmvDx4+ungBpZly2D48LArExGJS3q3PubNg1Gjgs2Thg2Dv/wFjj467KpERJokPWfUpaVwxRVwyinw+ecwYwb84x8KaRFJSekV1JWVwbajeXnw5JPBdqTLl8P3vhcsvxMRSUHp0/ooLAzaHO+8A9/6FkycGNwCLiKS4lJ/Rr15cxDQgwYFN7BMmQKvvqqQFpG0kbpBXVUFjz0GxxwTtDuuuQZWrIBLLlGbQ0TSSmoG9eLFcPrpwQXDY46Bd9+Fe++Fgw4KuzIRkYRLraDeuhXGjAmeT7hyJTz6KLzxRvD8QhGRNJUaFxPdYdo0uP562LQJfvazYDvSgw8OuzIRkaSLflAvXx7szfHaa5CfD3//OwwcGHZVIiKtptHWh5m1N7O3zWyxmS01s9+1RmFs2wY33ggnnABFRfDAA8FzCxXSIpJh4plR7wTOdPdtZpYNvGlm/3D3+UmpyB1mzoTrrguW211+OYwfD126JOXbiYhEXaMzag9sqz7Mrv7wpFTz/vtwzjnBZv6dO8ObbwYXDBXSIpLB4upRm1kWsBA4Cpjo7gsSXsnmzXDiicEa6HvvDfrSjTzxW0QkE8SVhO5eCfQ3s1xglpn1dfcltc8xs5HASICePXs2vZLOnWHSpGB9dNeuTf96EZE01aR11O5eBrwGfLuezz3k7vnunt+lua2KH/5QIS0iso94Vn10qZ5JY2Y5wFBgRbILExGRQDytj67AE9V96jbAdHefk9yyRESkRqNB7e7vAQOSXcjsRSVMmLuSDWXldMvNYeywPAoGdE/2txURibxILKuYvaiEm2cWU15RCUBJWTk3zywGUFiLSMaLxKZME+au3BPSNcorKpkwd2VIFYmIREckgnpDWXmTxkVEMkkkgrpbbk6TxkVEMkkkgnrssDxysrNixnKysxg7LC+kikREoiMSFxNrLhhq1YeISF2RCGoIwlrBLCJSVyRaHyIi0jAFtYhIxCmoRUQiTkEtIhJxCmoRkYgz98Q/VcvMSoGPm/nlhwKfJbCcMKXLe0mX9wF6L1GULu8DWvZejnD3ejfzT0pQt4SZFbp7fth1JEK6vJd0eR+g9xJF6fI+IHnvRa0PEZGIU1CLiERcFIP6obALSKB0eS/p8j5A7yWK0uV9QJLeS+R61CIiEiuKM2oREalFQS0iEnGRCGoza29mb5vZYjNbama/C7umljKzLDNbZGYp/cR2M1tjZsVmVmRmhWHX0xJmlmtmM8xshZktN7PBYdfUVGaWV/13UfOx1czGhF1Xc5nZddX/5peY2VQzax92Tc1lZtdWv4+lif47iUSP2swM6Oju28wsG3gTuNbd54dcWrOZ2fVAPnCguw8Pu57mMrM1QL67p/wNCWb2BPCGu08ys3ZAB3cvC7uu5jKzLKAEOMndm3uDWWjMrDvBv/Xj3L3czKYDL7j74+FW1nRm1heYBgwCdgEvAle5+weJeP1IzKg9sK36MLv6I/z/QZrJzHoA3wEmhV2LBMzsIOB04BEAd9+VyiFdbQjwYSqGdC1tgRwzawt0ADaEXE9z9QYWuPsOd98N/Au4IFEvHomghj2tgiLgU+Bld18Qdk0tcC/wS6Aq7EISwIGXzGyhmY0Mu5gWOBIoBR6rbklNMrOOYRfVQhcBU8MuorncvQS4C1gLfAJscfeXwq2q2ZYAp5nZIWbWATgXODxRLx6ZoHb3SnfvD/QABlX/KJFyzGw48Km7Lwy7lgQ51d1PBM4Brjaz08MuqJnaAicCD7j7AGA7cFO4JTVfdevmPODpsGtpLjPrDJxP8J9oN6CjmY0It6rmcfflwHjgJYK2RxFQmajXj0xQ16j+cfQ14Nth19JMpwDnVfd2pwFnmtnkcEtqvupZD+7+KTCLoAeXitYD62v9pDaDILhT1TnAu+6+KexCWuAsYLW7l7p7BTAT+GbINTWbuz/i7t9w99OBzcCqRL12JILazLqYWW7173OAocCKcKtqHne/2d17uHsvgh9NX3X3lJwlmFlHM+tU83vgbIIf8VKOu28E1plZzaPthwDLQiyppS4mhdse1dYCJ5tZh+oFBUOA5SHX1Gxmdlj1rz0J+tNPJeq1o/Jw267AE9VXsdsA0909pZe1pYmvArOCf0O0BZ5y9xfDLalFRgNTqtsGHwGXh1xPs1T/pzkU+FnYtbSEuy8wsxnAu8BuYBGpfTv5M2Z2CFABXJ3Ii9WRWJ4nIiINi0TrQ0REGqagFhGJOAW1iEjEKahFRCJOQS0iEnEKahGRiFNQi4hE3P8HvpP7QEELLa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12975"/>
            <a:ext cx="426835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9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 smtClean="0"/>
              <a:t>Objetivo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pt-BR" dirty="0" smtClean="0"/>
          </a:p>
          <a:p>
            <a:pPr marL="36576" indent="0" algn="just">
              <a:buNone/>
            </a:pPr>
            <a:endParaRPr lang="pt-PT" dirty="0" smtClean="0"/>
          </a:p>
          <a:p>
            <a:pPr marL="36576" indent="0" algn="just">
              <a:buNone/>
            </a:pPr>
            <a:endParaRPr lang="pt-PT" dirty="0" smtClean="0"/>
          </a:p>
          <a:p>
            <a:pPr marL="36576" indent="0" algn="just">
              <a:buNone/>
            </a:pPr>
            <a:r>
              <a:rPr lang="pt-PT" dirty="0" smtClean="0"/>
              <a:t>Apresentar os passos básicos para solução de problemas através de Redes </a:t>
            </a:r>
            <a:r>
              <a:rPr lang="pt-PT" dirty="0"/>
              <a:t>Neurais </a:t>
            </a:r>
            <a:r>
              <a:rPr lang="pt-PT" dirty="0" smtClean="0"/>
              <a:t>com o pacote TensorFlow.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089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Passos Básicos da Modelagem d</a:t>
            </a:r>
            <a:r>
              <a:rPr lang="pt-BR" sz="4000" dirty="0" smtClean="0"/>
              <a:t>a RN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endParaRPr lang="pt-BR" sz="900" dirty="0" smtClean="0"/>
          </a:p>
          <a:p>
            <a:pPr marL="550926" indent="-514350">
              <a:buFont typeface="+mj-lt"/>
              <a:buAutoNum type="arabicPeriod"/>
            </a:pPr>
            <a:r>
              <a:rPr lang="pt-PT" dirty="0" smtClean="0"/>
              <a:t>Definição do problema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 smtClean="0"/>
              <a:t>Obtenção da base de dados de interesse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/>
              <a:t>Pré-prcessamento dos dados </a:t>
            </a:r>
            <a:endParaRPr lang="pt-PT" dirty="0" smtClean="0"/>
          </a:p>
          <a:p>
            <a:pPr marL="550926" indent="-514350">
              <a:buFont typeface="+mj-lt"/>
              <a:buAutoNum type="arabicPeriod"/>
            </a:pPr>
            <a:r>
              <a:rPr lang="pt-PT" dirty="0" smtClean="0"/>
              <a:t>Preparação dos dados (treinamento, teste, validação)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 smtClean="0"/>
              <a:t>Definição da arquitetura da RN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 smtClean="0"/>
              <a:t>Definição do algoritmo de treinamento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 smtClean="0"/>
              <a:t>Treinamento da RN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 smtClean="0"/>
              <a:t>Aplicaçã</a:t>
            </a:r>
            <a:r>
              <a:rPr lang="pt-PT" dirty="0"/>
              <a:t>o</a:t>
            </a:r>
            <a:r>
              <a:rPr lang="pt-PT" dirty="0" smtClean="0"/>
              <a:t> à um conjunto de testes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 smtClean="0"/>
              <a:t>Avaliação </a:t>
            </a:r>
            <a:r>
              <a:rPr lang="pt-PT" dirty="0" smtClean="0"/>
              <a:t>das </a:t>
            </a:r>
            <a:r>
              <a:rPr lang="pt-PT" dirty="0" smtClean="0"/>
              <a:t>métricas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 smtClean="0"/>
              <a:t>Avaliação </a:t>
            </a:r>
            <a:r>
              <a:rPr lang="pt-PT" dirty="0" smtClean="0"/>
              <a:t>da convergência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 smtClean="0"/>
              <a:t>Avaliação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1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Passos Básicos da Modelagem d</a:t>
            </a:r>
            <a:r>
              <a:rPr lang="pt-BR" sz="4000" dirty="0" smtClean="0"/>
              <a:t>a RN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900" dirty="0" smtClean="0"/>
          </a:p>
          <a:p>
            <a:pPr marL="36576" indent="0">
              <a:buNone/>
            </a:pPr>
            <a:r>
              <a:rPr lang="pt-PT" dirty="0" smtClean="0"/>
              <a:t>2</a:t>
            </a:r>
            <a:r>
              <a:rPr lang="pt-PT" dirty="0"/>
              <a:t>. Obtenção da base de dados de interesse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dirty="0" smtClean="0"/>
              <a:t>Pacote PANDAS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dirty="0" smtClean="0"/>
              <a:t>Importa arquivos e possibilita manipulação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dirty="0" smtClean="0"/>
              <a:t>Exemplo:</a:t>
            </a:r>
          </a:p>
          <a:p>
            <a:pPr marL="852678" lvl="1" indent="-514350">
              <a:buFont typeface="+mj-lt"/>
              <a:buAutoNum type="alphaLcParenR"/>
            </a:pPr>
            <a:endParaRPr lang="pt-PT" dirty="0" smtClean="0"/>
          </a:p>
          <a:p>
            <a:pPr marL="36576" indent="0">
              <a:buNone/>
            </a:pPr>
            <a:r>
              <a:rPr lang="pt-BR" dirty="0" smtClean="0"/>
              <a:t>	</a:t>
            </a:r>
            <a:r>
              <a:rPr lang="pt-BR" sz="2600" dirty="0" err="1" smtClean="0">
                <a:solidFill>
                  <a:srgbClr val="92D050"/>
                </a:solidFill>
              </a:rPr>
              <a:t>df</a:t>
            </a:r>
            <a:r>
              <a:rPr lang="pt-BR" sz="2600" dirty="0">
                <a:solidFill>
                  <a:srgbClr val="92D050"/>
                </a:solidFill>
              </a:rPr>
              <a:t> = </a:t>
            </a:r>
            <a:r>
              <a:rPr lang="pt-BR" sz="2600" dirty="0" err="1">
                <a:solidFill>
                  <a:srgbClr val="92D050"/>
                </a:solidFill>
              </a:rPr>
              <a:t>pd.read_excel</a:t>
            </a:r>
            <a:r>
              <a:rPr lang="pt-BR" sz="2600" dirty="0" smtClean="0">
                <a:solidFill>
                  <a:srgbClr val="92D050"/>
                </a:solidFill>
              </a:rPr>
              <a:t>(“</a:t>
            </a:r>
            <a:r>
              <a:rPr lang="pt-BR" sz="2600" dirty="0" err="1" smtClean="0">
                <a:solidFill>
                  <a:srgbClr val="92D050"/>
                </a:solidFill>
              </a:rPr>
              <a:t>arquiv</a:t>
            </a:r>
            <a:r>
              <a:rPr lang="pt-PT" sz="2600" dirty="0">
                <a:solidFill>
                  <a:srgbClr val="92D050"/>
                </a:solidFill>
              </a:rPr>
              <a:t>o</a:t>
            </a:r>
            <a:r>
              <a:rPr lang="pt-BR" sz="2600" dirty="0" smtClean="0">
                <a:solidFill>
                  <a:srgbClr val="92D050"/>
                </a:solidFill>
              </a:rPr>
              <a:t>.</a:t>
            </a:r>
            <a:r>
              <a:rPr lang="pt-BR" sz="2600" dirty="0" err="1" smtClean="0">
                <a:solidFill>
                  <a:srgbClr val="92D050"/>
                </a:solidFill>
              </a:rPr>
              <a:t>xlsx</a:t>
            </a:r>
            <a:r>
              <a:rPr lang="pt-BR" sz="2600" dirty="0">
                <a:solidFill>
                  <a:srgbClr val="92D050"/>
                </a:solidFill>
              </a:rPr>
              <a:t>")</a:t>
            </a:r>
          </a:p>
          <a:p>
            <a:pPr marL="338328" lvl="1" indent="0">
              <a:buNone/>
            </a:pPr>
            <a:endParaRPr lang="pt-PT" dirty="0"/>
          </a:p>
          <a:p>
            <a:pPr marL="852678" lvl="1" indent="-514350">
              <a:buFont typeface="+mj-lt"/>
              <a:buAutoNum type="alphaLcParenR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7200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Passos Básicos da Modelagem d</a:t>
            </a:r>
            <a:r>
              <a:rPr lang="pt-BR" sz="4000" dirty="0" smtClean="0"/>
              <a:t>a RN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900" dirty="0" smtClean="0"/>
          </a:p>
          <a:p>
            <a:pPr marL="36576" indent="0">
              <a:buNone/>
            </a:pPr>
            <a:r>
              <a:rPr lang="pt-PT" dirty="0"/>
              <a:t>3. Pré-prcessamento dos </a:t>
            </a:r>
            <a:r>
              <a:rPr lang="pt-PT" dirty="0" smtClean="0"/>
              <a:t>dados</a:t>
            </a:r>
          </a:p>
          <a:p>
            <a:pPr marL="36576" indent="0">
              <a:buNone/>
            </a:pPr>
            <a:endParaRPr lang="pt-PT" dirty="0"/>
          </a:p>
          <a:p>
            <a:pPr marL="852678" lvl="1" indent="-514350">
              <a:buFont typeface="+mj-lt"/>
              <a:buAutoNum type="alphaLcParenR"/>
            </a:pPr>
            <a:r>
              <a:rPr lang="pt-PT" dirty="0" smtClean="0"/>
              <a:t>Pacotes PANDAS, NUMPY, SCIKTLEARN</a:t>
            </a:r>
            <a:endParaRPr lang="pt-PT" dirty="0"/>
          </a:p>
          <a:p>
            <a:pPr marL="852678" lvl="1" indent="-514350">
              <a:buFont typeface="+mj-lt"/>
              <a:buAutoNum type="alphaLcParenR"/>
            </a:pPr>
            <a:r>
              <a:rPr lang="pt-PT" dirty="0"/>
              <a:t> </a:t>
            </a:r>
            <a:r>
              <a:rPr lang="pt-PT" dirty="0" smtClean="0"/>
              <a:t>Exemplo:</a:t>
            </a:r>
          </a:p>
          <a:p>
            <a:pPr marL="338328" lvl="1" indent="0">
              <a:buNone/>
            </a:pPr>
            <a:endParaRPr lang="pt-BR" dirty="0" smtClean="0"/>
          </a:p>
          <a:p>
            <a:pPr marL="338328" lvl="1" indent="0">
              <a:buNone/>
            </a:pPr>
            <a:r>
              <a:rPr lang="pt-BR" dirty="0" smtClean="0"/>
              <a:t>	</a:t>
            </a:r>
            <a:r>
              <a:rPr lang="pt-BR" sz="2400" dirty="0" err="1" smtClean="0">
                <a:solidFill>
                  <a:srgbClr val="92D050"/>
                </a:solidFill>
              </a:rPr>
              <a:t>normalizer</a:t>
            </a:r>
            <a:r>
              <a:rPr lang="pt-BR" sz="2400" dirty="0">
                <a:solidFill>
                  <a:srgbClr val="92D050"/>
                </a:solidFill>
              </a:rPr>
              <a:t> = </a:t>
            </a:r>
            <a:r>
              <a:rPr lang="pt-BR" sz="2400" dirty="0" err="1">
                <a:solidFill>
                  <a:srgbClr val="92D050"/>
                </a:solidFill>
              </a:rPr>
              <a:t>MinMaxScaler</a:t>
            </a:r>
            <a:r>
              <a:rPr lang="pt-BR" sz="2400" dirty="0">
                <a:solidFill>
                  <a:srgbClr val="92D050"/>
                </a:solidFill>
              </a:rPr>
              <a:t>(</a:t>
            </a:r>
            <a:r>
              <a:rPr lang="pt-BR" sz="2400" dirty="0" err="1">
                <a:solidFill>
                  <a:srgbClr val="92D050"/>
                </a:solidFill>
              </a:rPr>
              <a:t>feature_range</a:t>
            </a:r>
            <a:r>
              <a:rPr lang="pt-BR" sz="2400" dirty="0">
                <a:solidFill>
                  <a:srgbClr val="92D050"/>
                </a:solidFill>
              </a:rPr>
              <a:t> = (0, 1</a:t>
            </a:r>
            <a:r>
              <a:rPr lang="pt-BR" sz="2400" dirty="0" smtClean="0">
                <a:solidFill>
                  <a:srgbClr val="92D050"/>
                </a:solidFill>
              </a:rPr>
              <a:t>))</a:t>
            </a:r>
          </a:p>
          <a:p>
            <a:pPr marL="36576" indent="0">
              <a:buNone/>
            </a:pPr>
            <a:r>
              <a:rPr lang="pt-BR" dirty="0" smtClean="0">
                <a:solidFill>
                  <a:srgbClr val="92D050"/>
                </a:solidFill>
              </a:rPr>
              <a:t>	</a:t>
            </a:r>
            <a:r>
              <a:rPr lang="pt-BR" sz="2400" dirty="0" err="1" smtClean="0">
                <a:solidFill>
                  <a:srgbClr val="92D050"/>
                </a:solidFill>
              </a:rPr>
              <a:t>X_train</a:t>
            </a:r>
            <a:r>
              <a:rPr lang="pt-BR" sz="2400" dirty="0">
                <a:solidFill>
                  <a:srgbClr val="92D050"/>
                </a:solidFill>
              </a:rPr>
              <a:t> = </a:t>
            </a:r>
            <a:r>
              <a:rPr lang="pt-BR" sz="2400" dirty="0" err="1">
                <a:solidFill>
                  <a:srgbClr val="92D050"/>
                </a:solidFill>
              </a:rPr>
              <a:t>normalizer.fit_transform</a:t>
            </a:r>
            <a:r>
              <a:rPr lang="pt-BR" sz="2400" dirty="0">
                <a:solidFill>
                  <a:srgbClr val="92D050"/>
                </a:solidFill>
              </a:rPr>
              <a:t>(</a:t>
            </a:r>
            <a:r>
              <a:rPr lang="pt-BR" sz="2400" dirty="0" err="1">
                <a:solidFill>
                  <a:srgbClr val="92D050"/>
                </a:solidFill>
              </a:rPr>
              <a:t>X_train</a:t>
            </a:r>
            <a:r>
              <a:rPr lang="pt-BR" sz="2400" dirty="0">
                <a:solidFill>
                  <a:srgbClr val="92D050"/>
                </a:solidFill>
              </a:rPr>
              <a:t>)</a:t>
            </a:r>
          </a:p>
          <a:p>
            <a:pPr marL="36576" indent="0">
              <a:buNone/>
            </a:pPr>
            <a:r>
              <a:rPr lang="pt-BR" sz="2400" dirty="0" smtClean="0">
                <a:solidFill>
                  <a:srgbClr val="92D050"/>
                </a:solidFill>
              </a:rPr>
              <a:t>	</a:t>
            </a:r>
            <a:r>
              <a:rPr lang="pt-BR" sz="2400" dirty="0" err="1" smtClean="0">
                <a:solidFill>
                  <a:srgbClr val="92D050"/>
                </a:solidFill>
              </a:rPr>
              <a:t>X_valid</a:t>
            </a:r>
            <a:r>
              <a:rPr lang="pt-BR" sz="2400" dirty="0">
                <a:solidFill>
                  <a:srgbClr val="92D050"/>
                </a:solidFill>
              </a:rPr>
              <a:t> = </a:t>
            </a:r>
            <a:r>
              <a:rPr lang="pt-BR" sz="2400" dirty="0" err="1">
                <a:solidFill>
                  <a:srgbClr val="92D050"/>
                </a:solidFill>
              </a:rPr>
              <a:t>normalizer.transform</a:t>
            </a:r>
            <a:r>
              <a:rPr lang="pt-BR" sz="2400" dirty="0">
                <a:solidFill>
                  <a:srgbClr val="92D050"/>
                </a:solidFill>
              </a:rPr>
              <a:t>(</a:t>
            </a:r>
            <a:r>
              <a:rPr lang="pt-BR" sz="2400" dirty="0" err="1">
                <a:solidFill>
                  <a:srgbClr val="92D050"/>
                </a:solidFill>
              </a:rPr>
              <a:t>X_valid</a:t>
            </a:r>
            <a:r>
              <a:rPr lang="pt-BR" sz="2400" dirty="0">
                <a:solidFill>
                  <a:srgbClr val="92D050"/>
                </a:solidFill>
              </a:rPr>
              <a:t>)</a:t>
            </a:r>
          </a:p>
          <a:p>
            <a:pPr marL="36576" indent="0">
              <a:buNone/>
            </a:pPr>
            <a:r>
              <a:rPr lang="pt-BR" sz="2400" dirty="0" smtClean="0">
                <a:solidFill>
                  <a:srgbClr val="92D050"/>
                </a:solidFill>
              </a:rPr>
              <a:t>	</a:t>
            </a:r>
            <a:r>
              <a:rPr lang="pt-BR" sz="2400" dirty="0" err="1" smtClean="0">
                <a:solidFill>
                  <a:srgbClr val="92D050"/>
                </a:solidFill>
              </a:rPr>
              <a:t>X_test</a:t>
            </a:r>
            <a:r>
              <a:rPr lang="pt-BR" sz="2400" dirty="0">
                <a:solidFill>
                  <a:srgbClr val="92D050"/>
                </a:solidFill>
              </a:rPr>
              <a:t> = </a:t>
            </a:r>
            <a:r>
              <a:rPr lang="pt-BR" sz="2400" dirty="0" err="1">
                <a:solidFill>
                  <a:srgbClr val="92D050"/>
                </a:solidFill>
              </a:rPr>
              <a:t>normalizer.transform</a:t>
            </a:r>
            <a:r>
              <a:rPr lang="pt-BR" sz="2400" dirty="0">
                <a:solidFill>
                  <a:srgbClr val="92D050"/>
                </a:solidFill>
              </a:rPr>
              <a:t>(</a:t>
            </a:r>
            <a:r>
              <a:rPr lang="pt-BR" sz="2400" dirty="0" err="1">
                <a:solidFill>
                  <a:srgbClr val="92D050"/>
                </a:solidFill>
              </a:rPr>
              <a:t>X_test</a:t>
            </a:r>
            <a:r>
              <a:rPr lang="pt-BR" sz="2400" dirty="0">
                <a:solidFill>
                  <a:srgbClr val="92D050"/>
                </a:solidFill>
              </a:rPr>
              <a:t>)</a:t>
            </a:r>
          </a:p>
          <a:p>
            <a:pPr marL="338328" lvl="1" indent="0">
              <a:buNone/>
            </a:pPr>
            <a:endParaRPr lang="pt-BR" sz="2400" dirty="0">
              <a:solidFill>
                <a:srgbClr val="00B0F0"/>
              </a:solidFill>
            </a:endParaRPr>
          </a:p>
          <a:p>
            <a:pPr marL="338328" lvl="1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737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Passos Básicos da Modelagem d</a:t>
            </a:r>
            <a:r>
              <a:rPr lang="pt-BR" sz="4000" dirty="0" smtClean="0"/>
              <a:t>a RN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endParaRPr lang="pt-BR" sz="900" dirty="0" smtClean="0"/>
          </a:p>
          <a:p>
            <a:pPr marL="36576" indent="0">
              <a:buNone/>
            </a:pPr>
            <a:r>
              <a:rPr lang="pt-PT" dirty="0" smtClean="0"/>
              <a:t>4. Preparação dos dados</a:t>
            </a:r>
          </a:p>
          <a:p>
            <a:pPr marL="36576" indent="0">
              <a:buNone/>
            </a:pPr>
            <a:endParaRPr lang="pt-PT" dirty="0" smtClean="0"/>
          </a:p>
          <a:p>
            <a:pPr marL="852678" lvl="1" indent="-514350">
              <a:buFont typeface="+mj-lt"/>
              <a:buAutoNum type="alphaLcParenR"/>
            </a:pPr>
            <a:r>
              <a:rPr lang="pt-BR" sz="2400" dirty="0" err="1" smtClean="0"/>
              <a:t>Seleçã</a:t>
            </a:r>
            <a:r>
              <a:rPr lang="pt-PT" sz="2400" dirty="0" smtClean="0"/>
              <a:t>o dos conjuntos de treinamento teste e validação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 smtClean="0"/>
              <a:t>Pac</a:t>
            </a:r>
            <a:r>
              <a:rPr lang="pt-BR" sz="2400" dirty="0" err="1" smtClean="0"/>
              <a:t>otes</a:t>
            </a:r>
            <a:r>
              <a:rPr lang="pt-BR" sz="2400" dirty="0" smtClean="0"/>
              <a:t> PANDAS e SCIKITLEARN</a:t>
            </a:r>
            <a:endParaRPr lang="pt-PT" sz="2400" dirty="0" smtClean="0"/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 smtClean="0"/>
              <a:t>Exemplo:</a:t>
            </a:r>
          </a:p>
          <a:p>
            <a:pPr marL="36576" indent="0">
              <a:buNone/>
            </a:pPr>
            <a:r>
              <a:rPr lang="pt-BR" dirty="0" smtClean="0"/>
              <a:t>	</a:t>
            </a:r>
            <a:r>
              <a:rPr lang="pt-BR" sz="2100" dirty="0" err="1" smtClean="0">
                <a:solidFill>
                  <a:srgbClr val="92D050"/>
                </a:solidFill>
              </a:rPr>
              <a:t>X_train</a:t>
            </a:r>
            <a:r>
              <a:rPr lang="pt-BR" sz="2100" dirty="0">
                <a:solidFill>
                  <a:srgbClr val="92D050"/>
                </a:solidFill>
              </a:rPr>
              <a:t> = </a:t>
            </a:r>
            <a:r>
              <a:rPr lang="pt-BR" sz="2100" dirty="0" err="1">
                <a:solidFill>
                  <a:srgbClr val="92D050"/>
                </a:solidFill>
              </a:rPr>
              <a:t>df.iloc</a:t>
            </a:r>
            <a:r>
              <a:rPr lang="pt-BR" sz="2100" dirty="0">
                <a:solidFill>
                  <a:srgbClr val="92D050"/>
                </a:solidFill>
              </a:rPr>
              <a:t>[0:16,0:2].</a:t>
            </a:r>
            <a:r>
              <a:rPr lang="pt-BR" sz="2100" dirty="0" err="1">
                <a:solidFill>
                  <a:srgbClr val="92D050"/>
                </a:solidFill>
              </a:rPr>
              <a:t>astype</a:t>
            </a:r>
            <a:r>
              <a:rPr lang="pt-BR" sz="2100" dirty="0">
                <a:solidFill>
                  <a:srgbClr val="92D050"/>
                </a:solidFill>
              </a:rPr>
              <a:t>(</a:t>
            </a:r>
            <a:r>
              <a:rPr lang="pt-BR" sz="2100" dirty="0" err="1">
                <a:solidFill>
                  <a:srgbClr val="92D050"/>
                </a:solidFill>
              </a:rPr>
              <a:t>float</a:t>
            </a:r>
            <a:r>
              <a:rPr lang="pt-BR" sz="2100" dirty="0">
                <a:solidFill>
                  <a:srgbClr val="92D050"/>
                </a:solidFill>
              </a:rPr>
              <a:t>)</a:t>
            </a:r>
          </a:p>
          <a:p>
            <a:pPr marL="36576" indent="0">
              <a:buNone/>
            </a:pPr>
            <a:r>
              <a:rPr lang="pt-BR" sz="2100" dirty="0" smtClean="0">
                <a:solidFill>
                  <a:srgbClr val="92D050"/>
                </a:solidFill>
              </a:rPr>
              <a:t>	</a:t>
            </a:r>
            <a:r>
              <a:rPr lang="pt-BR" sz="2100" dirty="0" err="1" smtClean="0">
                <a:solidFill>
                  <a:srgbClr val="92D050"/>
                </a:solidFill>
              </a:rPr>
              <a:t>y_train</a:t>
            </a:r>
            <a:r>
              <a:rPr lang="pt-BR" sz="2100" dirty="0">
                <a:solidFill>
                  <a:srgbClr val="92D050"/>
                </a:solidFill>
              </a:rPr>
              <a:t> = </a:t>
            </a:r>
            <a:r>
              <a:rPr lang="pt-BR" sz="2100" dirty="0" err="1">
                <a:solidFill>
                  <a:srgbClr val="92D050"/>
                </a:solidFill>
              </a:rPr>
              <a:t>df.iloc</a:t>
            </a:r>
            <a:r>
              <a:rPr lang="pt-BR" sz="2100" dirty="0">
                <a:solidFill>
                  <a:srgbClr val="92D050"/>
                </a:solidFill>
              </a:rPr>
              <a:t>[0:16,2].</a:t>
            </a:r>
            <a:r>
              <a:rPr lang="pt-BR" sz="2100" dirty="0" err="1">
                <a:solidFill>
                  <a:srgbClr val="92D050"/>
                </a:solidFill>
              </a:rPr>
              <a:t>astype</a:t>
            </a:r>
            <a:r>
              <a:rPr lang="pt-BR" sz="2100" dirty="0">
                <a:solidFill>
                  <a:srgbClr val="92D050"/>
                </a:solidFill>
              </a:rPr>
              <a:t>(</a:t>
            </a:r>
            <a:r>
              <a:rPr lang="pt-BR" sz="2100" dirty="0" err="1">
                <a:solidFill>
                  <a:srgbClr val="92D050"/>
                </a:solidFill>
              </a:rPr>
              <a:t>float</a:t>
            </a:r>
            <a:r>
              <a:rPr lang="pt-BR" sz="2100" dirty="0">
                <a:solidFill>
                  <a:srgbClr val="92D050"/>
                </a:solidFill>
              </a:rPr>
              <a:t>)</a:t>
            </a:r>
          </a:p>
          <a:p>
            <a:pPr marL="36576" indent="0">
              <a:buNone/>
            </a:pPr>
            <a:r>
              <a:rPr lang="pt-BR" sz="2100" dirty="0" smtClean="0">
                <a:solidFill>
                  <a:srgbClr val="92D050"/>
                </a:solidFill>
              </a:rPr>
              <a:t>	</a:t>
            </a:r>
            <a:r>
              <a:rPr lang="pt-BR" sz="2100" dirty="0" err="1" smtClean="0">
                <a:solidFill>
                  <a:srgbClr val="92D050"/>
                </a:solidFill>
              </a:rPr>
              <a:t>X_valid</a:t>
            </a:r>
            <a:r>
              <a:rPr lang="pt-BR" sz="2100" dirty="0">
                <a:solidFill>
                  <a:srgbClr val="92D050"/>
                </a:solidFill>
              </a:rPr>
              <a:t> = </a:t>
            </a:r>
            <a:r>
              <a:rPr lang="pt-BR" sz="2100" dirty="0" err="1">
                <a:solidFill>
                  <a:srgbClr val="92D050"/>
                </a:solidFill>
              </a:rPr>
              <a:t>df.iloc</a:t>
            </a:r>
            <a:r>
              <a:rPr lang="pt-BR" sz="2100" dirty="0">
                <a:solidFill>
                  <a:srgbClr val="92D050"/>
                </a:solidFill>
              </a:rPr>
              <a:t>[16:25,0:2].</a:t>
            </a:r>
            <a:r>
              <a:rPr lang="pt-BR" sz="2100" dirty="0" err="1">
                <a:solidFill>
                  <a:srgbClr val="92D050"/>
                </a:solidFill>
              </a:rPr>
              <a:t>astype</a:t>
            </a:r>
            <a:r>
              <a:rPr lang="pt-BR" sz="2100" dirty="0">
                <a:solidFill>
                  <a:srgbClr val="92D050"/>
                </a:solidFill>
              </a:rPr>
              <a:t>(</a:t>
            </a:r>
            <a:r>
              <a:rPr lang="pt-BR" sz="2100" dirty="0" err="1">
                <a:solidFill>
                  <a:srgbClr val="92D050"/>
                </a:solidFill>
              </a:rPr>
              <a:t>float</a:t>
            </a:r>
            <a:r>
              <a:rPr lang="pt-BR" sz="2100" dirty="0">
                <a:solidFill>
                  <a:srgbClr val="92D050"/>
                </a:solidFill>
              </a:rPr>
              <a:t>)</a:t>
            </a:r>
          </a:p>
          <a:p>
            <a:pPr marL="36576" indent="0">
              <a:buNone/>
            </a:pPr>
            <a:r>
              <a:rPr lang="pt-BR" sz="2100" dirty="0" smtClean="0">
                <a:solidFill>
                  <a:srgbClr val="92D050"/>
                </a:solidFill>
              </a:rPr>
              <a:t>	</a:t>
            </a:r>
            <a:r>
              <a:rPr lang="pt-BR" sz="2100" dirty="0" err="1" smtClean="0">
                <a:solidFill>
                  <a:srgbClr val="92D050"/>
                </a:solidFill>
              </a:rPr>
              <a:t>y_valid</a:t>
            </a:r>
            <a:r>
              <a:rPr lang="pt-BR" sz="2100" dirty="0">
                <a:solidFill>
                  <a:srgbClr val="92D050"/>
                </a:solidFill>
              </a:rPr>
              <a:t> = </a:t>
            </a:r>
            <a:r>
              <a:rPr lang="pt-BR" sz="2100" dirty="0" err="1">
                <a:solidFill>
                  <a:srgbClr val="92D050"/>
                </a:solidFill>
              </a:rPr>
              <a:t>df.iloc</a:t>
            </a:r>
            <a:r>
              <a:rPr lang="pt-BR" sz="2100" dirty="0">
                <a:solidFill>
                  <a:srgbClr val="92D050"/>
                </a:solidFill>
              </a:rPr>
              <a:t>[16:25,2].</a:t>
            </a:r>
            <a:r>
              <a:rPr lang="pt-BR" sz="2100" dirty="0" err="1">
                <a:solidFill>
                  <a:srgbClr val="92D050"/>
                </a:solidFill>
              </a:rPr>
              <a:t>astype</a:t>
            </a:r>
            <a:r>
              <a:rPr lang="pt-BR" sz="2100" dirty="0">
                <a:solidFill>
                  <a:srgbClr val="92D050"/>
                </a:solidFill>
              </a:rPr>
              <a:t>(</a:t>
            </a:r>
            <a:r>
              <a:rPr lang="pt-BR" sz="2100" dirty="0" err="1">
                <a:solidFill>
                  <a:srgbClr val="92D050"/>
                </a:solidFill>
              </a:rPr>
              <a:t>float</a:t>
            </a:r>
            <a:r>
              <a:rPr lang="pt-BR" sz="2100" dirty="0">
                <a:solidFill>
                  <a:srgbClr val="92D050"/>
                </a:solidFill>
              </a:rPr>
              <a:t>)</a:t>
            </a:r>
          </a:p>
          <a:p>
            <a:pPr marL="36576" indent="0">
              <a:buNone/>
            </a:pPr>
            <a:r>
              <a:rPr lang="pt-BR" sz="2100" dirty="0" smtClean="0">
                <a:solidFill>
                  <a:srgbClr val="92D050"/>
                </a:solidFill>
              </a:rPr>
              <a:t>	</a:t>
            </a:r>
            <a:r>
              <a:rPr lang="pt-BR" sz="2100" dirty="0" err="1" smtClean="0">
                <a:solidFill>
                  <a:srgbClr val="92D050"/>
                </a:solidFill>
              </a:rPr>
              <a:t>X_test</a:t>
            </a:r>
            <a:r>
              <a:rPr lang="pt-BR" sz="2100" dirty="0">
                <a:solidFill>
                  <a:srgbClr val="92D050"/>
                </a:solidFill>
              </a:rPr>
              <a:t> = </a:t>
            </a:r>
            <a:r>
              <a:rPr lang="pt-BR" sz="2100" dirty="0" err="1">
                <a:solidFill>
                  <a:srgbClr val="92D050"/>
                </a:solidFill>
              </a:rPr>
              <a:t>df.iloc</a:t>
            </a:r>
            <a:r>
              <a:rPr lang="pt-BR" sz="2100" dirty="0">
                <a:solidFill>
                  <a:srgbClr val="92D050"/>
                </a:solidFill>
              </a:rPr>
              <a:t>[25:41,0:2].</a:t>
            </a:r>
            <a:r>
              <a:rPr lang="pt-BR" sz="2100" dirty="0" err="1">
                <a:solidFill>
                  <a:srgbClr val="92D050"/>
                </a:solidFill>
              </a:rPr>
              <a:t>astype</a:t>
            </a:r>
            <a:r>
              <a:rPr lang="pt-BR" sz="2100" dirty="0">
                <a:solidFill>
                  <a:srgbClr val="92D050"/>
                </a:solidFill>
              </a:rPr>
              <a:t>(</a:t>
            </a:r>
            <a:r>
              <a:rPr lang="pt-BR" sz="2100" dirty="0" err="1">
                <a:solidFill>
                  <a:srgbClr val="92D050"/>
                </a:solidFill>
              </a:rPr>
              <a:t>float</a:t>
            </a:r>
            <a:r>
              <a:rPr lang="pt-BR" sz="2100" dirty="0">
                <a:solidFill>
                  <a:srgbClr val="92D050"/>
                </a:solidFill>
              </a:rPr>
              <a:t>)</a:t>
            </a:r>
          </a:p>
          <a:p>
            <a:pPr marL="36576" indent="0">
              <a:buNone/>
            </a:pPr>
            <a:r>
              <a:rPr lang="pt-BR" sz="2100" dirty="0" smtClean="0">
                <a:solidFill>
                  <a:srgbClr val="92D050"/>
                </a:solidFill>
              </a:rPr>
              <a:t>	</a:t>
            </a:r>
            <a:r>
              <a:rPr lang="pt-BR" sz="2100" dirty="0" err="1" smtClean="0">
                <a:solidFill>
                  <a:srgbClr val="92D050"/>
                </a:solidFill>
              </a:rPr>
              <a:t>y_test</a:t>
            </a:r>
            <a:r>
              <a:rPr lang="pt-BR" sz="2100" dirty="0">
                <a:solidFill>
                  <a:srgbClr val="92D050"/>
                </a:solidFill>
              </a:rPr>
              <a:t> = </a:t>
            </a:r>
            <a:r>
              <a:rPr lang="pt-BR" sz="2100" dirty="0" err="1">
                <a:solidFill>
                  <a:srgbClr val="92D050"/>
                </a:solidFill>
              </a:rPr>
              <a:t>df.iloc</a:t>
            </a:r>
            <a:r>
              <a:rPr lang="pt-BR" sz="2100" dirty="0">
                <a:solidFill>
                  <a:srgbClr val="92D050"/>
                </a:solidFill>
              </a:rPr>
              <a:t>[25:41,2].</a:t>
            </a:r>
            <a:r>
              <a:rPr lang="pt-BR" sz="2100" dirty="0" err="1">
                <a:solidFill>
                  <a:srgbClr val="92D050"/>
                </a:solidFill>
              </a:rPr>
              <a:t>astype</a:t>
            </a:r>
            <a:r>
              <a:rPr lang="pt-BR" sz="2100" dirty="0">
                <a:solidFill>
                  <a:srgbClr val="92D050"/>
                </a:solidFill>
              </a:rPr>
              <a:t>(</a:t>
            </a:r>
            <a:r>
              <a:rPr lang="pt-BR" sz="2100" dirty="0" err="1">
                <a:solidFill>
                  <a:srgbClr val="92D050"/>
                </a:solidFill>
              </a:rPr>
              <a:t>float</a:t>
            </a:r>
            <a:r>
              <a:rPr lang="pt-BR" sz="2100" dirty="0" smtClean="0">
                <a:solidFill>
                  <a:srgbClr val="92D050"/>
                </a:solidFill>
              </a:rPr>
              <a:t>)</a:t>
            </a:r>
          </a:p>
          <a:p>
            <a:pPr marL="36576" indent="0">
              <a:buNone/>
            </a:pPr>
            <a:endParaRPr lang="pt-BR" sz="2100" dirty="0" smtClean="0"/>
          </a:p>
          <a:p>
            <a:pPr marL="36576" indent="0">
              <a:buNone/>
            </a:pPr>
            <a:r>
              <a:rPr lang="pt-BR" sz="2100" dirty="0"/>
              <a:t>	</a:t>
            </a:r>
            <a:r>
              <a:rPr lang="pt-PT" sz="2100" dirty="0" smtClean="0"/>
              <a:t>ou:</a:t>
            </a:r>
          </a:p>
          <a:p>
            <a:pPr marL="36576" indent="0">
              <a:buNone/>
            </a:pPr>
            <a:endParaRPr lang="pt-PT" sz="2100" dirty="0" smtClean="0"/>
          </a:p>
          <a:p>
            <a:pPr marL="36576" indent="0">
              <a:buNone/>
            </a:pPr>
            <a:r>
              <a:rPr lang="fr-FR" sz="2100" dirty="0" smtClean="0"/>
              <a:t>	</a:t>
            </a:r>
            <a:r>
              <a:rPr lang="fr-FR" sz="2100" dirty="0" smtClean="0">
                <a:solidFill>
                  <a:srgbClr val="92D050"/>
                </a:solidFill>
              </a:rPr>
              <a:t>X_train</a:t>
            </a:r>
            <a:r>
              <a:rPr lang="fr-FR" sz="2100" dirty="0">
                <a:solidFill>
                  <a:srgbClr val="92D050"/>
                </a:solidFill>
              </a:rPr>
              <a:t>, </a:t>
            </a:r>
            <a:r>
              <a:rPr lang="fr-FR" sz="2100" dirty="0" smtClean="0">
                <a:solidFill>
                  <a:srgbClr val="92D050"/>
                </a:solidFill>
              </a:rPr>
              <a:t>X_test,y_train,y_test</a:t>
            </a:r>
            <a:r>
              <a:rPr lang="fr-FR" sz="2100" dirty="0">
                <a:solidFill>
                  <a:srgbClr val="92D050"/>
                </a:solidFill>
              </a:rPr>
              <a:t> = train_test_split(X, y, test_size=0.20)</a:t>
            </a:r>
          </a:p>
          <a:p>
            <a:pPr marL="36576" indent="0">
              <a:buNone/>
            </a:pPr>
            <a:r>
              <a:rPr lang="fr-FR" sz="1800" dirty="0" smtClean="0">
                <a:solidFill>
                  <a:srgbClr val="92D050"/>
                </a:solidFill>
              </a:rPr>
              <a:t>	</a:t>
            </a:r>
            <a:endParaRPr lang="fr-FR" sz="1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Passos Básicos da Modelagem d</a:t>
            </a:r>
            <a:r>
              <a:rPr lang="pt-BR" sz="4000" dirty="0" smtClean="0"/>
              <a:t>a RN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5040560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endParaRPr lang="pt-BR" sz="900" dirty="0" smtClean="0"/>
          </a:p>
          <a:p>
            <a:pPr marL="36576" indent="0">
              <a:buNone/>
            </a:pPr>
            <a:r>
              <a:rPr lang="pt-PT" sz="3700" dirty="0" smtClean="0"/>
              <a:t>5. Definição da arquitetura da RN</a:t>
            </a:r>
          </a:p>
          <a:p>
            <a:pPr marL="36576" indent="0">
              <a:buNone/>
            </a:pPr>
            <a:endParaRPr lang="pt-PT" dirty="0" smtClean="0"/>
          </a:p>
          <a:p>
            <a:pPr marL="852678" lvl="1" indent="-514350">
              <a:buFont typeface="+mj-lt"/>
              <a:buAutoNum type="alphaLcParenR"/>
            </a:pPr>
            <a:r>
              <a:rPr lang="pt-PT" sz="3100" dirty="0" smtClean="0"/>
              <a:t>Pac</a:t>
            </a:r>
            <a:r>
              <a:rPr lang="pt-BR" sz="3100" dirty="0" err="1" smtClean="0"/>
              <a:t>ote</a:t>
            </a:r>
            <a:r>
              <a:rPr lang="pt-BR" sz="3100" dirty="0" smtClean="0"/>
              <a:t> </a:t>
            </a:r>
            <a:r>
              <a:rPr lang="pt-BR" sz="3100" cap="all" dirty="0" err="1" smtClean="0"/>
              <a:t>TENSoRFLoW</a:t>
            </a:r>
            <a:endParaRPr lang="pt-PT" sz="3100" cap="all" dirty="0" smtClean="0"/>
          </a:p>
          <a:p>
            <a:pPr marL="852678" lvl="1" indent="-514350">
              <a:buFont typeface="+mj-lt"/>
              <a:buAutoNum type="alphaLcParenR"/>
            </a:pPr>
            <a:r>
              <a:rPr lang="pt-PT" sz="3100" dirty="0" smtClean="0"/>
              <a:t>Exempl</a:t>
            </a:r>
            <a:r>
              <a:rPr lang="pt-BR" sz="3100" dirty="0" smtClean="0"/>
              <a:t>o:</a:t>
            </a:r>
            <a:endParaRPr lang="pt-PT" sz="3100" dirty="0" smtClean="0"/>
          </a:p>
          <a:p>
            <a:pPr marL="36576" indent="0">
              <a:buNone/>
            </a:pPr>
            <a:endParaRPr lang="pt-BR" dirty="0" smtClean="0"/>
          </a:p>
          <a:p>
            <a:pPr marL="36576" indent="0">
              <a:buNone/>
            </a:pPr>
            <a:r>
              <a:rPr lang="pt-BR" dirty="0"/>
              <a:t>	</a:t>
            </a:r>
            <a:r>
              <a:rPr lang="pt-BR" sz="2600" dirty="0" smtClean="0">
                <a:solidFill>
                  <a:srgbClr val="92D050"/>
                </a:solidFill>
              </a:rPr>
              <a:t>#Multicamadas </a:t>
            </a:r>
            <a:r>
              <a:rPr lang="pt-BR" sz="2600" dirty="0" err="1" smtClean="0">
                <a:solidFill>
                  <a:srgbClr val="92D050"/>
                </a:solidFill>
              </a:rPr>
              <a:t>feed-forward</a:t>
            </a:r>
            <a:endParaRPr lang="pt-BR" sz="2600" dirty="0" smtClean="0">
              <a:solidFill>
                <a:srgbClr val="92D050"/>
              </a:solidFill>
            </a:endParaRPr>
          </a:p>
          <a:p>
            <a:pPr marL="36576" indent="0">
              <a:buNone/>
            </a:pPr>
            <a:r>
              <a:rPr lang="pt-BR" sz="2600" dirty="0">
                <a:solidFill>
                  <a:srgbClr val="92D050"/>
                </a:solidFill>
              </a:rPr>
              <a:t>	</a:t>
            </a:r>
            <a:r>
              <a:rPr lang="pt-BR" sz="2600" dirty="0" err="1" smtClean="0">
                <a:solidFill>
                  <a:srgbClr val="92D050"/>
                </a:solidFill>
              </a:rPr>
              <a:t>model</a:t>
            </a:r>
            <a:r>
              <a:rPr lang="pt-BR" sz="2600" dirty="0">
                <a:solidFill>
                  <a:srgbClr val="92D050"/>
                </a:solidFill>
              </a:rPr>
              <a:t> = </a:t>
            </a:r>
            <a:r>
              <a:rPr lang="pt-BR" sz="2600" dirty="0" err="1">
                <a:solidFill>
                  <a:srgbClr val="92D050"/>
                </a:solidFill>
              </a:rPr>
              <a:t>models.Sequential</a:t>
            </a:r>
            <a:r>
              <a:rPr lang="pt-BR" sz="2600" dirty="0">
                <a:solidFill>
                  <a:srgbClr val="92D050"/>
                </a:solidFill>
              </a:rPr>
              <a:t>()</a:t>
            </a:r>
          </a:p>
          <a:p>
            <a:pPr marL="36576" indent="0">
              <a:buNone/>
            </a:pPr>
            <a:r>
              <a:rPr lang="pt-BR" sz="2600" dirty="0">
                <a:solidFill>
                  <a:srgbClr val="92D050"/>
                </a:solidFill>
              </a:rPr>
              <a:t/>
            </a:r>
            <a:br>
              <a:rPr lang="pt-BR" sz="2600" dirty="0">
                <a:solidFill>
                  <a:srgbClr val="92D050"/>
                </a:solidFill>
              </a:rPr>
            </a:br>
            <a:r>
              <a:rPr lang="pt-BR" sz="2600" dirty="0" smtClean="0">
                <a:solidFill>
                  <a:srgbClr val="92D050"/>
                </a:solidFill>
              </a:rPr>
              <a:t>	#</a:t>
            </a:r>
            <a:r>
              <a:rPr lang="pt-BR" sz="2600" dirty="0">
                <a:solidFill>
                  <a:srgbClr val="92D050"/>
                </a:solidFill>
              </a:rPr>
              <a:t>Camada de Entrada &amp; Camada Escondida_1</a:t>
            </a:r>
          </a:p>
          <a:p>
            <a:pPr marL="36576" indent="0">
              <a:buNone/>
            </a:pPr>
            <a:r>
              <a:rPr lang="pt-BR" sz="2600" dirty="0" smtClean="0">
                <a:solidFill>
                  <a:srgbClr val="92D050"/>
                </a:solidFill>
              </a:rPr>
              <a:t>	</a:t>
            </a:r>
            <a:r>
              <a:rPr lang="pt-BR" sz="2600" dirty="0" err="1" smtClean="0">
                <a:solidFill>
                  <a:srgbClr val="92D050"/>
                </a:solidFill>
              </a:rPr>
              <a:t>model.add</a:t>
            </a:r>
            <a:r>
              <a:rPr lang="pt-BR" sz="2600" dirty="0" smtClean="0">
                <a:solidFill>
                  <a:srgbClr val="92D050"/>
                </a:solidFill>
              </a:rPr>
              <a:t>(</a:t>
            </a:r>
            <a:r>
              <a:rPr lang="pt-BR" sz="2600" dirty="0" err="1" smtClean="0">
                <a:solidFill>
                  <a:srgbClr val="92D050"/>
                </a:solidFill>
              </a:rPr>
              <a:t>layers.Dense</a:t>
            </a:r>
            <a:r>
              <a:rPr lang="pt-BR" sz="2600" dirty="0" smtClean="0">
                <a:solidFill>
                  <a:srgbClr val="92D050"/>
                </a:solidFill>
              </a:rPr>
              <a:t>(10</a:t>
            </a:r>
            <a:r>
              <a:rPr lang="pt-BR" sz="2600" dirty="0">
                <a:solidFill>
                  <a:srgbClr val="92D050"/>
                </a:solidFill>
              </a:rPr>
              <a:t>, </a:t>
            </a:r>
            <a:r>
              <a:rPr lang="pt-BR" sz="2600" dirty="0" err="1">
                <a:solidFill>
                  <a:srgbClr val="92D050"/>
                </a:solidFill>
              </a:rPr>
              <a:t>activation</a:t>
            </a:r>
            <a:r>
              <a:rPr lang="pt-BR" sz="2600" dirty="0">
                <a:solidFill>
                  <a:srgbClr val="92D050"/>
                </a:solidFill>
              </a:rPr>
              <a:t>='</a:t>
            </a:r>
            <a:r>
              <a:rPr lang="pt-BR" sz="2600" dirty="0" err="1">
                <a:solidFill>
                  <a:srgbClr val="92D050"/>
                </a:solidFill>
              </a:rPr>
              <a:t>sigmoid</a:t>
            </a:r>
            <a:r>
              <a:rPr lang="pt-BR" sz="2600" dirty="0">
                <a:solidFill>
                  <a:srgbClr val="92D050"/>
                </a:solidFill>
              </a:rPr>
              <a:t>', </a:t>
            </a:r>
            <a:r>
              <a:rPr lang="pt-BR" sz="2600" dirty="0" err="1">
                <a:solidFill>
                  <a:srgbClr val="92D050"/>
                </a:solidFill>
              </a:rPr>
              <a:t>input_dim</a:t>
            </a:r>
            <a:r>
              <a:rPr lang="pt-BR" sz="2600" dirty="0">
                <a:solidFill>
                  <a:srgbClr val="92D050"/>
                </a:solidFill>
              </a:rPr>
              <a:t>=2))</a:t>
            </a:r>
          </a:p>
          <a:p>
            <a:pPr marL="36576" indent="0">
              <a:buNone/>
            </a:pPr>
            <a:r>
              <a:rPr lang="pt-BR" sz="2600" dirty="0">
                <a:solidFill>
                  <a:srgbClr val="92D050"/>
                </a:solidFill>
              </a:rPr>
              <a:t/>
            </a:r>
            <a:br>
              <a:rPr lang="pt-BR" sz="2600" dirty="0">
                <a:solidFill>
                  <a:srgbClr val="92D050"/>
                </a:solidFill>
              </a:rPr>
            </a:br>
            <a:r>
              <a:rPr lang="pt-BR" sz="2600" dirty="0" smtClean="0">
                <a:solidFill>
                  <a:srgbClr val="92D050"/>
                </a:solidFill>
              </a:rPr>
              <a:t>	#</a:t>
            </a:r>
            <a:r>
              <a:rPr lang="pt-BR" sz="2600" dirty="0">
                <a:solidFill>
                  <a:srgbClr val="92D050"/>
                </a:solidFill>
              </a:rPr>
              <a:t>Camada Escondida_2</a:t>
            </a:r>
          </a:p>
          <a:p>
            <a:pPr marL="36576" indent="0">
              <a:buNone/>
            </a:pPr>
            <a:r>
              <a:rPr lang="pt-BR" sz="2600" dirty="0" smtClean="0">
                <a:solidFill>
                  <a:srgbClr val="92D050"/>
                </a:solidFill>
              </a:rPr>
              <a:t>	</a:t>
            </a:r>
            <a:r>
              <a:rPr lang="pt-BR" sz="2600" dirty="0" err="1" smtClean="0">
                <a:solidFill>
                  <a:srgbClr val="92D050"/>
                </a:solidFill>
              </a:rPr>
              <a:t>model.add</a:t>
            </a:r>
            <a:r>
              <a:rPr lang="pt-BR" sz="2600" dirty="0" smtClean="0">
                <a:solidFill>
                  <a:srgbClr val="92D050"/>
                </a:solidFill>
              </a:rPr>
              <a:t>(</a:t>
            </a:r>
            <a:r>
              <a:rPr lang="pt-BR" sz="2600" dirty="0" err="1" smtClean="0">
                <a:solidFill>
                  <a:srgbClr val="92D050"/>
                </a:solidFill>
              </a:rPr>
              <a:t>layers.Dense</a:t>
            </a:r>
            <a:r>
              <a:rPr lang="pt-BR" sz="2600" dirty="0" smtClean="0">
                <a:solidFill>
                  <a:srgbClr val="92D050"/>
                </a:solidFill>
              </a:rPr>
              <a:t>(10</a:t>
            </a:r>
            <a:r>
              <a:rPr lang="pt-BR" sz="2600" dirty="0">
                <a:solidFill>
                  <a:srgbClr val="92D050"/>
                </a:solidFill>
              </a:rPr>
              <a:t>, </a:t>
            </a:r>
            <a:r>
              <a:rPr lang="pt-BR" sz="2600" dirty="0" err="1">
                <a:solidFill>
                  <a:srgbClr val="92D050"/>
                </a:solidFill>
              </a:rPr>
              <a:t>activation</a:t>
            </a:r>
            <a:r>
              <a:rPr lang="pt-BR" sz="2600" dirty="0">
                <a:solidFill>
                  <a:srgbClr val="92D050"/>
                </a:solidFill>
              </a:rPr>
              <a:t>='</a:t>
            </a:r>
            <a:r>
              <a:rPr lang="pt-BR" sz="2600" dirty="0" err="1">
                <a:solidFill>
                  <a:srgbClr val="92D050"/>
                </a:solidFill>
              </a:rPr>
              <a:t>sigmoid</a:t>
            </a:r>
            <a:r>
              <a:rPr lang="pt-BR" sz="2600" dirty="0">
                <a:solidFill>
                  <a:srgbClr val="92D050"/>
                </a:solidFill>
              </a:rPr>
              <a:t>'))</a:t>
            </a:r>
          </a:p>
          <a:p>
            <a:pPr marL="36576" indent="0">
              <a:buNone/>
            </a:pPr>
            <a:r>
              <a:rPr lang="pt-BR" sz="2600" dirty="0">
                <a:solidFill>
                  <a:srgbClr val="92D050"/>
                </a:solidFill>
              </a:rPr>
              <a:t/>
            </a:r>
            <a:br>
              <a:rPr lang="pt-BR" sz="2600" dirty="0">
                <a:solidFill>
                  <a:srgbClr val="92D050"/>
                </a:solidFill>
              </a:rPr>
            </a:br>
            <a:r>
              <a:rPr lang="pt-BR" sz="2600" dirty="0" smtClean="0">
                <a:solidFill>
                  <a:srgbClr val="92D050"/>
                </a:solidFill>
              </a:rPr>
              <a:t>	#Camada</a:t>
            </a:r>
            <a:r>
              <a:rPr lang="pt-BR" sz="2600" dirty="0">
                <a:solidFill>
                  <a:srgbClr val="92D050"/>
                </a:solidFill>
              </a:rPr>
              <a:t> de </a:t>
            </a:r>
            <a:r>
              <a:rPr lang="pt-BR" sz="2600" dirty="0" err="1">
                <a:solidFill>
                  <a:srgbClr val="92D050"/>
                </a:solidFill>
              </a:rPr>
              <a:t>Saida</a:t>
            </a:r>
            <a:endParaRPr lang="pt-BR" sz="2600" dirty="0">
              <a:solidFill>
                <a:srgbClr val="92D050"/>
              </a:solidFill>
            </a:endParaRPr>
          </a:p>
          <a:p>
            <a:pPr marL="36576" indent="0">
              <a:buNone/>
            </a:pPr>
            <a:r>
              <a:rPr lang="pt-BR" sz="2600" dirty="0" smtClean="0">
                <a:solidFill>
                  <a:srgbClr val="92D050"/>
                </a:solidFill>
              </a:rPr>
              <a:t>	</a:t>
            </a:r>
            <a:r>
              <a:rPr lang="pt-BR" sz="2600" dirty="0" err="1" smtClean="0">
                <a:solidFill>
                  <a:srgbClr val="92D050"/>
                </a:solidFill>
              </a:rPr>
              <a:t>model.add</a:t>
            </a:r>
            <a:r>
              <a:rPr lang="pt-BR" sz="2600" dirty="0" smtClean="0">
                <a:solidFill>
                  <a:srgbClr val="92D050"/>
                </a:solidFill>
              </a:rPr>
              <a:t>(</a:t>
            </a:r>
            <a:r>
              <a:rPr lang="pt-BR" sz="2600" dirty="0" err="1" smtClean="0">
                <a:solidFill>
                  <a:srgbClr val="92D050"/>
                </a:solidFill>
              </a:rPr>
              <a:t>layers.Dense</a:t>
            </a:r>
            <a:r>
              <a:rPr lang="pt-BR" sz="2600" dirty="0" smtClean="0">
                <a:solidFill>
                  <a:srgbClr val="92D050"/>
                </a:solidFill>
              </a:rPr>
              <a:t>(1</a:t>
            </a:r>
            <a:r>
              <a:rPr lang="pt-BR" sz="2600" dirty="0">
                <a:solidFill>
                  <a:srgbClr val="92D050"/>
                </a:solidFill>
              </a:rPr>
              <a:t>, </a:t>
            </a:r>
            <a:r>
              <a:rPr lang="pt-BR" sz="2600" dirty="0" err="1">
                <a:solidFill>
                  <a:srgbClr val="92D050"/>
                </a:solidFill>
              </a:rPr>
              <a:t>activation</a:t>
            </a:r>
            <a:r>
              <a:rPr lang="pt-BR" sz="2600" dirty="0">
                <a:solidFill>
                  <a:srgbClr val="92D050"/>
                </a:solidFill>
              </a:rPr>
              <a:t>='linear'))</a:t>
            </a:r>
          </a:p>
          <a:p>
            <a:pPr marL="338328" lvl="1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737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Passos Básicos da Modelagem d</a:t>
            </a:r>
            <a:r>
              <a:rPr lang="pt-BR" sz="4000" dirty="0" smtClean="0"/>
              <a:t>a RN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900" dirty="0" smtClean="0"/>
          </a:p>
          <a:p>
            <a:pPr marL="36576" indent="0">
              <a:buNone/>
            </a:pPr>
            <a:r>
              <a:rPr lang="pt-PT" dirty="0" smtClean="0"/>
              <a:t>6</a:t>
            </a:r>
            <a:r>
              <a:rPr lang="pt-PT" dirty="0"/>
              <a:t>. Definição do algoritmo de treinamento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 smtClean="0"/>
              <a:t>Pac</a:t>
            </a:r>
            <a:r>
              <a:rPr lang="pt-BR" sz="2400" dirty="0" err="1" smtClean="0"/>
              <a:t>ote</a:t>
            </a:r>
            <a:r>
              <a:rPr lang="pt-BR" sz="2400" dirty="0" smtClean="0"/>
              <a:t> </a:t>
            </a:r>
            <a:r>
              <a:rPr lang="pt-BR" sz="2400" cap="all" dirty="0" err="1" smtClean="0"/>
              <a:t>TENSoRFLoW</a:t>
            </a:r>
            <a:endParaRPr lang="pt-PT" sz="2400" cap="all" dirty="0"/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 smtClean="0"/>
              <a:t>Exempl</a:t>
            </a:r>
            <a:r>
              <a:rPr lang="pt-BR" sz="2400" dirty="0" smtClean="0"/>
              <a:t>o:</a:t>
            </a:r>
          </a:p>
          <a:p>
            <a:pPr marL="852678" lvl="1" indent="-514350">
              <a:buFont typeface="+mj-lt"/>
              <a:buAutoNum type="alphaLcParenR"/>
            </a:pPr>
            <a:endParaRPr lang="pt-BR" sz="2400" dirty="0" smtClean="0"/>
          </a:p>
          <a:p>
            <a:pPr marL="36576" indent="0">
              <a:buNone/>
            </a:pPr>
            <a:r>
              <a:rPr lang="pt-BR" sz="2200" dirty="0" smtClean="0"/>
              <a:t>	</a:t>
            </a:r>
            <a:r>
              <a:rPr lang="pt-BR" sz="2200" dirty="0" err="1" smtClean="0">
                <a:solidFill>
                  <a:srgbClr val="92D050"/>
                </a:solidFill>
              </a:rPr>
              <a:t>optimizer</a:t>
            </a:r>
            <a:r>
              <a:rPr lang="pt-BR" sz="2200" dirty="0">
                <a:solidFill>
                  <a:srgbClr val="92D050"/>
                </a:solidFill>
              </a:rPr>
              <a:t> = </a:t>
            </a:r>
            <a:r>
              <a:rPr lang="pt-BR" sz="2200" dirty="0" err="1" smtClean="0">
                <a:solidFill>
                  <a:srgbClr val="92D050"/>
                </a:solidFill>
              </a:rPr>
              <a:t>optimizers.SGD</a:t>
            </a:r>
            <a:endParaRPr lang="pt-BR" sz="2200" dirty="0" smtClean="0">
              <a:solidFill>
                <a:srgbClr val="92D050"/>
              </a:solidFill>
            </a:endParaRPr>
          </a:p>
          <a:p>
            <a:pPr marL="36576" indent="0">
              <a:buNone/>
            </a:pPr>
            <a:r>
              <a:rPr lang="pt-BR" sz="2200" dirty="0">
                <a:solidFill>
                  <a:srgbClr val="92D050"/>
                </a:solidFill>
              </a:rPr>
              <a:t>	</a:t>
            </a:r>
            <a:r>
              <a:rPr lang="pt-BR" sz="2200" dirty="0" smtClean="0">
                <a:solidFill>
                  <a:srgbClr val="92D050"/>
                </a:solidFill>
              </a:rPr>
              <a:t>	(</a:t>
            </a:r>
            <a:r>
              <a:rPr lang="pt-BR" sz="2200" dirty="0" err="1" smtClean="0">
                <a:solidFill>
                  <a:srgbClr val="92D050"/>
                </a:solidFill>
              </a:rPr>
              <a:t>learning_rate</a:t>
            </a:r>
            <a:r>
              <a:rPr lang="pt-BR" sz="2200" dirty="0" smtClean="0">
                <a:solidFill>
                  <a:srgbClr val="92D050"/>
                </a:solidFill>
              </a:rPr>
              <a:t>=0.01,momentum=0.5</a:t>
            </a:r>
            <a:r>
              <a:rPr lang="pt-BR" sz="2200" dirty="0">
                <a:solidFill>
                  <a:srgbClr val="92D050"/>
                </a:solidFill>
              </a:rPr>
              <a:t>)</a:t>
            </a:r>
          </a:p>
          <a:p>
            <a:pPr marL="36576" indent="0">
              <a:buNone/>
            </a:pPr>
            <a:r>
              <a:rPr lang="pt-BR" sz="2200" dirty="0" smtClean="0">
                <a:solidFill>
                  <a:srgbClr val="92D050"/>
                </a:solidFill>
              </a:rPr>
              <a:t>	</a:t>
            </a:r>
            <a:r>
              <a:rPr lang="pt-BR" sz="2200" dirty="0" err="1" smtClean="0">
                <a:solidFill>
                  <a:srgbClr val="92D050"/>
                </a:solidFill>
              </a:rPr>
              <a:t>model.compile</a:t>
            </a:r>
            <a:r>
              <a:rPr lang="pt-BR" sz="2200" dirty="0" smtClean="0">
                <a:solidFill>
                  <a:srgbClr val="92D050"/>
                </a:solidFill>
              </a:rPr>
              <a:t>(</a:t>
            </a:r>
            <a:r>
              <a:rPr lang="pt-BR" sz="2200" dirty="0" err="1" smtClean="0">
                <a:solidFill>
                  <a:srgbClr val="92D050"/>
                </a:solidFill>
              </a:rPr>
              <a:t>loss</a:t>
            </a:r>
            <a:r>
              <a:rPr lang="pt-BR" sz="2200" dirty="0">
                <a:solidFill>
                  <a:srgbClr val="92D050"/>
                </a:solidFill>
              </a:rPr>
              <a:t>='</a:t>
            </a:r>
            <a:r>
              <a:rPr lang="pt-BR" sz="2200" dirty="0" err="1">
                <a:solidFill>
                  <a:srgbClr val="92D050"/>
                </a:solidFill>
              </a:rPr>
              <a:t>mse</a:t>
            </a:r>
            <a:r>
              <a:rPr lang="pt-BR" sz="2200" dirty="0">
                <a:solidFill>
                  <a:srgbClr val="92D050"/>
                </a:solidFill>
              </a:rPr>
              <a:t>', </a:t>
            </a:r>
            <a:r>
              <a:rPr lang="pt-BR" sz="2200" dirty="0" err="1">
                <a:solidFill>
                  <a:srgbClr val="92D050"/>
                </a:solidFill>
              </a:rPr>
              <a:t>optimizer</a:t>
            </a:r>
            <a:r>
              <a:rPr lang="pt-BR" sz="2200" dirty="0">
                <a:solidFill>
                  <a:srgbClr val="92D050"/>
                </a:solidFill>
              </a:rPr>
              <a:t>=</a:t>
            </a:r>
            <a:r>
              <a:rPr lang="pt-BR" sz="2200" dirty="0" err="1">
                <a:solidFill>
                  <a:srgbClr val="92D050"/>
                </a:solidFill>
              </a:rPr>
              <a:t>optimizer</a:t>
            </a:r>
            <a:r>
              <a:rPr lang="pt-BR" sz="2200" dirty="0">
                <a:solidFill>
                  <a:srgbClr val="92D050"/>
                </a:solidFill>
              </a:rPr>
              <a:t>)</a:t>
            </a:r>
          </a:p>
          <a:p>
            <a:pPr marL="852678" lvl="1" indent="-514350">
              <a:buFont typeface="+mj-lt"/>
              <a:buAutoNum type="alphaLcParenR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758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Passos Básicos da Modelagem d</a:t>
            </a:r>
            <a:r>
              <a:rPr lang="pt-BR" sz="4000" dirty="0" smtClean="0"/>
              <a:t>a RN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900" dirty="0" smtClean="0"/>
          </a:p>
          <a:p>
            <a:pPr marL="36576" indent="0">
              <a:buNone/>
            </a:pPr>
            <a:r>
              <a:rPr lang="pt-PT" sz="2800" dirty="0" smtClean="0"/>
              <a:t>7. Treinamento da RN</a:t>
            </a:r>
          </a:p>
          <a:p>
            <a:pPr marL="36576" indent="0">
              <a:buNone/>
            </a:pPr>
            <a:endParaRPr lang="pt-PT" sz="2800" dirty="0" smtClean="0"/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Pac</a:t>
            </a:r>
            <a:r>
              <a:rPr lang="pt-BR" sz="2400" dirty="0" err="1"/>
              <a:t>ote</a:t>
            </a:r>
            <a:r>
              <a:rPr lang="pt-BR" sz="2400" dirty="0"/>
              <a:t> </a:t>
            </a:r>
            <a:r>
              <a:rPr lang="pt-BR" sz="2400" cap="all" dirty="0" err="1"/>
              <a:t>TENSoRFLoW</a:t>
            </a:r>
            <a:endParaRPr lang="pt-PT" sz="2400" cap="all" dirty="0"/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Exempl</a:t>
            </a:r>
            <a:r>
              <a:rPr lang="pt-BR" sz="2400" dirty="0"/>
              <a:t>o</a:t>
            </a:r>
            <a:r>
              <a:rPr lang="pt-BR" sz="2400" dirty="0" smtClean="0"/>
              <a:t>:</a:t>
            </a:r>
          </a:p>
          <a:p>
            <a:pPr marL="852678" lvl="1" indent="-514350">
              <a:buFont typeface="+mj-lt"/>
              <a:buAutoNum type="alphaLcParenR"/>
            </a:pPr>
            <a:endParaRPr lang="pt-PT" sz="2400" dirty="0"/>
          </a:p>
          <a:p>
            <a:pPr marL="36576" indent="0">
              <a:buNone/>
            </a:pPr>
            <a:r>
              <a:rPr lang="pt-BR" dirty="0" smtClean="0"/>
              <a:t>	</a:t>
            </a:r>
            <a:r>
              <a:rPr lang="pt-BR" sz="2000" dirty="0" err="1" smtClean="0">
                <a:solidFill>
                  <a:srgbClr val="92D050"/>
                </a:solidFill>
              </a:rPr>
              <a:t>history</a:t>
            </a:r>
            <a:r>
              <a:rPr lang="pt-BR" sz="2000" dirty="0">
                <a:solidFill>
                  <a:srgbClr val="92D050"/>
                </a:solidFill>
              </a:rPr>
              <a:t> = </a:t>
            </a:r>
            <a:r>
              <a:rPr lang="pt-BR" sz="2000" dirty="0" err="1">
                <a:solidFill>
                  <a:srgbClr val="92D050"/>
                </a:solidFill>
              </a:rPr>
              <a:t>model.fit</a:t>
            </a:r>
            <a:r>
              <a:rPr lang="pt-BR" sz="2000" dirty="0">
                <a:solidFill>
                  <a:srgbClr val="92D050"/>
                </a:solidFill>
              </a:rPr>
              <a:t>(</a:t>
            </a:r>
            <a:r>
              <a:rPr lang="pt-BR" sz="2000" dirty="0" err="1">
                <a:solidFill>
                  <a:srgbClr val="92D050"/>
                </a:solidFill>
              </a:rPr>
              <a:t>X_train</a:t>
            </a:r>
            <a:r>
              <a:rPr lang="pt-BR" sz="2000" dirty="0">
                <a:solidFill>
                  <a:srgbClr val="92D050"/>
                </a:solidFill>
              </a:rPr>
              <a:t>, </a:t>
            </a:r>
            <a:r>
              <a:rPr lang="pt-BR" sz="2000" dirty="0" err="1">
                <a:solidFill>
                  <a:srgbClr val="92D050"/>
                </a:solidFill>
              </a:rPr>
              <a:t>y_train</a:t>
            </a:r>
            <a:r>
              <a:rPr lang="pt-BR" sz="2000" dirty="0">
                <a:solidFill>
                  <a:srgbClr val="92D050"/>
                </a:solidFill>
              </a:rPr>
              <a:t>, </a:t>
            </a:r>
            <a:r>
              <a:rPr lang="pt-BR" sz="2000" dirty="0" err="1">
                <a:solidFill>
                  <a:srgbClr val="92D050"/>
                </a:solidFill>
              </a:rPr>
              <a:t>epochs</a:t>
            </a:r>
            <a:r>
              <a:rPr lang="pt-BR" sz="2000" dirty="0">
                <a:solidFill>
                  <a:srgbClr val="92D050"/>
                </a:solidFill>
              </a:rPr>
              <a:t>=500, </a:t>
            </a:r>
            <a:r>
              <a:rPr lang="pt-BR" sz="2000" dirty="0" err="1">
                <a:solidFill>
                  <a:srgbClr val="92D050"/>
                </a:solidFill>
              </a:rPr>
              <a:t>batch_size</a:t>
            </a:r>
            <a:r>
              <a:rPr lang="pt-BR" sz="2000" dirty="0">
                <a:solidFill>
                  <a:srgbClr val="92D050"/>
                </a:solidFill>
              </a:rPr>
              <a:t>=1, </a:t>
            </a:r>
            <a:endParaRPr lang="pt-BR" sz="2000" dirty="0" smtClean="0">
              <a:solidFill>
                <a:srgbClr val="92D050"/>
              </a:solidFill>
            </a:endParaRPr>
          </a:p>
          <a:p>
            <a:pPr marL="36576" indent="0">
              <a:buNone/>
            </a:pPr>
            <a:r>
              <a:rPr lang="pt-BR" sz="2000" dirty="0">
                <a:solidFill>
                  <a:srgbClr val="92D050"/>
                </a:solidFill>
              </a:rPr>
              <a:t>	</a:t>
            </a:r>
            <a:r>
              <a:rPr lang="pt-BR" sz="2000" dirty="0" smtClean="0">
                <a:solidFill>
                  <a:srgbClr val="92D050"/>
                </a:solidFill>
              </a:rPr>
              <a:t>			</a:t>
            </a:r>
            <a:r>
              <a:rPr lang="pt-BR" sz="2000" dirty="0" err="1" smtClean="0">
                <a:solidFill>
                  <a:srgbClr val="92D050"/>
                </a:solidFill>
              </a:rPr>
              <a:t>validation_data</a:t>
            </a:r>
            <a:r>
              <a:rPr lang="pt-BR" sz="2000" dirty="0">
                <a:solidFill>
                  <a:srgbClr val="92D050"/>
                </a:solidFill>
              </a:rPr>
              <a:t>=(</a:t>
            </a:r>
            <a:r>
              <a:rPr lang="pt-BR" sz="2000" dirty="0" err="1">
                <a:solidFill>
                  <a:srgbClr val="92D050"/>
                </a:solidFill>
              </a:rPr>
              <a:t>X_valid</a:t>
            </a:r>
            <a:r>
              <a:rPr lang="pt-BR" sz="2000" dirty="0">
                <a:solidFill>
                  <a:srgbClr val="92D050"/>
                </a:solidFill>
              </a:rPr>
              <a:t>, </a:t>
            </a:r>
            <a:r>
              <a:rPr lang="pt-BR" sz="2000" dirty="0" err="1">
                <a:solidFill>
                  <a:srgbClr val="92D050"/>
                </a:solidFill>
              </a:rPr>
              <a:t>y_valid</a:t>
            </a:r>
            <a:r>
              <a:rPr lang="pt-BR" sz="2000" dirty="0" smtClean="0">
                <a:solidFill>
                  <a:srgbClr val="92D050"/>
                </a:solidFill>
              </a:rPr>
              <a:t>),</a:t>
            </a:r>
            <a:endParaRPr lang="pt-BR" sz="2000" dirty="0">
              <a:solidFill>
                <a:srgbClr val="92D050"/>
              </a:solidFill>
            </a:endParaRPr>
          </a:p>
          <a:p>
            <a:pPr marL="36576" indent="0">
              <a:buNone/>
            </a:pPr>
            <a:r>
              <a:rPr lang="pt-BR" sz="2000" dirty="0" smtClean="0">
                <a:solidFill>
                  <a:srgbClr val="92D050"/>
                </a:solidFill>
              </a:rPr>
              <a:t>			</a:t>
            </a:r>
            <a:r>
              <a:rPr lang="pt-BR" sz="2000" dirty="0">
                <a:solidFill>
                  <a:srgbClr val="92D050"/>
                </a:solidFill>
              </a:rPr>
              <a:t>	</a:t>
            </a:r>
            <a:r>
              <a:rPr lang="pt-BR" sz="2000" dirty="0" err="1" smtClean="0">
                <a:solidFill>
                  <a:srgbClr val="92D050"/>
                </a:solidFill>
              </a:rPr>
              <a:t>shuffle</a:t>
            </a:r>
            <a:r>
              <a:rPr lang="pt-BR" sz="2000" dirty="0" smtClean="0">
                <a:solidFill>
                  <a:srgbClr val="92D050"/>
                </a:solidFill>
              </a:rPr>
              <a:t>=</a:t>
            </a:r>
            <a:r>
              <a:rPr lang="pt-BR" sz="2000" dirty="0" err="1" smtClean="0">
                <a:solidFill>
                  <a:srgbClr val="92D050"/>
                </a:solidFill>
              </a:rPr>
              <a:t>True</a:t>
            </a:r>
            <a:r>
              <a:rPr lang="pt-BR" sz="2000" dirty="0">
                <a:solidFill>
                  <a:srgbClr val="92D050"/>
                </a:solidFill>
              </a:rPr>
              <a:t>, </a:t>
            </a:r>
            <a:r>
              <a:rPr lang="pt-BR" sz="2000" dirty="0" err="1">
                <a:solidFill>
                  <a:srgbClr val="92D050"/>
                </a:solidFill>
              </a:rPr>
              <a:t>verbose</a:t>
            </a:r>
            <a:r>
              <a:rPr lang="pt-BR" sz="2000" dirty="0">
                <a:solidFill>
                  <a:srgbClr val="92D050"/>
                </a:solidFill>
              </a:rPr>
              <a:t>=0</a:t>
            </a:r>
            <a:r>
              <a:rPr lang="pt-BR" sz="2000" dirty="0" smtClean="0">
                <a:solidFill>
                  <a:srgbClr val="92D050"/>
                </a:solidFill>
              </a:rPr>
              <a:t>)</a:t>
            </a:r>
            <a:endParaRPr lang="pt-BR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19353</TotalTime>
  <Words>300</Words>
  <Application>Microsoft Office PowerPoint</Application>
  <PresentationFormat>Apresentação na tela (4:3)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Técnica</vt:lpstr>
      <vt:lpstr>Redes neurais com Tensorflow</vt:lpstr>
      <vt:lpstr>Objetivo </vt:lpstr>
      <vt:lpstr>Passos Básicos da Modelagem da RN</vt:lpstr>
      <vt:lpstr>Passos Básicos da Modelagem da RN</vt:lpstr>
      <vt:lpstr>Passos Básicos da Modelagem da RN</vt:lpstr>
      <vt:lpstr>Passos Básicos da Modelagem da RN</vt:lpstr>
      <vt:lpstr>Passos Básicos da Modelagem da RN</vt:lpstr>
      <vt:lpstr>Passos Básicos da Modelagem da RN</vt:lpstr>
      <vt:lpstr>Passos Básicos da Modelagem da RN</vt:lpstr>
      <vt:lpstr>Passos Básicos da Modelagem da RN</vt:lpstr>
      <vt:lpstr>Passos Básicos da Modelagem da RN</vt:lpstr>
      <vt:lpstr>Passos Básicos da Modelagem da RN</vt:lpstr>
      <vt:lpstr>Passos Básicos da Modelagem da 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SCA-Win</dc:title>
  <dc:creator>GerenteCluster</dc:creator>
  <cp:lastModifiedBy>ien</cp:lastModifiedBy>
  <cp:revision>688</cp:revision>
  <dcterms:created xsi:type="dcterms:W3CDTF">2015-10-14T14:51:12Z</dcterms:created>
  <dcterms:modified xsi:type="dcterms:W3CDTF">2020-12-18T14:53:07Z</dcterms:modified>
</cp:coreProperties>
</file>