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56" r:id="rId2"/>
    <p:sldId id="411" r:id="rId3"/>
    <p:sldId id="418" r:id="rId4"/>
    <p:sldId id="421" r:id="rId5"/>
    <p:sldId id="422" r:id="rId6"/>
    <p:sldId id="427" r:id="rId7"/>
    <p:sldId id="428" r:id="rId8"/>
    <p:sldId id="419" r:id="rId9"/>
    <p:sldId id="429" r:id="rId10"/>
    <p:sldId id="430" r:id="rId11"/>
    <p:sldId id="425" r:id="rId12"/>
    <p:sldId id="432" r:id="rId13"/>
    <p:sldId id="433" r:id="rId14"/>
    <p:sldId id="434" r:id="rId15"/>
    <p:sldId id="435" r:id="rId16"/>
    <p:sldId id="436" r:id="rId17"/>
    <p:sldId id="437" r:id="rId18"/>
    <p:sldId id="438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C02"/>
    <a:srgbClr val="FA7C72"/>
    <a:srgbClr val="638161"/>
    <a:srgbClr val="CF0FCF"/>
    <a:srgbClr val="37E937"/>
    <a:srgbClr val="CC6BD3"/>
    <a:srgbClr val="B63AC0"/>
    <a:srgbClr val="6E8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66" d="100"/>
          <a:sy n="66" d="100"/>
        </p:scale>
        <p:origin x="-119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220C6-00C7-4905-AFA6-6D4E4D999F1F}" type="datetimeFigureOut">
              <a:rPr lang="pt-BR" smtClean="0"/>
              <a:pPr/>
              <a:t>08/01/2021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50ECA-E4AE-4D44-A3AD-46C1188FD73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38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50ECA-E4AE-4D44-A3AD-46C1188FD730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68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08/01/2021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08/01/2021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08/01/2021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08/01/2021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08/01/2021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08/01/2021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08/01/2021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08/01/2021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08/01/2021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08/01/2021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C42F017-B34C-4F3C-AB30-B648961CC59D}" type="datetimeFigureOut">
              <a:rPr lang="pt-BR" smtClean="0"/>
              <a:pPr/>
              <a:t>08/01/2021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C42F017-B34C-4F3C-AB30-B648961CC59D}" type="datetimeFigureOut">
              <a:rPr lang="pt-BR" smtClean="0"/>
              <a:pPr/>
              <a:t>08/01/2021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mnap@ien.gov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1916832"/>
            <a:ext cx="8247392" cy="1531600"/>
          </a:xfrm>
        </p:spPr>
        <p:txBody>
          <a:bodyPr>
            <a:noAutofit/>
          </a:bodyPr>
          <a:lstStyle/>
          <a:p>
            <a:r>
              <a:rPr lang="en-US" sz="6500" dirty="0" smtClean="0"/>
              <a:t>DRNN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3400" dirty="0" smtClean="0"/>
              <a:t>Deep rectified Neural network</a:t>
            </a:r>
            <a:r>
              <a:rPr lang="pt-BR" sz="3400" dirty="0" smtClean="0"/>
              <a:t> </a:t>
            </a:r>
            <a:r>
              <a:rPr lang="pt-BR" sz="3000" dirty="0" smtClean="0"/>
              <a:t/>
            </a:r>
            <a:br>
              <a:rPr lang="pt-BR" sz="3000" dirty="0" smtClean="0"/>
            </a:br>
            <a:r>
              <a:rPr lang="pt-BR" sz="2800" dirty="0" smtClean="0"/>
              <a:t>o problema do desaparecimento</a:t>
            </a:r>
            <a:br>
              <a:rPr lang="pt-BR" sz="2800" dirty="0" smtClean="0"/>
            </a:br>
            <a:r>
              <a:rPr lang="pt-BR" sz="2800" dirty="0" smtClean="0"/>
              <a:t> do gradiente e função de </a:t>
            </a:r>
            <a:br>
              <a:rPr lang="pt-BR" sz="2800" dirty="0" smtClean="0"/>
            </a:br>
            <a:r>
              <a:rPr lang="pt-BR" sz="2800" dirty="0" smtClean="0"/>
              <a:t>ativação </a:t>
            </a:r>
            <a:r>
              <a:rPr lang="pt-BR" sz="2800" dirty="0" err="1" smtClean="0"/>
              <a:t>ReLU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404664"/>
            <a:ext cx="8031368" cy="1236564"/>
          </a:xfrm>
        </p:spPr>
        <p:txBody>
          <a:bodyPr>
            <a:normAutofit/>
          </a:bodyPr>
          <a:lstStyle/>
          <a:p>
            <a:r>
              <a:rPr lang="pt-BR" b="1" cap="all" dirty="0" smtClean="0"/>
              <a:t>Laborat</a:t>
            </a:r>
            <a:r>
              <a:rPr lang="pt-BR" b="1" cap="all" dirty="0"/>
              <a:t>ó</a:t>
            </a:r>
            <a:r>
              <a:rPr lang="pt-BR" b="1" cap="all" dirty="0" smtClean="0"/>
              <a:t>rio </a:t>
            </a:r>
            <a:r>
              <a:rPr lang="pt-BR" b="1" cap="all" dirty="0"/>
              <a:t>de </a:t>
            </a:r>
            <a:r>
              <a:rPr lang="pt-BR" b="1" cap="all" dirty="0" smtClean="0"/>
              <a:t>monitoração </a:t>
            </a:r>
            <a:r>
              <a:rPr lang="pt-BR" b="1" cap="all" dirty="0"/>
              <a:t>de </a:t>
            </a:r>
            <a:r>
              <a:rPr lang="pt-BR" b="1" cap="all" dirty="0" smtClean="0"/>
              <a:t>Processos</a:t>
            </a:r>
          </a:p>
          <a:p>
            <a:r>
              <a:rPr lang="pt-BR" sz="2400" b="1" cap="all" dirty="0" smtClean="0"/>
              <a:t>LMP </a:t>
            </a:r>
            <a:r>
              <a:rPr lang="pt-BR" sz="2400" b="1" cap="all" dirty="0"/>
              <a:t>– </a:t>
            </a:r>
            <a:r>
              <a:rPr lang="pt-BR" sz="2400" b="1" cap="all" dirty="0" smtClean="0"/>
              <a:t>PEN/</a:t>
            </a:r>
            <a:r>
              <a:rPr lang="pt-BR" sz="2400" b="1" cap="all" dirty="0" err="1" smtClean="0"/>
              <a:t>CooPE</a:t>
            </a:r>
            <a:r>
              <a:rPr lang="pt-BR" sz="2400" b="1" cap="all" dirty="0" smtClean="0"/>
              <a:t>/UFRJ</a:t>
            </a:r>
            <a:endParaRPr lang="pt-BR" sz="2400" b="1" dirty="0" smtClean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33050" y="4928740"/>
            <a:ext cx="8031368" cy="1884636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kumimoji="0" lang="pt-B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Prof. Cláudio M. N. A. </a:t>
            </a:r>
            <a:r>
              <a:rPr lang="pt-BR" sz="2200" b="1" dirty="0"/>
              <a:t>Pereira </a:t>
            </a:r>
            <a:endParaRPr lang="pt-BR" sz="2200" b="1" dirty="0" smtClean="0"/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pt-BR" sz="2200" dirty="0" smtClean="0">
                <a:hlinkClick r:id="rId3"/>
              </a:rPr>
              <a:t>cmnap@ien.gov.br</a:t>
            </a:r>
            <a:endParaRPr lang="pt-BR" sz="2200" dirty="0" smtClean="0"/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pt-BR" sz="2200" dirty="0" smtClean="0"/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/>
              <a:t>O </a:t>
            </a:r>
            <a:r>
              <a:rPr lang="pt-PT" sz="4000" dirty="0" smtClean="0"/>
              <a:t>desaparecimento do gradiente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19256" cy="5040560"/>
          </a:xfrm>
        </p:spPr>
        <p:txBody>
          <a:bodyPr>
            <a:normAutofit/>
          </a:bodyPr>
          <a:lstStyle/>
          <a:p>
            <a:pPr algn="just"/>
            <a:r>
              <a:rPr lang="pt-BR" sz="2400" dirty="0" err="1" smtClean="0"/>
              <a:t>Pr</a:t>
            </a:r>
            <a:r>
              <a:rPr lang="pt-PT" sz="2400" dirty="0" smtClean="0"/>
              <a:t>opagação do gradiente n</a:t>
            </a:r>
            <a:r>
              <a:rPr lang="pt-PT" sz="2400" dirty="0"/>
              <a:t>o</a:t>
            </a:r>
            <a:r>
              <a:rPr lang="pt-BR" sz="2400" dirty="0" smtClean="0"/>
              <a:t> “</a:t>
            </a:r>
            <a:r>
              <a:rPr lang="pt-BR" sz="2400" dirty="0" err="1" smtClean="0"/>
              <a:t>backpr</a:t>
            </a:r>
            <a:r>
              <a:rPr lang="pt-PT" sz="2400" dirty="0" smtClean="0"/>
              <a:t>opagation”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827584" y="2060848"/>
            <a:ext cx="7776864" cy="4433454"/>
            <a:chOff x="755576" y="2091890"/>
            <a:chExt cx="7776864" cy="4433454"/>
          </a:xfrm>
        </p:grpSpPr>
        <p:sp>
          <p:nvSpPr>
            <p:cNvPr id="13" name="Retângulo 12"/>
            <p:cNvSpPr/>
            <p:nvPr/>
          </p:nvSpPr>
          <p:spPr>
            <a:xfrm>
              <a:off x="755576" y="2091890"/>
              <a:ext cx="7776864" cy="443345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Group 562"/>
            <p:cNvGrpSpPr>
              <a:grpSpLocks/>
            </p:cNvGrpSpPr>
            <p:nvPr/>
          </p:nvGrpSpPr>
          <p:grpSpPr bwMode="auto">
            <a:xfrm>
              <a:off x="1033264" y="2091890"/>
              <a:ext cx="7355160" cy="4433454"/>
              <a:chOff x="240" y="1200"/>
              <a:chExt cx="5232" cy="3168"/>
            </a:xfrm>
          </p:grpSpPr>
          <p:pic>
            <p:nvPicPr>
              <p:cNvPr id="5" name="Picture 25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1200"/>
                <a:ext cx="5232" cy="3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</p:pic>
          <p:sp>
            <p:nvSpPr>
              <p:cNvPr id="6" name="Text Box 555"/>
              <p:cNvSpPr txBox="1">
                <a:spLocks noChangeArrowheads="1"/>
              </p:cNvSpPr>
              <p:nvPr/>
            </p:nvSpPr>
            <p:spPr bwMode="auto">
              <a:xfrm>
                <a:off x="711" y="1920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pt-BR" altLang="pt-BR" sz="1400"/>
                  <a:t>`</a:t>
                </a:r>
              </a:p>
            </p:txBody>
          </p:sp>
          <p:sp>
            <p:nvSpPr>
              <p:cNvPr id="7" name="Text Box 556"/>
              <p:cNvSpPr txBox="1">
                <a:spLocks noChangeArrowheads="1"/>
              </p:cNvSpPr>
              <p:nvPr/>
            </p:nvSpPr>
            <p:spPr bwMode="auto">
              <a:xfrm>
                <a:off x="2583" y="1296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pt-BR" altLang="pt-BR" sz="1400"/>
                  <a:t>`</a:t>
                </a:r>
              </a:p>
            </p:txBody>
          </p:sp>
          <p:sp>
            <p:nvSpPr>
              <p:cNvPr id="8" name="Text Box 557"/>
              <p:cNvSpPr txBox="1">
                <a:spLocks noChangeArrowheads="1"/>
              </p:cNvSpPr>
              <p:nvPr/>
            </p:nvSpPr>
            <p:spPr bwMode="auto">
              <a:xfrm>
                <a:off x="711" y="3168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pt-BR" altLang="pt-BR" sz="1400"/>
                  <a:t>`</a:t>
                </a:r>
              </a:p>
            </p:txBody>
          </p:sp>
          <p:sp>
            <p:nvSpPr>
              <p:cNvPr id="9" name="Text Box 558"/>
              <p:cNvSpPr txBox="1">
                <a:spLocks noChangeArrowheads="1"/>
              </p:cNvSpPr>
              <p:nvPr/>
            </p:nvSpPr>
            <p:spPr bwMode="auto">
              <a:xfrm>
                <a:off x="2544" y="2544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pt-BR" altLang="pt-BR" sz="1400"/>
                  <a:t>`</a:t>
                </a:r>
              </a:p>
            </p:txBody>
          </p:sp>
          <p:sp>
            <p:nvSpPr>
              <p:cNvPr id="10" name="Text Box 559"/>
              <p:cNvSpPr txBox="1">
                <a:spLocks noChangeArrowheads="1"/>
              </p:cNvSpPr>
              <p:nvPr/>
            </p:nvSpPr>
            <p:spPr bwMode="auto">
              <a:xfrm>
                <a:off x="2535" y="3744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pt-BR" altLang="pt-BR" sz="1400"/>
                  <a:t>`</a:t>
                </a:r>
              </a:p>
            </p:txBody>
          </p:sp>
          <p:sp>
            <p:nvSpPr>
              <p:cNvPr id="11" name="Text Box 560"/>
              <p:cNvSpPr txBox="1">
                <a:spLocks noChangeArrowheads="1"/>
              </p:cNvSpPr>
              <p:nvPr/>
            </p:nvSpPr>
            <p:spPr bwMode="auto">
              <a:xfrm>
                <a:off x="4320" y="1968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pt-BR" altLang="pt-BR" sz="1400"/>
                  <a:t>`</a:t>
                </a:r>
              </a:p>
            </p:txBody>
          </p:sp>
          <p:sp>
            <p:nvSpPr>
              <p:cNvPr id="12" name="Text Box 561"/>
              <p:cNvSpPr txBox="1">
                <a:spLocks noChangeArrowheads="1"/>
              </p:cNvSpPr>
              <p:nvPr/>
            </p:nvSpPr>
            <p:spPr bwMode="auto">
              <a:xfrm>
                <a:off x="4320" y="3264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pt-BR" altLang="pt-BR" sz="1400"/>
                  <a:t>`</a:t>
                </a:r>
              </a:p>
            </p:txBody>
          </p:sp>
        </p:grpSp>
      </p:grpSp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990164"/>
              </p:ext>
            </p:extLst>
          </p:nvPr>
        </p:nvGraphicFramePr>
        <p:xfrm>
          <a:off x="6650682" y="2176556"/>
          <a:ext cx="18097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ção" r:id="rId4" imgW="863225" imgH="241195" progId="Equation.3">
                  <p:embed/>
                </p:oleObj>
              </mc:Choice>
              <mc:Fallback>
                <p:oleObj name="Equação" r:id="rId4" imgW="863225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682" y="2176556"/>
                        <a:ext cx="1809750" cy="4619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92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/>
              <a:t>O </a:t>
            </a:r>
            <a:r>
              <a:rPr lang="pt-PT" sz="4000" dirty="0" smtClean="0"/>
              <a:t>desaparecimento do gradiente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endParaRPr lang="pt-BR" sz="900" dirty="0" smtClean="0"/>
          </a:p>
          <a:p>
            <a:pPr algn="just"/>
            <a:endParaRPr lang="pt-B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490" y="3429000"/>
            <a:ext cx="32194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280" y="4509120"/>
            <a:ext cx="5696576" cy="90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23" y="1916832"/>
            <a:ext cx="4823073" cy="241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09600" y="1340768"/>
            <a:ext cx="8219256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 err="1" smtClean="0"/>
              <a:t>Pr</a:t>
            </a:r>
            <a:r>
              <a:rPr lang="pt-PT" sz="2400" dirty="0" smtClean="0"/>
              <a:t>opagação do gradiente no</a:t>
            </a:r>
            <a:r>
              <a:rPr lang="pt-BR" sz="2400" dirty="0" smtClean="0"/>
              <a:t> “</a:t>
            </a:r>
            <a:r>
              <a:rPr lang="pt-BR" sz="2400" dirty="0" err="1" smtClean="0"/>
              <a:t>backpr</a:t>
            </a:r>
            <a:r>
              <a:rPr lang="pt-PT" sz="2400" dirty="0" smtClean="0"/>
              <a:t>opagation”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206" y="5579318"/>
            <a:ext cx="71056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1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/>
              <a:t>O </a:t>
            </a:r>
            <a:r>
              <a:rPr lang="pt-PT" sz="4000" dirty="0" smtClean="0"/>
              <a:t>desaparecimento do gradiente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endParaRPr lang="pt-BR" sz="900" dirty="0" smtClean="0"/>
          </a:p>
          <a:p>
            <a:pPr algn="just"/>
            <a:endParaRPr lang="pt-BR" dirty="0" smtClean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09600" y="1340768"/>
            <a:ext cx="8219256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 smtClean="0"/>
              <a:t>A </a:t>
            </a:r>
            <a:r>
              <a:rPr lang="pt-BR" sz="2400" dirty="0" err="1" smtClean="0"/>
              <a:t>funçã</a:t>
            </a:r>
            <a:r>
              <a:rPr lang="pt-PT" sz="2400" dirty="0" smtClean="0"/>
              <a:t>o sigmoide e seu gradiente:</a:t>
            </a:r>
          </a:p>
          <a:p>
            <a:pPr lvl="1" algn="just"/>
            <a:r>
              <a:rPr lang="pt-PT" sz="2000" dirty="0" smtClean="0"/>
              <a:t>O gradiente tende a se anular para valore muito altos ou muito baixos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37" y="2924943"/>
            <a:ext cx="249777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924943"/>
            <a:ext cx="4320480" cy="321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2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/>
              <a:t>O </a:t>
            </a:r>
            <a:r>
              <a:rPr lang="pt-PT" sz="4000" dirty="0" smtClean="0"/>
              <a:t>desaparecimento do gradiente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endParaRPr lang="pt-BR" sz="900" dirty="0" smtClean="0"/>
          </a:p>
          <a:p>
            <a:pPr algn="just"/>
            <a:endParaRPr lang="pt-BR" dirty="0" smtClean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09600" y="1340768"/>
            <a:ext cx="8219256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 smtClean="0"/>
              <a:t>2010 - </a:t>
            </a:r>
            <a:r>
              <a:rPr lang="pt-BR" sz="2000" dirty="0" err="1"/>
              <a:t>Glorot</a:t>
            </a:r>
            <a:r>
              <a:rPr lang="pt-BR" sz="2000" dirty="0"/>
              <a:t> &amp; </a:t>
            </a:r>
            <a:r>
              <a:rPr lang="pt-BR" sz="2000" dirty="0" err="1" smtClean="0"/>
              <a:t>Bengio</a:t>
            </a:r>
            <a:r>
              <a:rPr lang="pt-BR" sz="2000" dirty="0" smtClean="0"/>
              <a:t> mostraram que </a:t>
            </a:r>
            <a:r>
              <a:rPr lang="pt-BR" sz="2000" dirty="0"/>
              <a:t>a ativação de neurônios nas camadas mais profundas da rede se aproxima de </a:t>
            </a:r>
            <a:r>
              <a:rPr lang="pt-BR" sz="2000" dirty="0" smtClean="0"/>
              <a:t>zero.</a:t>
            </a:r>
          </a:p>
          <a:p>
            <a:pPr algn="just"/>
            <a:r>
              <a:rPr lang="pt-BR" sz="2000" dirty="0" smtClean="0"/>
              <a:t>Quando </a:t>
            </a:r>
            <a:r>
              <a:rPr lang="pt-BR" sz="2000" dirty="0"/>
              <a:t>isso ocorre, </a:t>
            </a:r>
            <a:r>
              <a:rPr lang="pt-BR" sz="2000" dirty="0" smtClean="0"/>
              <a:t>o </a:t>
            </a:r>
            <a:r>
              <a:rPr lang="pt-BR" sz="2000" dirty="0"/>
              <a:t>aprendizado dos pontos ligados àquele neurônio </a:t>
            </a:r>
            <a:r>
              <a:rPr lang="pt-BR" sz="2000" dirty="0" smtClean="0"/>
              <a:t>é quase nulo</a:t>
            </a:r>
          </a:p>
          <a:p>
            <a:pPr algn="just"/>
            <a:r>
              <a:rPr lang="pt-BR" sz="2000" dirty="0" smtClean="0"/>
              <a:t>Treinamento fica lento </a:t>
            </a:r>
            <a:r>
              <a:rPr lang="pt-BR" sz="2000" dirty="0"/>
              <a:t>que converge tipicamente para mínimos locais. </a:t>
            </a:r>
            <a:endParaRPr lang="pt-BR" sz="20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77928"/>
            <a:ext cx="7632848" cy="311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1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 smtClean="0"/>
              <a:t>A funçã</a:t>
            </a:r>
            <a:r>
              <a:rPr lang="pt-BR" sz="4000" dirty="0" smtClean="0"/>
              <a:t>o </a:t>
            </a:r>
            <a:r>
              <a:rPr lang="pt-BR" sz="4000" dirty="0" err="1" smtClean="0"/>
              <a:t>ReLU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endParaRPr lang="pt-BR" sz="900" dirty="0" smtClean="0"/>
          </a:p>
          <a:p>
            <a:pPr algn="just"/>
            <a:endParaRPr lang="pt-BR" dirty="0" smtClean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67544" y="1556792"/>
            <a:ext cx="8219256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/>
              <a:t>GLOROT </a:t>
            </a:r>
            <a:r>
              <a:rPr lang="pt-BR" sz="2400" i="1" dirty="0"/>
              <a:t>et al</a:t>
            </a:r>
            <a:r>
              <a:rPr lang="pt-BR" sz="2400" dirty="0"/>
              <a:t>. (2011</a:t>
            </a:r>
            <a:r>
              <a:rPr lang="pt-BR" sz="2400" dirty="0" smtClean="0"/>
              <a:t>): nova arquitetura de RN: </a:t>
            </a:r>
            <a:r>
              <a:rPr lang="pt-BR" sz="2400" dirty="0" err="1" smtClean="0"/>
              <a:t>Deep</a:t>
            </a:r>
            <a:r>
              <a:rPr lang="pt-BR" sz="2400" dirty="0" smtClean="0"/>
              <a:t> </a:t>
            </a:r>
            <a:r>
              <a:rPr lang="pt-BR" sz="2400" dirty="0" err="1" smtClean="0"/>
              <a:t>Rectified</a:t>
            </a:r>
            <a:r>
              <a:rPr lang="pt-BR" sz="2400" dirty="0" smtClean="0"/>
              <a:t> Neural Network.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Utilização de uma função de ativação diferente: </a:t>
            </a:r>
            <a:r>
              <a:rPr lang="pt-BR" sz="2400" dirty="0" err="1" smtClean="0"/>
              <a:t>Rectified</a:t>
            </a:r>
            <a:r>
              <a:rPr lang="pt-BR" sz="2400" dirty="0" smtClean="0"/>
              <a:t> Linear Unit (</a:t>
            </a:r>
            <a:r>
              <a:rPr lang="pt-BR" sz="2400" dirty="0" err="1" smtClean="0"/>
              <a:t>ReLU</a:t>
            </a:r>
            <a:r>
              <a:rPr lang="pt-BR" sz="2400" dirty="0" smtClean="0"/>
              <a:t>).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/>
              <a:t>GLOROT, X.; BORDES, A.; BENGIO, Y. </a:t>
            </a:r>
            <a:r>
              <a:rPr lang="pt-BR" sz="2400" dirty="0" err="1"/>
              <a:t>Deep</a:t>
            </a:r>
            <a:r>
              <a:rPr lang="pt-BR" sz="2400" dirty="0"/>
              <a:t> </a:t>
            </a:r>
            <a:r>
              <a:rPr lang="pt-BR" sz="2400" dirty="0" err="1"/>
              <a:t>Sparse</a:t>
            </a:r>
            <a:r>
              <a:rPr lang="pt-BR" sz="2400" dirty="0"/>
              <a:t> </a:t>
            </a:r>
            <a:r>
              <a:rPr lang="pt-BR" sz="2400" dirty="0" err="1"/>
              <a:t>Rectifier</a:t>
            </a:r>
            <a:r>
              <a:rPr lang="pt-BR" sz="2400" dirty="0"/>
              <a:t> Neural Networks. In: INTERNATIONAL CONFERENCE ON ARTIFICIAL INTELLIGENCE AND STATISTICS. </a:t>
            </a:r>
            <a:r>
              <a:rPr lang="pt-BR" sz="2400" b="1" dirty="0" err="1"/>
              <a:t>Proceedings</a:t>
            </a:r>
            <a:r>
              <a:rPr lang="pt-BR" sz="2400" dirty="0"/>
              <a:t>… v. 15, pp. 315-323, 2011. </a:t>
            </a: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19833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 smtClean="0"/>
              <a:t>A funçã</a:t>
            </a:r>
            <a:r>
              <a:rPr lang="pt-BR" sz="4000" dirty="0" smtClean="0"/>
              <a:t>o </a:t>
            </a:r>
            <a:r>
              <a:rPr lang="pt-BR" sz="4000" dirty="0" err="1" smtClean="0"/>
              <a:t>ReLU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endParaRPr lang="pt-BR" sz="900" dirty="0" smtClean="0"/>
          </a:p>
          <a:p>
            <a:pPr algn="just"/>
            <a:endParaRPr lang="pt-BR" dirty="0" smtClean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67544" y="1556792"/>
            <a:ext cx="8219256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4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37835"/>
            <a:ext cx="455798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269011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09600" y="1340768"/>
            <a:ext cx="8219256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 smtClean="0"/>
              <a:t>A </a:t>
            </a:r>
            <a:r>
              <a:rPr lang="pt-BR" sz="2400" dirty="0" err="1" smtClean="0"/>
              <a:t>funçã</a:t>
            </a:r>
            <a:r>
              <a:rPr lang="pt-PT" sz="2400" dirty="0" smtClean="0"/>
              <a:t>o ReLU e seu gradiente:</a:t>
            </a:r>
          </a:p>
          <a:p>
            <a:pPr lvl="1" algn="just"/>
            <a:r>
              <a:rPr lang="pt-PT" sz="2000" dirty="0" smtClean="0"/>
              <a:t>O gradiente é constante para valores acima de um limiar.</a:t>
            </a:r>
          </a:p>
          <a:p>
            <a:pPr lvl="1" algn="just"/>
            <a:r>
              <a:rPr lang="pt-PT" sz="2000" dirty="0" smtClean="0"/>
              <a:t>Abaixo, é zero, tornando a rede esparsa (que segundo os autores representa melhor as conexoes biologicas)</a:t>
            </a:r>
          </a:p>
        </p:txBody>
      </p:sp>
    </p:spTree>
    <p:extLst>
      <p:ext uri="{BB962C8B-B14F-4D97-AF65-F5344CB8AC3E}">
        <p14:creationId xmlns:p14="http://schemas.microsoft.com/office/powerpoint/2010/main" val="39242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 smtClean="0"/>
              <a:t>A funçã</a:t>
            </a:r>
            <a:r>
              <a:rPr lang="pt-BR" sz="4000" dirty="0" smtClean="0"/>
              <a:t>o </a:t>
            </a:r>
            <a:r>
              <a:rPr lang="pt-BR" sz="4000" dirty="0" err="1" smtClean="0"/>
              <a:t>ReLU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endParaRPr lang="pt-BR" sz="900" dirty="0" smtClean="0"/>
          </a:p>
          <a:p>
            <a:pPr algn="just"/>
            <a:endParaRPr lang="pt-BR" dirty="0" smtClean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67544" y="1556792"/>
            <a:ext cx="8219256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400" dirty="0" smtClean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95536" y="1628800"/>
            <a:ext cx="8361312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 smtClean="0"/>
              <a:t>A </a:t>
            </a:r>
            <a:r>
              <a:rPr lang="pt-BR" sz="2400" dirty="0" err="1" smtClean="0"/>
              <a:t>funçã</a:t>
            </a:r>
            <a:r>
              <a:rPr lang="pt-PT" sz="2400" dirty="0" smtClean="0"/>
              <a:t>o ReLU e esparsividade: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000" dirty="0" smtClean="0"/>
              <a:t>Os </a:t>
            </a:r>
            <a:r>
              <a:rPr lang="pt-BR" sz="2000" dirty="0"/>
              <a:t>autores argumentam que estudos indicam que os neurônios biológicos codificam informação de maneira esparsa e distribuída, com percentual de neurônios ativos ao mesmo tempo entre 1 e 4%. A </a:t>
            </a:r>
            <a:r>
              <a:rPr lang="pt-BR" sz="2000" dirty="0" err="1"/>
              <a:t>ReLU</a:t>
            </a:r>
            <a:r>
              <a:rPr lang="pt-BR" sz="2000" dirty="0"/>
              <a:t>, nesse sentido, </a:t>
            </a:r>
            <a:endParaRPr lang="pt-BR" sz="2000" dirty="0" smtClean="0"/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000" dirty="0" smtClean="0"/>
              <a:t>Por </a:t>
            </a:r>
            <a:r>
              <a:rPr lang="pt-BR" sz="2000" dirty="0"/>
              <a:t>construção </a:t>
            </a:r>
            <a:r>
              <a:rPr lang="pt-BR" sz="2000" dirty="0" smtClean="0"/>
              <a:t>a </a:t>
            </a:r>
            <a:r>
              <a:rPr lang="pt-BR" sz="2000" dirty="0" err="1" smtClean="0"/>
              <a:t>ReLU</a:t>
            </a:r>
            <a:r>
              <a:rPr lang="pt-BR" sz="2000" dirty="0" smtClean="0"/>
              <a:t> inativa </a:t>
            </a:r>
            <a:r>
              <a:rPr lang="pt-BR" sz="2000" dirty="0"/>
              <a:t>cerca de 50% dos neurônios a cada fase do </a:t>
            </a:r>
            <a:r>
              <a:rPr lang="pt-BR" sz="2000" dirty="0" smtClean="0"/>
              <a:t>treinamento, </a:t>
            </a:r>
            <a:r>
              <a:rPr lang="pt-BR" sz="2000" dirty="0"/>
              <a:t>ao passo que funções sigmoides geram uma representação densa dos pesos, com quase 100% deles continuamente ativos ao mesmo tempo. </a:t>
            </a:r>
            <a:endParaRPr lang="pt-PT" sz="2000" dirty="0" smtClean="0"/>
          </a:p>
        </p:txBody>
      </p:sp>
    </p:spTree>
    <p:extLst>
      <p:ext uri="{BB962C8B-B14F-4D97-AF65-F5344CB8AC3E}">
        <p14:creationId xmlns:p14="http://schemas.microsoft.com/office/powerpoint/2010/main" val="299066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 smtClean="0"/>
              <a:t>A funçã</a:t>
            </a:r>
            <a:r>
              <a:rPr lang="pt-BR" sz="4000" dirty="0" smtClean="0"/>
              <a:t>o </a:t>
            </a:r>
            <a:r>
              <a:rPr lang="pt-BR" sz="4000" dirty="0" err="1" smtClean="0"/>
              <a:t>ReLU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endParaRPr lang="pt-BR" sz="900" dirty="0" smtClean="0"/>
          </a:p>
          <a:p>
            <a:pPr algn="just"/>
            <a:endParaRPr lang="pt-BR" dirty="0" smtClean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67544" y="1556792"/>
            <a:ext cx="8219256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400" dirty="0" smtClean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67544" y="1340768"/>
            <a:ext cx="8361312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 smtClean="0"/>
              <a:t>A </a:t>
            </a:r>
            <a:r>
              <a:rPr lang="pt-BR" sz="2400" dirty="0" err="1" smtClean="0"/>
              <a:t>funçã</a:t>
            </a:r>
            <a:r>
              <a:rPr lang="pt-PT" sz="2400" dirty="0" smtClean="0"/>
              <a:t>o ReLU </a:t>
            </a:r>
            <a:r>
              <a:rPr lang="pt-PT" sz="2400" dirty="0" smtClean="0"/>
              <a:t>e </a:t>
            </a:r>
            <a:r>
              <a:rPr lang="pt-PT" sz="2400" dirty="0" smtClean="0"/>
              <a:t>esparsividade:</a:t>
            </a:r>
          </a:p>
          <a:p>
            <a:pPr lvl="1" algn="just"/>
            <a:endParaRPr lang="pt-BR" sz="20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99853"/>
            <a:ext cx="5832648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8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 fontScale="90000"/>
          </a:bodyPr>
          <a:lstStyle/>
          <a:p>
            <a:pPr algn="r"/>
            <a:r>
              <a:rPr lang="pt-BR" sz="4000" dirty="0" err="1" smtClean="0"/>
              <a:t>Deep</a:t>
            </a:r>
            <a:r>
              <a:rPr lang="pt-BR" sz="4000" dirty="0" smtClean="0"/>
              <a:t> (</a:t>
            </a:r>
            <a:r>
              <a:rPr lang="pt-BR" sz="4000" dirty="0" err="1" smtClean="0"/>
              <a:t>Sparse</a:t>
            </a:r>
            <a:r>
              <a:rPr lang="pt-BR" sz="4000" dirty="0" smtClean="0"/>
              <a:t>) </a:t>
            </a:r>
            <a:r>
              <a:rPr lang="pt-BR" sz="4000" dirty="0" err="1" smtClean="0"/>
              <a:t>Rectifier</a:t>
            </a:r>
            <a:r>
              <a:rPr lang="pt-BR" sz="4000" dirty="0" smtClean="0"/>
              <a:t> </a:t>
            </a:r>
            <a:r>
              <a:rPr lang="pt-BR" sz="4000" dirty="0"/>
              <a:t>Neural </a:t>
            </a:r>
            <a:r>
              <a:rPr lang="pt-BR" sz="4000" dirty="0" smtClean="0"/>
              <a:t>Networks 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endParaRPr lang="pt-BR" sz="900" dirty="0" smtClean="0"/>
          </a:p>
          <a:p>
            <a:pPr algn="just"/>
            <a:endParaRPr lang="pt-BR" dirty="0" smtClean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67544" y="1556792"/>
            <a:ext cx="8219256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400" dirty="0" smtClean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67544" y="1484784"/>
            <a:ext cx="8361312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/>
              <a:t>DRNN são </a:t>
            </a:r>
            <a:r>
              <a:rPr lang="pt-BR" sz="1800" dirty="0"/>
              <a:t>redes </a:t>
            </a:r>
            <a:r>
              <a:rPr lang="pt-BR" sz="1800" dirty="0" err="1" smtClean="0"/>
              <a:t>feed-forward</a:t>
            </a:r>
            <a:r>
              <a:rPr lang="pt-BR" sz="1800" dirty="0" smtClean="0"/>
              <a:t> multicamadas </a:t>
            </a:r>
            <a:r>
              <a:rPr lang="pt-BR" sz="1800" dirty="0" smtClean="0"/>
              <a:t>(geralmente muitas, mas </a:t>
            </a:r>
            <a:r>
              <a:rPr lang="pt-BR" sz="1800" dirty="0" err="1" smtClean="0"/>
              <a:t>nã</a:t>
            </a:r>
            <a:r>
              <a:rPr lang="pt-PT" sz="1800" dirty="0" smtClean="0"/>
              <a:t>o necessariamente</a:t>
            </a:r>
            <a:r>
              <a:rPr lang="pt-BR" sz="1800" dirty="0" smtClean="0"/>
              <a:t>) utilizando </a:t>
            </a:r>
            <a:r>
              <a:rPr lang="pt-BR" sz="1800" dirty="0" err="1" smtClean="0"/>
              <a:t>ReLU</a:t>
            </a:r>
            <a:endParaRPr lang="pt-BR" sz="1800" dirty="0" smtClean="0"/>
          </a:p>
          <a:p>
            <a:pPr lvl="2" algn="just"/>
            <a:endParaRPr lang="pt-PT" sz="1200" dirty="0"/>
          </a:p>
          <a:p>
            <a:pPr algn="just"/>
            <a:r>
              <a:rPr lang="pt-PT" sz="1800" dirty="0" smtClean="0"/>
              <a:t>P</a:t>
            </a:r>
            <a:r>
              <a:rPr lang="pt-BR" sz="1800" dirty="0" err="1" smtClean="0"/>
              <a:t>odem</a:t>
            </a:r>
            <a:r>
              <a:rPr lang="pt-BR" sz="1800" dirty="0" smtClean="0"/>
              <a:t> ter problemas com o SGD tradicional (não adaptativo)</a:t>
            </a:r>
          </a:p>
          <a:p>
            <a:pPr lvl="2" algn="just"/>
            <a:endParaRPr lang="pt-BR" sz="1200" dirty="0" smtClean="0"/>
          </a:p>
          <a:p>
            <a:pPr algn="just"/>
            <a:r>
              <a:rPr lang="pt-BR" sz="1800" dirty="0" smtClean="0"/>
              <a:t>Geralmente se utiliza Adam</a:t>
            </a:r>
            <a:endParaRPr lang="pt-PT" sz="1800" dirty="0" smtClean="0"/>
          </a:p>
          <a:p>
            <a:pPr lvl="1" algn="just"/>
            <a:endParaRPr lang="pt-BR" sz="1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035140"/>
            <a:ext cx="4392488" cy="33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8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pt-PT" dirty="0" smtClean="0"/>
              <a:t>Objetivo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pt-BR" dirty="0" smtClean="0"/>
          </a:p>
          <a:p>
            <a:pPr marL="36576" indent="0" algn="just">
              <a:buNone/>
            </a:pPr>
            <a:endParaRPr lang="pt-PT" dirty="0" smtClean="0"/>
          </a:p>
          <a:p>
            <a:pPr marL="36576" indent="0" algn="just">
              <a:buNone/>
            </a:pPr>
            <a:r>
              <a:rPr lang="pt-PT" dirty="0" smtClean="0"/>
              <a:t>Apresentar </a:t>
            </a:r>
            <a:r>
              <a:rPr lang="pt-PT" dirty="0"/>
              <a:t>o problema </a:t>
            </a:r>
            <a:r>
              <a:rPr lang="pt-PT" dirty="0" smtClean="0"/>
              <a:t>do desaparecimento </a:t>
            </a:r>
            <a:r>
              <a:rPr lang="pt-PT" dirty="0"/>
              <a:t>do gradiente e da função de </a:t>
            </a:r>
            <a:r>
              <a:rPr lang="pt-PT" dirty="0" smtClean="0"/>
              <a:t>ativação Rectified Linearized Unit (ReLU</a:t>
            </a:r>
            <a:r>
              <a:rPr lang="pt-PT" dirty="0" smtClean="0"/>
              <a:t>).</a:t>
            </a:r>
          </a:p>
          <a:p>
            <a:pPr marL="36576" indent="0" algn="just">
              <a:buNone/>
            </a:pPr>
            <a:endParaRPr lang="pt-PT" dirty="0"/>
          </a:p>
          <a:p>
            <a:pPr marL="36576" indent="0" algn="just">
              <a:buNone/>
            </a:pPr>
            <a:r>
              <a:rPr lang="pt-PT" dirty="0" smtClean="0"/>
              <a:t>Mostrar as implicaçoes de se usar ReLU: DRNN.</a:t>
            </a:r>
            <a:endParaRPr lang="pt-PT" dirty="0" smtClean="0"/>
          </a:p>
          <a:p>
            <a:pPr marL="36576" indent="0" algn="just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089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 smtClean="0"/>
              <a:t>Superfícies </a:t>
            </a:r>
            <a:r>
              <a:rPr lang="pt-PT" sz="4000" dirty="0"/>
              <a:t>de </a:t>
            </a:r>
            <a:r>
              <a:rPr lang="pt-PT" sz="4000" dirty="0" smtClean="0"/>
              <a:t>Erro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 </a:t>
            </a:r>
            <a:r>
              <a:rPr lang="pt-BR" sz="2400" dirty="0"/>
              <a:t>espaço da função de </a:t>
            </a:r>
            <a:r>
              <a:rPr lang="pt-BR" sz="2400" dirty="0" smtClean="0"/>
              <a:t>erro para </a:t>
            </a:r>
            <a:r>
              <a:rPr lang="pt-BR" sz="2400" dirty="0"/>
              <a:t>rede </a:t>
            </a:r>
            <a:r>
              <a:rPr lang="pt-BR" sz="2400" dirty="0" smtClean="0"/>
              <a:t>com 2 pesos e 2 padrões de treinamento binários.</a:t>
            </a:r>
          </a:p>
          <a:p>
            <a:endParaRPr lang="pt-PT" sz="2400" dirty="0" smtClean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7416824" cy="390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161281"/>
              </p:ext>
            </p:extLst>
          </p:nvPr>
        </p:nvGraphicFramePr>
        <p:xfrm>
          <a:off x="6228184" y="2636912"/>
          <a:ext cx="1997075" cy="818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ção" r:id="rId4" imgW="965200" imgH="419100" progId="Equation.3">
                  <p:embed/>
                </p:oleObj>
              </mc:Choice>
              <mc:Fallback>
                <p:oleObj name="Equação" r:id="rId4" imgW="965200" imgH="4191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2636912"/>
                        <a:ext cx="1997075" cy="81850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3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r>
              <a:rPr lang="pt-BR" sz="2400" dirty="0"/>
              <a:t>O espaço da função de erro para rede com 2 pesos e </a:t>
            </a:r>
            <a:r>
              <a:rPr lang="pt-BR" sz="2400" dirty="0" smtClean="0"/>
              <a:t>1 </a:t>
            </a:r>
            <a:r>
              <a:rPr lang="pt-BR" sz="2400" dirty="0"/>
              <a:t>padrões de treinamento </a:t>
            </a:r>
            <a:r>
              <a:rPr lang="pt-BR" sz="2400" dirty="0" smtClean="0"/>
              <a:t>real.</a:t>
            </a:r>
            <a:endParaRPr lang="pt-BR" sz="2400" dirty="0"/>
          </a:p>
          <a:p>
            <a:endParaRPr lang="pt-PT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732952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 smtClean="0"/>
              <a:t>Superfícies </a:t>
            </a:r>
            <a:r>
              <a:rPr lang="pt-PT" sz="4000" dirty="0"/>
              <a:t>de </a:t>
            </a:r>
            <a:r>
              <a:rPr lang="pt-PT" sz="4000" dirty="0" smtClean="0"/>
              <a:t>Erro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4561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/>
              <a:t>Superfícies de Erro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r>
              <a:rPr lang="pt-BR" sz="2400" dirty="0"/>
              <a:t>O espaço da função de erro para rede com 2 pesos e </a:t>
            </a:r>
            <a:r>
              <a:rPr lang="pt-BR" sz="2400" dirty="0" smtClean="0"/>
              <a:t>10 </a:t>
            </a:r>
            <a:r>
              <a:rPr lang="pt-BR" sz="2400" dirty="0"/>
              <a:t>padrões de treinamento </a:t>
            </a:r>
            <a:r>
              <a:rPr lang="pt-BR" sz="2400" dirty="0" smtClean="0"/>
              <a:t>reais.</a:t>
            </a:r>
            <a:endParaRPr lang="pt-BR" sz="2400" dirty="0"/>
          </a:p>
          <a:p>
            <a:endParaRPr lang="pt-PT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492896"/>
            <a:ext cx="722272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05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 smtClean="0"/>
              <a:t>Gradiente descendente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r>
              <a:rPr lang="pt-BR" sz="2400" dirty="0" err="1" smtClean="0"/>
              <a:t>Direci</a:t>
            </a:r>
            <a:r>
              <a:rPr lang="pt-PT" sz="2400" dirty="0" smtClean="0"/>
              <a:t>ona a busca no sentido de minimizar o err</a:t>
            </a:r>
            <a:r>
              <a:rPr lang="pt-PT" sz="2400" dirty="0"/>
              <a:t>o</a:t>
            </a:r>
            <a:r>
              <a:rPr lang="pt-BR" sz="2400" dirty="0" smtClean="0"/>
              <a:t>.</a:t>
            </a:r>
          </a:p>
          <a:p>
            <a:endParaRPr lang="pt-PT" sz="2400" dirty="0" smtClean="0"/>
          </a:p>
        </p:txBody>
      </p:sp>
      <p:grpSp>
        <p:nvGrpSpPr>
          <p:cNvPr id="5" name="Grupo 4"/>
          <p:cNvGrpSpPr/>
          <p:nvPr/>
        </p:nvGrpSpPr>
        <p:grpSpPr>
          <a:xfrm>
            <a:off x="908212" y="2275779"/>
            <a:ext cx="7200800" cy="5143501"/>
            <a:chOff x="971600" y="2276872"/>
            <a:chExt cx="7200800" cy="5143501"/>
          </a:xfrm>
        </p:grpSpPr>
        <p:sp>
          <p:nvSpPr>
            <p:cNvPr id="4" name="Retângulo 3"/>
            <p:cNvSpPr/>
            <p:nvPr/>
          </p:nvSpPr>
          <p:spPr>
            <a:xfrm>
              <a:off x="1187624" y="2348880"/>
              <a:ext cx="6984776" cy="3960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194" name="Picture 2" descr="What is Stochastic Gradient Descent- A Super Easy Complete Guide!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276872"/>
              <a:ext cx="6858000" cy="514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85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 smtClean="0"/>
              <a:t>Gradiente descendente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Direciona a busca no sentido de minimizar o erro.</a:t>
            </a:r>
          </a:p>
          <a:p>
            <a:endParaRPr lang="pt-BR" sz="2400" dirty="0" smtClean="0"/>
          </a:p>
        </p:txBody>
      </p:sp>
      <p:pic>
        <p:nvPicPr>
          <p:cNvPr id="10242" name="Picture 2" descr="Final Report | Parallelizing Gradient Desc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469" y="2276872"/>
            <a:ext cx="669674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771800" y="2492896"/>
            <a:ext cx="3744416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59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/>
              <a:t>O </a:t>
            </a:r>
            <a:r>
              <a:rPr lang="pt-PT" sz="4000" dirty="0" smtClean="0"/>
              <a:t>desaparecimento do gradiente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Em um espaço de erro complexo, utilizando-se técnicas de gradiente, há uma grande possibilidade de se encontrar um ótimo local que pode ser “bem ruim” (muito longe do global).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Esse problema se agrava se o gradiente de busca </a:t>
            </a:r>
            <a:r>
              <a:rPr lang="pt-BR" sz="2800" dirty="0"/>
              <a:t>for reduzido </a:t>
            </a:r>
            <a:r>
              <a:rPr lang="pt-BR" sz="2800" dirty="0" smtClean="0"/>
              <a:t>ou perdido. </a:t>
            </a:r>
          </a:p>
        </p:txBody>
      </p:sp>
    </p:spTree>
    <p:extLst>
      <p:ext uri="{BB962C8B-B14F-4D97-AF65-F5344CB8AC3E}">
        <p14:creationId xmlns:p14="http://schemas.microsoft.com/office/powerpoint/2010/main" val="272560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/>
              <a:t>O </a:t>
            </a:r>
            <a:r>
              <a:rPr lang="pt-PT" sz="4000" dirty="0" smtClean="0"/>
              <a:t>desaparecimento do gradiente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1998 - HOCHREITER aponta o problema do desaparecimento do gradiente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HOCHREITER, S. </a:t>
            </a:r>
            <a:r>
              <a:rPr lang="pt-BR" sz="2400" b="1" dirty="0" smtClean="0"/>
              <a:t>The </a:t>
            </a:r>
            <a:r>
              <a:rPr lang="pt-BR" sz="2400" b="1" dirty="0" err="1" smtClean="0"/>
              <a:t>vanishing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gradient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problem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during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learning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recurrent</a:t>
            </a:r>
            <a:r>
              <a:rPr lang="pt-BR" sz="2400" b="1" dirty="0" smtClean="0"/>
              <a:t> neural nets </a:t>
            </a:r>
            <a:r>
              <a:rPr lang="pt-BR" sz="2400" b="1" dirty="0" err="1" smtClean="0"/>
              <a:t>and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problem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solutions</a:t>
            </a:r>
            <a:r>
              <a:rPr lang="pt-BR" sz="2400" dirty="0" smtClean="0"/>
              <a:t>. </a:t>
            </a:r>
            <a:r>
              <a:rPr lang="pt-BR" sz="2400" dirty="0" err="1" smtClean="0"/>
              <a:t>International</a:t>
            </a:r>
            <a:r>
              <a:rPr lang="pt-BR" sz="2400" dirty="0" smtClean="0"/>
              <a:t> </a:t>
            </a:r>
            <a:r>
              <a:rPr lang="pt-BR" sz="2400" dirty="0" err="1" smtClean="0"/>
              <a:t>Journal</a:t>
            </a:r>
            <a:r>
              <a:rPr lang="pt-BR" sz="2400" dirty="0" smtClean="0"/>
              <a:t> </a:t>
            </a:r>
            <a:r>
              <a:rPr lang="pt-BR" sz="2400" dirty="0" err="1" smtClean="0"/>
              <a:t>of</a:t>
            </a:r>
            <a:r>
              <a:rPr lang="pt-BR" sz="2400" dirty="0" smtClean="0"/>
              <a:t> </a:t>
            </a:r>
            <a:r>
              <a:rPr lang="pt-BR" sz="2400" dirty="0" err="1" smtClean="0"/>
              <a:t>Uncertainty</a:t>
            </a:r>
            <a:r>
              <a:rPr lang="pt-BR" sz="2400" dirty="0" smtClean="0"/>
              <a:t>, </a:t>
            </a:r>
            <a:r>
              <a:rPr lang="pt-BR" sz="2400" dirty="0" err="1" smtClean="0"/>
              <a:t>Fuzziness</a:t>
            </a:r>
            <a:r>
              <a:rPr lang="pt-BR" sz="2400" dirty="0" smtClean="0"/>
              <a:t> </a:t>
            </a:r>
            <a:r>
              <a:rPr lang="pt-BR" sz="2400" dirty="0" err="1" smtClean="0"/>
              <a:t>and</a:t>
            </a:r>
            <a:r>
              <a:rPr lang="pt-BR" sz="2400" dirty="0" smtClean="0"/>
              <a:t> </a:t>
            </a:r>
            <a:r>
              <a:rPr lang="pt-BR" sz="2400" dirty="0" err="1" smtClean="0"/>
              <a:t>Knowledge-Based</a:t>
            </a:r>
            <a:r>
              <a:rPr lang="pt-BR" sz="2400" dirty="0" smtClean="0"/>
              <a:t> Systems, v. 6, n. 02, pp. 107-116, 1998. 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Segundo inverno das redes neurais</a:t>
            </a:r>
          </a:p>
        </p:txBody>
      </p:sp>
    </p:spTree>
    <p:extLst>
      <p:ext uri="{BB962C8B-B14F-4D97-AF65-F5344CB8AC3E}">
        <p14:creationId xmlns:p14="http://schemas.microsoft.com/office/powerpoint/2010/main" val="17238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19664</TotalTime>
  <Words>615</Words>
  <Application>Microsoft Office PowerPoint</Application>
  <PresentationFormat>Apresentação na tela (4:3)</PresentationFormat>
  <Paragraphs>75</Paragraphs>
  <Slides>18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0" baseType="lpstr">
      <vt:lpstr>Técnica</vt:lpstr>
      <vt:lpstr>Equação</vt:lpstr>
      <vt:lpstr>DRNN Deep rectified Neural network  o problema do desaparecimento  do gradiente e função de  ativação ReLU </vt:lpstr>
      <vt:lpstr>Objetivo </vt:lpstr>
      <vt:lpstr>Superfícies de Erro</vt:lpstr>
      <vt:lpstr>Superfícies de Erro</vt:lpstr>
      <vt:lpstr>Superfícies de Erro</vt:lpstr>
      <vt:lpstr>Gradiente descendente</vt:lpstr>
      <vt:lpstr>Gradiente descendente</vt:lpstr>
      <vt:lpstr>O desaparecimento do gradiente</vt:lpstr>
      <vt:lpstr>O desaparecimento do gradiente</vt:lpstr>
      <vt:lpstr>O desaparecimento do gradiente</vt:lpstr>
      <vt:lpstr>O desaparecimento do gradiente</vt:lpstr>
      <vt:lpstr>O desaparecimento do gradiente</vt:lpstr>
      <vt:lpstr>O desaparecimento do gradiente</vt:lpstr>
      <vt:lpstr>A função ReLU</vt:lpstr>
      <vt:lpstr>A função ReLU</vt:lpstr>
      <vt:lpstr>A função ReLU</vt:lpstr>
      <vt:lpstr>A função ReLU</vt:lpstr>
      <vt:lpstr>Deep (Sparse) Rectifier Neural Networks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SCA-Win</dc:title>
  <dc:creator>GerenteCluster</dc:creator>
  <cp:lastModifiedBy>ien</cp:lastModifiedBy>
  <cp:revision>738</cp:revision>
  <dcterms:created xsi:type="dcterms:W3CDTF">2015-10-14T14:51:12Z</dcterms:created>
  <dcterms:modified xsi:type="dcterms:W3CDTF">2021-01-08T15:05:30Z</dcterms:modified>
</cp:coreProperties>
</file>