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22" r:id="rId3"/>
    <p:sldId id="411" r:id="rId4"/>
    <p:sldId id="424" r:id="rId5"/>
    <p:sldId id="436" r:id="rId6"/>
    <p:sldId id="439" r:id="rId7"/>
    <p:sldId id="437" r:id="rId8"/>
    <p:sldId id="438" r:id="rId9"/>
    <p:sldId id="435" r:id="rId10"/>
    <p:sldId id="421" r:id="rId11"/>
    <p:sldId id="44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6E32-3922-4992-AC04-3C97C85B743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89CB-5FDF-4E11-A114-32A888E4E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0ECA-E4AE-4D44-A3AD-46C1188FD73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8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0ECA-E4AE-4D44-A3AD-46C1188FD73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65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D57B108-76E9-475F-B18B-FC9CF48E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520279"/>
          </a:xfrm>
        </p:spPr>
        <p:txBody>
          <a:bodyPr>
            <a:normAutofit/>
          </a:bodyPr>
          <a:lstStyle/>
          <a:p>
            <a:pPr algn="ctr"/>
            <a:r>
              <a:rPr lang="pt-BR" sz="5300" dirty="0"/>
              <a:t>Redes Neurais</a:t>
            </a:r>
            <a:br>
              <a:rPr lang="pt-BR" dirty="0"/>
            </a:br>
            <a:endParaRPr lang="pt-BR" sz="3000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9277B2EA-D003-4AAD-AFA2-A23C66E89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12704"/>
            <a:ext cx="6400800" cy="1176536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Prof. Cláudio Márcio do N. A. Pereira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claudio.mna.pereira@gmail.com</a:t>
            </a:r>
          </a:p>
        </p:txBody>
      </p:sp>
    </p:spTree>
    <p:extLst>
      <p:ext uri="{BB962C8B-B14F-4D97-AF65-F5344CB8AC3E}">
        <p14:creationId xmlns:p14="http://schemas.microsoft.com/office/powerpoint/2010/main" val="8493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BR" sz="4000" dirty="0"/>
              <a:t>Reconhecimento de Imagem com RN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40E17BE-480C-4350-AFE3-9885E2F2F667}"/>
              </a:ext>
            </a:extLst>
          </p:cNvPr>
          <p:cNvGrpSpPr/>
          <p:nvPr/>
        </p:nvGrpSpPr>
        <p:grpSpPr>
          <a:xfrm>
            <a:off x="6012326" y="1536274"/>
            <a:ext cx="2439697" cy="4753367"/>
            <a:chOff x="5172955" y="1691881"/>
            <a:chExt cx="2439697" cy="4753367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9887DEBB-5DBB-4E32-9B68-509DCFBD051D}"/>
                </a:ext>
              </a:extLst>
            </p:cNvPr>
            <p:cNvGrpSpPr/>
            <p:nvPr/>
          </p:nvGrpSpPr>
          <p:grpSpPr>
            <a:xfrm>
              <a:off x="5634542" y="1691881"/>
              <a:ext cx="1978110" cy="4464496"/>
              <a:chOff x="5634542" y="1691881"/>
              <a:chExt cx="1978110" cy="4464496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112C69D4-9600-4849-BCC2-4542CAA2D5F3}"/>
                  </a:ext>
                </a:extLst>
              </p:cNvPr>
              <p:cNvGrpSpPr/>
              <p:nvPr/>
            </p:nvGrpSpPr>
            <p:grpSpPr>
              <a:xfrm>
                <a:off x="6282614" y="1691881"/>
                <a:ext cx="648072" cy="4464496"/>
                <a:chOff x="1852012" y="1628801"/>
                <a:chExt cx="1135812" cy="4464496"/>
              </a:xfrm>
            </p:grpSpPr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D4F6A56A-9537-4D13-B6DC-41F75568FE67}"/>
                    </a:ext>
                  </a:extLst>
                </p:cNvPr>
                <p:cNvSpPr/>
                <p:nvPr/>
              </p:nvSpPr>
              <p:spPr>
                <a:xfrm>
                  <a:off x="1852012" y="1628801"/>
                  <a:ext cx="1135812" cy="44644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AC1B6780-C135-419C-BB8E-0E47ADB4BABA}"/>
                    </a:ext>
                  </a:extLst>
                </p:cNvPr>
                <p:cNvSpPr txBox="1"/>
                <p:nvPr/>
              </p:nvSpPr>
              <p:spPr>
                <a:xfrm>
                  <a:off x="1911004" y="3541874"/>
                  <a:ext cx="10371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000" b="1" dirty="0"/>
                    <a:t>RN</a:t>
                  </a:r>
                </a:p>
              </p:txBody>
            </p:sp>
          </p:grp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FBDE1F13-55F1-4C90-8335-D53E8DFE0263}"/>
                  </a:ext>
                </a:extLst>
              </p:cNvPr>
              <p:cNvCxnSpPr/>
              <p:nvPr/>
            </p:nvCxnSpPr>
            <p:spPr>
              <a:xfrm>
                <a:off x="5634542" y="1905474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de Seta Reta 223">
                <a:extLst>
                  <a:ext uri="{FF2B5EF4-FFF2-40B4-BE49-F238E27FC236}">
                    <a16:creationId xmlns:a16="http://schemas.microsoft.com/office/drawing/2014/main" id="{3353234E-D8C0-4DFC-8CEC-E9BEA671AD36}"/>
                  </a:ext>
                </a:extLst>
              </p:cNvPr>
              <p:cNvCxnSpPr/>
              <p:nvPr/>
            </p:nvCxnSpPr>
            <p:spPr>
              <a:xfrm>
                <a:off x="5634542" y="2193506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de Seta Reta 224">
                <a:extLst>
                  <a:ext uri="{FF2B5EF4-FFF2-40B4-BE49-F238E27FC236}">
                    <a16:creationId xmlns:a16="http://schemas.microsoft.com/office/drawing/2014/main" id="{C8AC76A4-50D6-4F2C-A239-73E4AC178228}"/>
                  </a:ext>
                </a:extLst>
              </p:cNvPr>
              <p:cNvCxnSpPr/>
              <p:nvPr/>
            </p:nvCxnSpPr>
            <p:spPr>
              <a:xfrm>
                <a:off x="5634542" y="2481538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de Seta Reta 225">
                <a:extLst>
                  <a:ext uri="{FF2B5EF4-FFF2-40B4-BE49-F238E27FC236}">
                    <a16:creationId xmlns:a16="http://schemas.microsoft.com/office/drawing/2014/main" id="{845169B6-7D5F-48AF-B408-B327F6746778}"/>
                  </a:ext>
                </a:extLst>
              </p:cNvPr>
              <p:cNvCxnSpPr/>
              <p:nvPr/>
            </p:nvCxnSpPr>
            <p:spPr>
              <a:xfrm>
                <a:off x="5634542" y="2769570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de Seta Reta 226">
                <a:extLst>
                  <a:ext uri="{FF2B5EF4-FFF2-40B4-BE49-F238E27FC236}">
                    <a16:creationId xmlns:a16="http://schemas.microsoft.com/office/drawing/2014/main" id="{1C7DBC91-C3FC-4D57-9193-CC883968CB80}"/>
                  </a:ext>
                </a:extLst>
              </p:cNvPr>
              <p:cNvCxnSpPr/>
              <p:nvPr/>
            </p:nvCxnSpPr>
            <p:spPr>
              <a:xfrm>
                <a:off x="5634542" y="3069998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de Seta Reta 227">
                <a:extLst>
                  <a:ext uri="{FF2B5EF4-FFF2-40B4-BE49-F238E27FC236}">
                    <a16:creationId xmlns:a16="http://schemas.microsoft.com/office/drawing/2014/main" id="{87C9D662-EC0F-426E-B805-8487ADCD65BB}"/>
                  </a:ext>
                </a:extLst>
              </p:cNvPr>
              <p:cNvCxnSpPr/>
              <p:nvPr/>
            </p:nvCxnSpPr>
            <p:spPr>
              <a:xfrm>
                <a:off x="5634542" y="3358030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de Seta Reta 228">
                <a:extLst>
                  <a:ext uri="{FF2B5EF4-FFF2-40B4-BE49-F238E27FC236}">
                    <a16:creationId xmlns:a16="http://schemas.microsoft.com/office/drawing/2014/main" id="{D68BC252-234F-4706-A422-BD7D079766AC}"/>
                  </a:ext>
                </a:extLst>
              </p:cNvPr>
              <p:cNvCxnSpPr/>
              <p:nvPr/>
            </p:nvCxnSpPr>
            <p:spPr>
              <a:xfrm>
                <a:off x="5634542" y="3646062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de Seta Reta 229">
                <a:extLst>
                  <a:ext uri="{FF2B5EF4-FFF2-40B4-BE49-F238E27FC236}">
                    <a16:creationId xmlns:a16="http://schemas.microsoft.com/office/drawing/2014/main" id="{AB10F0FB-7DA4-40EB-9615-C9686A7CD65D}"/>
                  </a:ext>
                </a:extLst>
              </p:cNvPr>
              <p:cNvCxnSpPr/>
              <p:nvPr/>
            </p:nvCxnSpPr>
            <p:spPr>
              <a:xfrm>
                <a:off x="5634542" y="3934094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de Seta Reta 238">
                <a:extLst>
                  <a:ext uri="{FF2B5EF4-FFF2-40B4-BE49-F238E27FC236}">
                    <a16:creationId xmlns:a16="http://schemas.microsoft.com/office/drawing/2014/main" id="{8FC4B0B6-25BD-48DE-91AA-09CBAC113F39}"/>
                  </a:ext>
                </a:extLst>
              </p:cNvPr>
              <p:cNvCxnSpPr/>
              <p:nvPr/>
            </p:nvCxnSpPr>
            <p:spPr>
              <a:xfrm>
                <a:off x="5634542" y="4166620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de Seta Reta 239">
                <a:extLst>
                  <a:ext uri="{FF2B5EF4-FFF2-40B4-BE49-F238E27FC236}">
                    <a16:creationId xmlns:a16="http://schemas.microsoft.com/office/drawing/2014/main" id="{03BA98B7-0124-406C-8EEC-51B873FDA8FF}"/>
                  </a:ext>
                </a:extLst>
              </p:cNvPr>
              <p:cNvCxnSpPr/>
              <p:nvPr/>
            </p:nvCxnSpPr>
            <p:spPr>
              <a:xfrm>
                <a:off x="5634542" y="4454652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de Seta Reta 240">
                <a:extLst>
                  <a:ext uri="{FF2B5EF4-FFF2-40B4-BE49-F238E27FC236}">
                    <a16:creationId xmlns:a16="http://schemas.microsoft.com/office/drawing/2014/main" id="{472B72BB-6BDB-49D6-BA51-FE9F8F9C8B9E}"/>
                  </a:ext>
                </a:extLst>
              </p:cNvPr>
              <p:cNvCxnSpPr/>
              <p:nvPr/>
            </p:nvCxnSpPr>
            <p:spPr>
              <a:xfrm>
                <a:off x="5634542" y="4742684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de Seta Reta 241">
                <a:extLst>
                  <a:ext uri="{FF2B5EF4-FFF2-40B4-BE49-F238E27FC236}">
                    <a16:creationId xmlns:a16="http://schemas.microsoft.com/office/drawing/2014/main" id="{D5099296-24A0-465A-A2E0-0CD35DEEC63B}"/>
                  </a:ext>
                </a:extLst>
              </p:cNvPr>
              <p:cNvCxnSpPr/>
              <p:nvPr/>
            </p:nvCxnSpPr>
            <p:spPr>
              <a:xfrm>
                <a:off x="5634542" y="5030716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de Seta Reta 242">
                <a:extLst>
                  <a:ext uri="{FF2B5EF4-FFF2-40B4-BE49-F238E27FC236}">
                    <a16:creationId xmlns:a16="http://schemas.microsoft.com/office/drawing/2014/main" id="{8CCFFA94-6495-4EFC-B4D2-981EE0A6CB7A}"/>
                  </a:ext>
                </a:extLst>
              </p:cNvPr>
              <p:cNvCxnSpPr/>
              <p:nvPr/>
            </p:nvCxnSpPr>
            <p:spPr>
              <a:xfrm>
                <a:off x="5634542" y="5331144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de Seta Reta 243">
                <a:extLst>
                  <a:ext uri="{FF2B5EF4-FFF2-40B4-BE49-F238E27FC236}">
                    <a16:creationId xmlns:a16="http://schemas.microsoft.com/office/drawing/2014/main" id="{013AB594-561A-48D0-BF75-2B61750ECC41}"/>
                  </a:ext>
                </a:extLst>
              </p:cNvPr>
              <p:cNvCxnSpPr/>
              <p:nvPr/>
            </p:nvCxnSpPr>
            <p:spPr>
              <a:xfrm>
                <a:off x="5634542" y="5619176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de Seta Reta 244">
                <a:extLst>
                  <a:ext uri="{FF2B5EF4-FFF2-40B4-BE49-F238E27FC236}">
                    <a16:creationId xmlns:a16="http://schemas.microsoft.com/office/drawing/2014/main" id="{31384E83-B741-49F8-86CE-7EC48BEFE0B8}"/>
                  </a:ext>
                </a:extLst>
              </p:cNvPr>
              <p:cNvCxnSpPr/>
              <p:nvPr/>
            </p:nvCxnSpPr>
            <p:spPr>
              <a:xfrm>
                <a:off x="5634542" y="5907208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de Seta Reta 246">
                <a:extLst>
                  <a:ext uri="{FF2B5EF4-FFF2-40B4-BE49-F238E27FC236}">
                    <a16:creationId xmlns:a16="http://schemas.microsoft.com/office/drawing/2014/main" id="{9D588F58-C3E9-4152-B152-2F30F51F13F9}"/>
                  </a:ext>
                </a:extLst>
              </p:cNvPr>
              <p:cNvCxnSpPr/>
              <p:nvPr/>
            </p:nvCxnSpPr>
            <p:spPr>
              <a:xfrm>
                <a:off x="6964580" y="2697562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de Seta Reta 247">
                <a:extLst>
                  <a:ext uri="{FF2B5EF4-FFF2-40B4-BE49-F238E27FC236}">
                    <a16:creationId xmlns:a16="http://schemas.microsoft.com/office/drawing/2014/main" id="{972C0D27-F57F-45FA-9380-024D7FC87EE8}"/>
                  </a:ext>
                </a:extLst>
              </p:cNvPr>
              <p:cNvCxnSpPr/>
              <p:nvPr/>
            </p:nvCxnSpPr>
            <p:spPr>
              <a:xfrm>
                <a:off x="6948264" y="3921698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de Seta Reta 248">
                <a:extLst>
                  <a:ext uri="{FF2B5EF4-FFF2-40B4-BE49-F238E27FC236}">
                    <a16:creationId xmlns:a16="http://schemas.microsoft.com/office/drawing/2014/main" id="{ACA5A647-8E62-499C-9E5E-7C4B2FD439FA}"/>
                  </a:ext>
                </a:extLst>
              </p:cNvPr>
              <p:cNvCxnSpPr/>
              <p:nvPr/>
            </p:nvCxnSpPr>
            <p:spPr>
              <a:xfrm>
                <a:off x="6948264" y="5073826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BCD99056-64EA-4776-ADDD-BBB4CE0D2287}"/>
                </a:ext>
              </a:extLst>
            </p:cNvPr>
            <p:cNvSpPr txBox="1"/>
            <p:nvPr/>
          </p:nvSpPr>
          <p:spPr>
            <a:xfrm>
              <a:off x="5172955" y="1728572"/>
              <a:ext cx="518091" cy="4716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pt-BR" dirty="0"/>
                <a:t>x11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x12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x13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x14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x15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x16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x21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x22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x23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...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x62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x63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x64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x65</a:t>
              </a:r>
            </a:p>
            <a:p>
              <a:pPr>
                <a:spcBef>
                  <a:spcPts val="100"/>
                </a:spcBef>
              </a:pPr>
              <a:r>
                <a:rPr lang="pt-BR" dirty="0"/>
                <a:t>x66</a:t>
              </a:r>
            </a:p>
            <a:p>
              <a:pPr>
                <a:spcBef>
                  <a:spcPts val="100"/>
                </a:spcBef>
              </a:pPr>
              <a:endParaRPr lang="pt-BR" dirty="0"/>
            </a:p>
          </p:txBody>
        </p:sp>
      </p:grpSp>
      <p:pic>
        <p:nvPicPr>
          <p:cNvPr id="250" name="Picture 4" descr="Ver a imagem de origem">
            <a:extLst>
              <a:ext uri="{FF2B5EF4-FFF2-40B4-BE49-F238E27FC236}">
                <a16:creationId xmlns:a16="http://schemas.microsoft.com/office/drawing/2014/main" id="{F4DAE86E-9380-42DE-A825-6B1C663E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46" y="1367378"/>
            <a:ext cx="1985639" cy="153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992F65B9-70D8-4F84-9462-07D32E3D36A5}"/>
                  </a:ext>
                </a:extLst>
              </p:cNvPr>
              <p:cNvSpPr txBox="1"/>
              <p:nvPr/>
            </p:nvSpPr>
            <p:spPr>
              <a:xfrm>
                <a:off x="691977" y="3799794"/>
                <a:ext cx="3622467" cy="1530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e>
                                </m:mr>
                              </m: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e>
                                </m:mr>
                              </m: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66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992F65B9-70D8-4F84-9462-07D32E3D3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77" y="3799794"/>
                <a:ext cx="3622467" cy="1530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ixaDeTexto 41">
            <a:extLst>
              <a:ext uri="{FF2B5EF4-FFF2-40B4-BE49-F238E27FC236}">
                <a16:creationId xmlns:a16="http://schemas.microsoft.com/office/drawing/2014/main" id="{AA875488-4C0A-4937-818F-24AB9697A2FA}"/>
              </a:ext>
            </a:extLst>
          </p:cNvPr>
          <p:cNvSpPr txBox="1"/>
          <p:nvPr/>
        </p:nvSpPr>
        <p:spPr>
          <a:xfrm>
            <a:off x="632985" y="3429000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matricial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900D6AEB-329D-449B-BABB-722E9AA6AD6E}"/>
                  </a:ext>
                </a:extLst>
              </p:cNvPr>
              <p:cNvSpPr txBox="1"/>
              <p:nvPr/>
            </p:nvSpPr>
            <p:spPr>
              <a:xfrm>
                <a:off x="609979" y="6194315"/>
                <a:ext cx="5618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11  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13  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14  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15  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16  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21  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 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54  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56  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900D6AEB-329D-449B-BABB-722E9AA6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9" y="6194315"/>
                <a:ext cx="561820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9E2E026D-656B-4169-817A-E1D6476563C9}"/>
              </a:ext>
            </a:extLst>
          </p:cNvPr>
          <p:cNvSpPr txBox="1"/>
          <p:nvPr/>
        </p:nvSpPr>
        <p:spPr>
          <a:xfrm>
            <a:off x="590516" y="5824983"/>
            <a:ext cx="283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vetorial (flat)</a:t>
            </a:r>
          </a:p>
        </p:txBody>
      </p:sp>
      <p:sp>
        <p:nvSpPr>
          <p:cNvPr id="50" name="Seta: para Baixo 49">
            <a:extLst>
              <a:ext uri="{FF2B5EF4-FFF2-40B4-BE49-F238E27FC236}">
                <a16:creationId xmlns:a16="http://schemas.microsoft.com/office/drawing/2014/main" id="{F117E2D5-BAE2-420B-8029-40B86483BEF4}"/>
              </a:ext>
            </a:extLst>
          </p:cNvPr>
          <p:cNvSpPr/>
          <p:nvPr/>
        </p:nvSpPr>
        <p:spPr>
          <a:xfrm>
            <a:off x="2424370" y="3068960"/>
            <a:ext cx="268590" cy="323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9" name="Seta: para Baixo 258">
            <a:extLst>
              <a:ext uri="{FF2B5EF4-FFF2-40B4-BE49-F238E27FC236}">
                <a16:creationId xmlns:a16="http://schemas.microsoft.com/office/drawing/2014/main" id="{AD794AA3-850A-4B16-9E9E-0885C70E97F3}"/>
              </a:ext>
            </a:extLst>
          </p:cNvPr>
          <p:cNvSpPr/>
          <p:nvPr/>
        </p:nvSpPr>
        <p:spPr>
          <a:xfrm>
            <a:off x="2424370" y="5488110"/>
            <a:ext cx="268590" cy="323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82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363272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sz="4000" dirty="0"/>
              <a:t>Uma RN simples </a:t>
            </a:r>
            <a:r>
              <a:rPr lang="pt-BR" sz="4000" dirty="0" err="1"/>
              <a:t>parapara</a:t>
            </a:r>
            <a:r>
              <a:rPr lang="pt-BR" sz="4000" dirty="0"/>
              <a:t> Reconhecimento de Imagens no </a:t>
            </a:r>
            <a:r>
              <a:rPr lang="pt-BR" sz="4000" dirty="0" err="1"/>
              <a:t>Tessorflow</a:t>
            </a:r>
            <a:endParaRPr lang="pt-BR" sz="40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5A5C6DB-3025-470F-B1C7-126C932CABAA}"/>
              </a:ext>
            </a:extLst>
          </p:cNvPr>
          <p:cNvSpPr txBox="1"/>
          <p:nvPr/>
        </p:nvSpPr>
        <p:spPr>
          <a:xfrm>
            <a:off x="1187624" y="2495205"/>
            <a:ext cx="73448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Arquitetura da RN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keras.Sequential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keras.layers.Flatten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keras.layers.Dense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sigmoid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keras.layers.Dense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sigmoid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Algoritmo de otimização (treinamento)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pt-B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 	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'adam’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sparse_categorical_crossentropy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C9D9A3-8974-4C0F-86F8-2D1EFDBD3A3D}"/>
              </a:ext>
            </a:extLst>
          </p:cNvPr>
          <p:cNvSpPr txBox="1"/>
          <p:nvPr/>
        </p:nvSpPr>
        <p:spPr>
          <a:xfrm>
            <a:off x="683568" y="1795166"/>
            <a:ext cx="133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181426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6316" y="1892924"/>
            <a:ext cx="8031368" cy="2256155"/>
          </a:xfrm>
        </p:spPr>
        <p:txBody>
          <a:bodyPr>
            <a:noAutofit/>
          </a:bodyPr>
          <a:lstStyle/>
          <a:p>
            <a:pPr algn="ctr"/>
            <a:r>
              <a:rPr lang="pt-BR" sz="5000" b="1" dirty="0"/>
              <a:t>Redes neurais</a:t>
            </a:r>
            <a:br>
              <a:rPr lang="pt-BR" sz="5000" b="1" dirty="0"/>
            </a:br>
            <a:br>
              <a:rPr lang="pt-BR" sz="5000" b="1" dirty="0"/>
            </a:br>
            <a:r>
              <a:rPr lang="pt-BR" sz="5000" b="1" dirty="0"/>
              <a:t>Introdução à </a:t>
            </a:r>
            <a:br>
              <a:rPr lang="pt-BR" sz="5000" b="1" dirty="0"/>
            </a:br>
            <a:r>
              <a:rPr lang="pt-BR" sz="4800" b="1" dirty="0"/>
              <a:t>Classificação de Imagens</a:t>
            </a:r>
          </a:p>
        </p:txBody>
      </p:sp>
    </p:spTree>
    <p:extLst>
      <p:ext uri="{BB962C8B-B14F-4D97-AF65-F5344CB8AC3E}">
        <p14:creationId xmlns:p14="http://schemas.microsoft.com/office/powerpoint/2010/main" val="23431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Sumário 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26EF326-01A3-46EC-8C2D-373EB622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Problemas de classificação com RN</a:t>
            </a:r>
          </a:p>
          <a:p>
            <a:r>
              <a:rPr lang="pt-BR" dirty="0"/>
              <a:t>Codificação das saídas: “</a:t>
            </a:r>
            <a:r>
              <a:rPr lang="pt-BR" dirty="0" err="1"/>
              <a:t>One</a:t>
            </a:r>
            <a:r>
              <a:rPr lang="pt-BR" dirty="0"/>
              <a:t>-Hot”</a:t>
            </a:r>
          </a:p>
          <a:p>
            <a:r>
              <a:rPr lang="pt-BR" dirty="0"/>
              <a:t>Cross-</a:t>
            </a:r>
            <a:r>
              <a:rPr lang="pt-BR" dirty="0" err="1"/>
              <a:t>Entropy</a:t>
            </a:r>
            <a:endParaRPr lang="pt-BR" dirty="0"/>
          </a:p>
          <a:p>
            <a:r>
              <a:rPr lang="pt-BR" dirty="0"/>
              <a:t>Reconhecimento de Imagens com RN</a:t>
            </a:r>
          </a:p>
          <a:p>
            <a:r>
              <a:rPr lang="pt-BR" dirty="0"/>
              <a:t>Codificação das Entradas: “</a:t>
            </a:r>
            <a:r>
              <a:rPr lang="pt-BR" dirty="0" err="1"/>
              <a:t>Flatten</a:t>
            </a:r>
            <a:r>
              <a:rPr lang="pt-BR" dirty="0"/>
              <a:t>”</a:t>
            </a:r>
          </a:p>
          <a:p>
            <a:r>
              <a:rPr lang="pt-BR" dirty="0"/>
              <a:t>Exemplo </a:t>
            </a:r>
            <a:r>
              <a:rPr lang="pt-BR" dirty="0" err="1"/>
              <a:t>Tensorflow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92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Classificação</a:t>
            </a:r>
            <a:r>
              <a:rPr lang="en-US" dirty="0"/>
              <a:t> com RN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772817"/>
            <a:ext cx="8219256" cy="4536503"/>
          </a:xfrm>
        </p:spPr>
        <p:txBody>
          <a:bodyPr>
            <a:normAutofit/>
          </a:bodyPr>
          <a:lstStyle/>
          <a:p>
            <a:r>
              <a:rPr lang="pt-BR" sz="2900" dirty="0"/>
              <a:t>As saídas são rótulos que precisam ser codificados de forma numérica.</a:t>
            </a:r>
          </a:p>
          <a:p>
            <a:endParaRPr lang="pt-BR" sz="2900" dirty="0"/>
          </a:p>
          <a:p>
            <a:r>
              <a:rPr lang="pt-BR" sz="2900" dirty="0"/>
              <a:t>A codificação direta através de números inteiros é ineficiente.</a:t>
            </a:r>
          </a:p>
          <a:p>
            <a:endParaRPr lang="pt-BR" sz="2900" dirty="0"/>
          </a:p>
          <a:p>
            <a:r>
              <a:rPr lang="pt-BR" sz="2900" dirty="0"/>
              <a:t>Comumente se utiliza uma codificação “</a:t>
            </a:r>
            <a:r>
              <a:rPr lang="pt-BR" sz="2900" dirty="0" err="1"/>
              <a:t>one</a:t>
            </a:r>
            <a:r>
              <a:rPr lang="pt-BR" sz="2900" dirty="0"/>
              <a:t>-hot” (uma saída para cada classe).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79540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Codificação</a:t>
            </a:r>
            <a:r>
              <a:rPr lang="en-US" dirty="0"/>
              <a:t> “one-hot”</a:t>
            </a:r>
            <a:endParaRPr lang="pt-BR" dirty="0"/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9A8FB878-34E8-4790-99DD-2FE1B4080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559" y="2564904"/>
            <a:ext cx="1732887" cy="108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85DCFB29-543C-4B4F-BBBB-F77EF76F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57322"/>
            <a:ext cx="1732886" cy="11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F2396E39-8AF6-434C-8CC4-0452184A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90765"/>
            <a:ext cx="1732886" cy="11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AAB704-30F7-4439-9C66-DF25A2EC9160}"/>
              </a:ext>
            </a:extLst>
          </p:cNvPr>
          <p:cNvSpPr txBox="1"/>
          <p:nvPr/>
        </p:nvSpPr>
        <p:spPr>
          <a:xfrm>
            <a:off x="2555776" y="1698593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Classe/rótulo      </a:t>
            </a:r>
            <a:r>
              <a:rPr lang="pt-BR" sz="2400" b="1" dirty="0" err="1"/>
              <a:t>Cod</a:t>
            </a:r>
            <a:r>
              <a:rPr lang="pt-BR" sz="2400" b="1" dirty="0"/>
              <a:t>. Int.         </a:t>
            </a:r>
            <a:r>
              <a:rPr lang="pt-BR" sz="2400" b="1" dirty="0" err="1"/>
              <a:t>Cod</a:t>
            </a:r>
            <a:r>
              <a:rPr lang="pt-BR" sz="2400" b="1" dirty="0"/>
              <a:t>. “</a:t>
            </a:r>
            <a:r>
              <a:rPr lang="pt-BR" sz="2400" b="1" dirty="0" err="1"/>
              <a:t>one</a:t>
            </a:r>
            <a:r>
              <a:rPr lang="pt-BR" sz="2400" b="1" dirty="0"/>
              <a:t>-hot”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016B10-475D-46A7-8EBF-4567A9C43122}"/>
              </a:ext>
            </a:extLst>
          </p:cNvPr>
          <p:cNvSpPr txBox="1"/>
          <p:nvPr/>
        </p:nvSpPr>
        <p:spPr>
          <a:xfrm>
            <a:off x="2555776" y="287534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   “Macaco”                0                     [1, 0, 0]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192BE1-083B-4DA7-8CF1-5E826AACD6F8}"/>
              </a:ext>
            </a:extLst>
          </p:cNvPr>
          <p:cNvSpPr txBox="1"/>
          <p:nvPr/>
        </p:nvSpPr>
        <p:spPr>
          <a:xfrm>
            <a:off x="2555776" y="430938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   “Leão”                      1                     [0, 1, 0]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24854E-CF42-464B-BFEF-DECAAC0AD9BC}"/>
              </a:ext>
            </a:extLst>
          </p:cNvPr>
          <p:cNvSpPr txBox="1"/>
          <p:nvPr/>
        </p:nvSpPr>
        <p:spPr>
          <a:xfrm>
            <a:off x="2555776" y="5813225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   “Gato”                      2                     [0, 0, 1]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53CC838-93E9-41C3-848F-BE8CD098CC4F}"/>
              </a:ext>
            </a:extLst>
          </p:cNvPr>
          <p:cNvCxnSpPr/>
          <p:nvPr/>
        </p:nvCxnSpPr>
        <p:spPr>
          <a:xfrm>
            <a:off x="457200" y="2348880"/>
            <a:ext cx="818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52BAE9F-D98D-437D-9DB6-1C7749EE82FA}"/>
              </a:ext>
            </a:extLst>
          </p:cNvPr>
          <p:cNvCxnSpPr/>
          <p:nvPr/>
        </p:nvCxnSpPr>
        <p:spPr>
          <a:xfrm>
            <a:off x="457200" y="3789040"/>
            <a:ext cx="818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56632E2-D540-491A-95D0-ED9FC06B37E9}"/>
              </a:ext>
            </a:extLst>
          </p:cNvPr>
          <p:cNvCxnSpPr/>
          <p:nvPr/>
        </p:nvCxnSpPr>
        <p:spPr>
          <a:xfrm>
            <a:off x="457200" y="5301208"/>
            <a:ext cx="818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6047927-00A3-45B5-95F0-3D62FF2BDC37}"/>
              </a:ext>
            </a:extLst>
          </p:cNvPr>
          <p:cNvCxnSpPr/>
          <p:nvPr/>
        </p:nvCxnSpPr>
        <p:spPr>
          <a:xfrm>
            <a:off x="4549524" y="1698593"/>
            <a:ext cx="0" cy="489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874C800-A107-43B7-8C65-233D072AE70B}"/>
              </a:ext>
            </a:extLst>
          </p:cNvPr>
          <p:cNvCxnSpPr/>
          <p:nvPr/>
        </p:nvCxnSpPr>
        <p:spPr>
          <a:xfrm>
            <a:off x="6156176" y="1698593"/>
            <a:ext cx="0" cy="489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Codificação</a:t>
            </a:r>
            <a:r>
              <a:rPr lang="en-US" dirty="0"/>
              <a:t> “one-hot” no </a:t>
            </a:r>
            <a:r>
              <a:rPr lang="en-US" dirty="0" err="1"/>
              <a:t>Tensorflow</a:t>
            </a:r>
            <a:endParaRPr lang="pt-BR" dirty="0"/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DC533E6E-CEE2-4CFB-A5D8-A71BAB3A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 as saídas não forem “</a:t>
            </a:r>
            <a:r>
              <a:rPr lang="pt-BR" dirty="0" err="1"/>
              <a:t>one</a:t>
            </a:r>
            <a:r>
              <a:rPr lang="pt-BR" dirty="0"/>
              <a:t>-hot” pode-se convertê-las para tal, usando: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457200" lvl="1" indent="0">
              <a:buNone/>
            </a:pPr>
            <a:endParaRPr lang="pt-BR" sz="500" dirty="0"/>
          </a:p>
          <a:p>
            <a:pPr marL="457200" lvl="1" indent="0">
              <a:buNone/>
            </a:pPr>
            <a:r>
              <a:rPr lang="pt-BR" sz="2400" b="1" dirty="0"/>
              <a:t>y:	             </a:t>
            </a:r>
            <a:r>
              <a:rPr lang="pt-BR" sz="2400" b="1" dirty="0" err="1"/>
              <a:t>yc</a:t>
            </a:r>
            <a:r>
              <a:rPr lang="pt-BR" sz="2400" b="1" dirty="0"/>
              <a:t>:</a:t>
            </a:r>
          </a:p>
          <a:p>
            <a:pPr marL="457200" lvl="1" indent="0">
              <a:buNone/>
            </a:pPr>
            <a:endParaRPr lang="pt-BR" sz="400" dirty="0"/>
          </a:p>
          <a:p>
            <a:pPr marL="457200" lvl="1" indent="0">
              <a:buNone/>
            </a:pPr>
            <a:r>
              <a:rPr lang="pt-BR" sz="2400" dirty="0"/>
              <a:t>[0]      =&gt;   [1, 0, 0]</a:t>
            </a:r>
          </a:p>
          <a:p>
            <a:pPr marL="457200" lvl="1" indent="0">
              <a:buNone/>
            </a:pPr>
            <a:r>
              <a:rPr lang="pt-BR" sz="2400" dirty="0"/>
              <a:t>[1]      =&gt;   [0, 1, 0]</a:t>
            </a:r>
          </a:p>
          <a:p>
            <a:pPr marL="457200" lvl="1" indent="0">
              <a:buNone/>
            </a:pPr>
            <a:r>
              <a:rPr lang="pt-BR" sz="2400" dirty="0"/>
              <a:t>[2]      =&gt;   [0, 0, 1]</a:t>
            </a:r>
          </a:p>
          <a:p>
            <a:pPr marL="457200" lvl="1" indent="0">
              <a:buNone/>
            </a:pPr>
            <a:endParaRPr lang="pt-BR" sz="2000" dirty="0"/>
          </a:p>
          <a:p>
            <a:pPr lvl="5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C47907F-AC8C-446E-B5E2-50FB62688738}"/>
              </a:ext>
            </a:extLst>
          </p:cNvPr>
          <p:cNvSpPr/>
          <p:nvPr/>
        </p:nvSpPr>
        <p:spPr>
          <a:xfrm>
            <a:off x="899592" y="2708920"/>
            <a:ext cx="7560840" cy="10464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500" dirty="0"/>
          </a:p>
          <a:p>
            <a:r>
              <a:rPr lang="en-US" sz="24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tensorflow.keras.utils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to_categorical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pt-BR" sz="2800" dirty="0" err="1"/>
              <a:t>yc</a:t>
            </a:r>
            <a:r>
              <a:rPr lang="pt-BR" sz="2800" dirty="0"/>
              <a:t> = </a:t>
            </a:r>
            <a:r>
              <a:rPr lang="pt-BR" sz="2800" dirty="0" err="1"/>
              <a:t>to_categorical</a:t>
            </a:r>
            <a:r>
              <a:rPr lang="pt-BR" sz="2800" dirty="0"/>
              <a:t>(y)</a:t>
            </a:r>
          </a:p>
          <a:p>
            <a:pPr algn="ctr"/>
            <a:endParaRPr lang="pt-BR" sz="500" dirty="0"/>
          </a:p>
        </p:txBody>
      </p:sp>
    </p:spTree>
    <p:extLst>
      <p:ext uri="{BB962C8B-B14F-4D97-AF65-F5344CB8AC3E}">
        <p14:creationId xmlns:p14="http://schemas.microsoft.com/office/powerpoint/2010/main" val="130023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Cross-Entropy Loss Function</a:t>
            </a: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E0DFCC-401E-428D-80FE-B86C051DFA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60" y="4751557"/>
            <a:ext cx="6480720" cy="206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B115873-3C66-4085-A3E0-9F9B077F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94080"/>
            <a:ext cx="6266632" cy="18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ABACEF-077F-4486-AD8A-5FBEDE22C2EF}"/>
              </a:ext>
            </a:extLst>
          </p:cNvPr>
          <p:cNvSpPr txBox="1"/>
          <p:nvPr/>
        </p:nvSpPr>
        <p:spPr>
          <a:xfrm>
            <a:off x="611560" y="1417638"/>
            <a:ext cx="495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Para 2 classes: “</a:t>
            </a:r>
            <a:r>
              <a:rPr lang="pt-BR" sz="2400" dirty="0" err="1"/>
              <a:t>binary</a:t>
            </a:r>
            <a:r>
              <a:rPr lang="pt-BR" sz="2400" dirty="0"/>
              <a:t> </a:t>
            </a:r>
            <a:r>
              <a:rPr lang="pt-BR" sz="2400" dirty="0" err="1"/>
              <a:t>cross-entropy</a:t>
            </a:r>
            <a:r>
              <a:rPr lang="pt-BR" sz="2400" dirty="0"/>
              <a:t>”: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CD0A3C-2054-4167-BAC6-B8E434979B9B}"/>
              </a:ext>
            </a:extLst>
          </p:cNvPr>
          <p:cNvSpPr txBox="1"/>
          <p:nvPr/>
        </p:nvSpPr>
        <p:spPr>
          <a:xfrm>
            <a:off x="611560" y="4119463"/>
            <a:ext cx="6539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Para mais de 2 classes: “</a:t>
            </a:r>
            <a:r>
              <a:rPr lang="pt-BR" sz="2400" dirty="0" err="1"/>
              <a:t>categorical</a:t>
            </a:r>
            <a:r>
              <a:rPr lang="pt-BR" sz="2400" dirty="0"/>
              <a:t> </a:t>
            </a:r>
            <a:r>
              <a:rPr lang="pt-BR" sz="2400" dirty="0" err="1"/>
              <a:t>cross-entropy</a:t>
            </a:r>
            <a:r>
              <a:rPr lang="pt-BR" sz="2400" dirty="0"/>
              <a:t>”:</a:t>
            </a:r>
          </a:p>
        </p:txBody>
      </p:sp>
    </p:spTree>
    <p:extLst>
      <p:ext uri="{BB962C8B-B14F-4D97-AF65-F5344CB8AC3E}">
        <p14:creationId xmlns:p14="http://schemas.microsoft.com/office/powerpoint/2010/main" val="380989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Cross-Entropy Loss Function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897871-66E4-4CDF-A575-AACE4075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 saídas refletem a probabilidade de ser uma dada classe.</a:t>
            </a:r>
          </a:p>
          <a:p>
            <a:pPr lvl="3"/>
            <a:endParaRPr lang="pt-BR" dirty="0"/>
          </a:p>
          <a:p>
            <a:r>
              <a:rPr lang="pt-BR" dirty="0"/>
              <a:t>A maior saída indica a classe predita.</a:t>
            </a:r>
          </a:p>
          <a:p>
            <a:pPr lvl="3"/>
            <a:endParaRPr lang="pt-BR" dirty="0"/>
          </a:p>
          <a:p>
            <a:r>
              <a:rPr lang="pt-BR" dirty="0"/>
              <a:t>Exemplo de saída:</a:t>
            </a:r>
          </a:p>
          <a:p>
            <a:pPr lvl="5"/>
            <a:endParaRPr lang="pt-BR" dirty="0"/>
          </a:p>
          <a:p>
            <a:pPr marL="457200" lvl="1" indent="0">
              <a:buNone/>
            </a:pPr>
            <a:r>
              <a:rPr lang="pt-BR" sz="2400" dirty="0"/>
              <a:t>Saída da RN:	      Classe predita:</a:t>
            </a:r>
          </a:p>
          <a:p>
            <a:pPr marL="457200" lvl="1" indent="0">
              <a:buNone/>
            </a:pPr>
            <a:endParaRPr lang="pt-BR" sz="500" dirty="0"/>
          </a:p>
          <a:p>
            <a:pPr marL="457200" lvl="1" indent="0">
              <a:buNone/>
            </a:pPr>
            <a:r>
              <a:rPr lang="pt-BR" sz="2400" dirty="0"/>
              <a:t>[0,01,  0,23,  0,95]  =&gt;  “Gato” = [0, 0, 1]</a:t>
            </a:r>
          </a:p>
          <a:p>
            <a:pPr marL="457200" lvl="1" indent="0">
              <a:buNone/>
            </a:pPr>
            <a:r>
              <a:rPr lang="pt-BR" sz="2400" dirty="0"/>
              <a:t>[0,15,  0,99,  0,12]  =&gt;  “Leão” = [0, 1, 0]</a:t>
            </a:r>
          </a:p>
          <a:p>
            <a:pPr marL="457200" lvl="1" indent="0">
              <a:buNone/>
            </a:pPr>
            <a:r>
              <a:rPr lang="pt-BR" sz="2400" dirty="0"/>
              <a:t>[0,92,  0,20,  0,19]  =&gt;  “Macaco” = [1, 0, 0]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52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Cross-Entropy no </a:t>
            </a:r>
            <a:r>
              <a:rPr lang="en-US" dirty="0" err="1"/>
              <a:t>Tensorflow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48710" y="1412776"/>
            <a:ext cx="8219256" cy="4536503"/>
          </a:xfrm>
        </p:spPr>
        <p:txBody>
          <a:bodyPr>
            <a:normAutofit/>
          </a:bodyPr>
          <a:lstStyle/>
          <a:p>
            <a:r>
              <a:rPr lang="pt-BR" sz="2900" dirty="0"/>
              <a:t>Classificação de 2 classes:</a:t>
            </a:r>
          </a:p>
          <a:p>
            <a:endParaRPr lang="pt-BR" sz="2900" dirty="0"/>
          </a:p>
          <a:p>
            <a:endParaRPr lang="pt-BR" sz="2900" dirty="0"/>
          </a:p>
          <a:p>
            <a:endParaRPr lang="pt-BR" sz="1000" dirty="0"/>
          </a:p>
          <a:p>
            <a:r>
              <a:rPr lang="pt-BR" sz="2900" dirty="0"/>
              <a:t>Classificação de mais de 2 classes:</a:t>
            </a:r>
            <a:endParaRPr lang="pt-BR" sz="25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07394FE-B68D-47FD-BEB9-EF3C55A9F37A}"/>
              </a:ext>
            </a:extLst>
          </p:cNvPr>
          <p:cNvSpPr/>
          <p:nvPr/>
        </p:nvSpPr>
        <p:spPr>
          <a:xfrm>
            <a:off x="758425" y="2048220"/>
            <a:ext cx="7776864" cy="8002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500" dirty="0"/>
          </a:p>
          <a:p>
            <a:r>
              <a:rPr lang="pt-BR" sz="1800" dirty="0" err="1"/>
              <a:t>model.add</a:t>
            </a:r>
            <a:r>
              <a:rPr lang="pt-BR" sz="1800" dirty="0"/>
              <a:t>(</a:t>
            </a:r>
            <a:r>
              <a:rPr lang="pt-BR" sz="1800" dirty="0" err="1"/>
              <a:t>Dense</a:t>
            </a:r>
            <a:r>
              <a:rPr lang="pt-BR" sz="1800" dirty="0"/>
              <a:t>(3, </a:t>
            </a:r>
            <a:r>
              <a:rPr lang="pt-BR" sz="1800" dirty="0" err="1"/>
              <a:t>activation</a:t>
            </a:r>
            <a:r>
              <a:rPr lang="pt-BR" sz="1800" dirty="0"/>
              <a:t>=‘</a:t>
            </a:r>
            <a:r>
              <a:rPr lang="pt-BR" sz="1800" b="1" dirty="0" err="1"/>
              <a:t>sigmoid</a:t>
            </a:r>
            <a:r>
              <a:rPr lang="pt-BR" sz="1800" dirty="0"/>
              <a:t>'))</a:t>
            </a:r>
            <a:endParaRPr lang="pt-BR" dirty="0"/>
          </a:p>
          <a:p>
            <a:r>
              <a:rPr lang="pt-BR" dirty="0" err="1"/>
              <a:t>model.compile</a:t>
            </a:r>
            <a:r>
              <a:rPr lang="pt-BR" dirty="0"/>
              <a:t>(</a:t>
            </a:r>
            <a:r>
              <a:rPr lang="pt-BR" dirty="0" err="1"/>
              <a:t>loss</a:t>
            </a:r>
            <a:r>
              <a:rPr lang="pt-BR" dirty="0"/>
              <a:t>='</a:t>
            </a:r>
            <a:r>
              <a:rPr lang="pt-BR" b="1" dirty="0" err="1"/>
              <a:t>binary_crossentropy</a:t>
            </a:r>
            <a:r>
              <a:rPr lang="pt-BR" dirty="0"/>
              <a:t>', </a:t>
            </a:r>
            <a:r>
              <a:rPr lang="pt-BR" dirty="0" err="1"/>
              <a:t>optimizer</a:t>
            </a:r>
            <a:r>
              <a:rPr lang="pt-BR" dirty="0"/>
              <a:t>=</a:t>
            </a:r>
            <a:r>
              <a:rPr lang="pt-BR" dirty="0" err="1"/>
              <a:t>opt</a:t>
            </a:r>
            <a:r>
              <a:rPr lang="pt-BR" dirty="0"/>
              <a:t>, </a:t>
            </a:r>
            <a:r>
              <a:rPr lang="pt-BR" dirty="0" err="1"/>
              <a:t>metrics</a:t>
            </a:r>
            <a:r>
              <a:rPr lang="pt-BR" dirty="0"/>
              <a:t>=[</a:t>
            </a:r>
            <a:r>
              <a:rPr lang="pt-BR" b="1" dirty="0"/>
              <a:t>'</a:t>
            </a:r>
            <a:r>
              <a:rPr lang="pt-BR" b="1" dirty="0" err="1"/>
              <a:t>accuracy</a:t>
            </a:r>
            <a:r>
              <a:rPr lang="pt-BR" dirty="0"/>
              <a:t>'])</a:t>
            </a:r>
          </a:p>
          <a:p>
            <a:endParaRPr lang="pt-BR" sz="5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120710A-6D47-4BCC-9EFC-EDB51688B24E}"/>
              </a:ext>
            </a:extLst>
          </p:cNvPr>
          <p:cNvSpPr/>
          <p:nvPr/>
        </p:nvSpPr>
        <p:spPr>
          <a:xfrm>
            <a:off x="241176" y="5861508"/>
            <a:ext cx="866164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500" dirty="0"/>
          </a:p>
          <a:p>
            <a:r>
              <a:rPr lang="pt-BR" dirty="0" err="1"/>
              <a:t>model.compile</a:t>
            </a:r>
            <a:r>
              <a:rPr lang="pt-BR" dirty="0"/>
              <a:t>(</a:t>
            </a:r>
            <a:r>
              <a:rPr lang="pt-BR" dirty="0" err="1"/>
              <a:t>loss</a:t>
            </a:r>
            <a:r>
              <a:rPr lang="pt-BR" dirty="0"/>
              <a:t>=‘</a:t>
            </a:r>
            <a:r>
              <a:rPr lang="pt-BR" b="1" dirty="0"/>
              <a:t>sparse_categorical_</a:t>
            </a:r>
            <a:r>
              <a:rPr lang="pt-BR" b="1" dirty="0" err="1"/>
              <a:t>crossentropy</a:t>
            </a:r>
            <a:r>
              <a:rPr lang="pt-BR" dirty="0"/>
              <a:t>',</a:t>
            </a:r>
            <a:r>
              <a:rPr lang="pt-BR" dirty="0" err="1"/>
              <a:t>optimizer</a:t>
            </a:r>
            <a:r>
              <a:rPr lang="pt-BR" dirty="0"/>
              <a:t>=</a:t>
            </a:r>
            <a:r>
              <a:rPr lang="pt-BR" dirty="0" err="1"/>
              <a:t>opt,metrics</a:t>
            </a:r>
            <a:r>
              <a:rPr lang="pt-BR" dirty="0"/>
              <a:t>=[</a:t>
            </a:r>
            <a:r>
              <a:rPr lang="pt-BR" b="1" dirty="0"/>
              <a:t>'</a:t>
            </a:r>
            <a:r>
              <a:rPr lang="pt-BR" b="1" dirty="0" err="1"/>
              <a:t>accuracy</a:t>
            </a:r>
            <a:r>
              <a:rPr lang="pt-BR" dirty="0"/>
              <a:t>'])</a:t>
            </a:r>
          </a:p>
          <a:p>
            <a:endParaRPr lang="pt-BR" sz="5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B95E71-8B0D-45B9-BE3C-9A080D35CF4E}"/>
              </a:ext>
            </a:extLst>
          </p:cNvPr>
          <p:cNvSpPr/>
          <p:nvPr/>
        </p:nvSpPr>
        <p:spPr>
          <a:xfrm>
            <a:off x="644325" y="4389005"/>
            <a:ext cx="8005065" cy="8002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500" dirty="0"/>
          </a:p>
          <a:p>
            <a:r>
              <a:rPr lang="pt-BR" dirty="0" err="1"/>
              <a:t>model.add</a:t>
            </a:r>
            <a:r>
              <a:rPr lang="pt-BR" dirty="0"/>
              <a:t>(</a:t>
            </a:r>
            <a:r>
              <a:rPr lang="pt-BR" dirty="0" err="1"/>
              <a:t>Dense</a:t>
            </a:r>
            <a:r>
              <a:rPr lang="pt-BR" dirty="0"/>
              <a:t>(3, </a:t>
            </a:r>
            <a:r>
              <a:rPr lang="pt-BR" dirty="0" err="1"/>
              <a:t>activation</a:t>
            </a:r>
            <a:r>
              <a:rPr lang="pt-BR" dirty="0"/>
              <a:t>='</a:t>
            </a:r>
            <a:r>
              <a:rPr lang="pt-BR" b="1" dirty="0" err="1"/>
              <a:t>softmax</a:t>
            </a:r>
            <a:r>
              <a:rPr lang="pt-BR" dirty="0"/>
              <a:t>'))</a:t>
            </a:r>
          </a:p>
          <a:p>
            <a:r>
              <a:rPr lang="pt-BR" dirty="0" err="1"/>
              <a:t>model.compile</a:t>
            </a:r>
            <a:r>
              <a:rPr lang="pt-BR" dirty="0"/>
              <a:t>(</a:t>
            </a:r>
            <a:r>
              <a:rPr lang="pt-BR" dirty="0" err="1"/>
              <a:t>loss</a:t>
            </a:r>
            <a:r>
              <a:rPr lang="pt-BR" dirty="0"/>
              <a:t>='</a:t>
            </a:r>
            <a:r>
              <a:rPr lang="pt-BR" b="1" dirty="0"/>
              <a:t>categorical_</a:t>
            </a:r>
            <a:r>
              <a:rPr lang="pt-BR" b="1" dirty="0" err="1"/>
              <a:t>crossentropy</a:t>
            </a:r>
            <a:r>
              <a:rPr lang="pt-BR" dirty="0"/>
              <a:t>',</a:t>
            </a:r>
            <a:r>
              <a:rPr lang="pt-BR" dirty="0" err="1"/>
              <a:t>optimizer</a:t>
            </a:r>
            <a:r>
              <a:rPr lang="pt-BR" dirty="0"/>
              <a:t>=</a:t>
            </a:r>
            <a:r>
              <a:rPr lang="pt-BR" dirty="0" err="1"/>
              <a:t>opt,metrics</a:t>
            </a:r>
            <a:r>
              <a:rPr lang="pt-BR" dirty="0"/>
              <a:t>=[</a:t>
            </a:r>
            <a:r>
              <a:rPr lang="pt-BR" b="1" dirty="0"/>
              <a:t>'</a:t>
            </a:r>
            <a:r>
              <a:rPr lang="pt-BR" b="1" dirty="0" err="1"/>
              <a:t>accuracy</a:t>
            </a:r>
            <a:r>
              <a:rPr lang="pt-BR" dirty="0"/>
              <a:t>'])</a:t>
            </a:r>
          </a:p>
          <a:p>
            <a:pPr algn="ctr"/>
            <a:endParaRPr lang="pt-BR" sz="5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0DAD1B-F6B5-4C46-A136-CFC80CFB47E0}"/>
              </a:ext>
            </a:extLst>
          </p:cNvPr>
          <p:cNvSpPr txBox="1"/>
          <p:nvPr/>
        </p:nvSpPr>
        <p:spPr>
          <a:xfrm>
            <a:off x="790225" y="5380030"/>
            <a:ext cx="96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Senão: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2B10DB-D0D9-4257-96BA-08FCCA4E2D57}"/>
              </a:ext>
            </a:extLst>
          </p:cNvPr>
          <p:cNvSpPr txBox="1"/>
          <p:nvPr/>
        </p:nvSpPr>
        <p:spPr>
          <a:xfrm>
            <a:off x="790225" y="3936051"/>
            <a:ext cx="38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a saída estiver codificada “</a:t>
            </a:r>
            <a:r>
              <a:rPr lang="pt-BR" dirty="0" err="1"/>
              <a:t>one</a:t>
            </a:r>
            <a:r>
              <a:rPr lang="pt-BR" dirty="0"/>
              <a:t>-hot”:</a:t>
            </a:r>
          </a:p>
        </p:txBody>
      </p:sp>
    </p:spTree>
    <p:extLst>
      <p:ext uri="{BB962C8B-B14F-4D97-AF65-F5344CB8AC3E}">
        <p14:creationId xmlns:p14="http://schemas.microsoft.com/office/powerpoint/2010/main" val="869710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9456</TotalTime>
  <Words>576</Words>
  <Application>Microsoft Office PowerPoint</Application>
  <PresentationFormat>Apresentação na tela (4:3)</PresentationFormat>
  <Paragraphs>106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Tema do Office</vt:lpstr>
      <vt:lpstr>Redes Neurais </vt:lpstr>
      <vt:lpstr>Redes neurais  Introdução à  Classificação de Imagens</vt:lpstr>
      <vt:lpstr>Sumário </vt:lpstr>
      <vt:lpstr>Classificação com RN</vt:lpstr>
      <vt:lpstr>Codificação “one-hot”</vt:lpstr>
      <vt:lpstr>Codificação “one-hot” no Tensorflow</vt:lpstr>
      <vt:lpstr>Cross-Entropy Loss Function</vt:lpstr>
      <vt:lpstr>Cross-Entropy Loss Function</vt:lpstr>
      <vt:lpstr>Cross-Entropy no Tensorflow</vt:lpstr>
      <vt:lpstr>Reconhecimento de Imagem com RN</vt:lpstr>
      <vt:lpstr>Uma RN simples parapara Reconhecimento de Imagens no Tessorflow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Claudio</dc:creator>
  <cp:lastModifiedBy>Claudio Pereira</cp:lastModifiedBy>
  <cp:revision>244</cp:revision>
  <dcterms:created xsi:type="dcterms:W3CDTF">2019-11-06T10:37:45Z</dcterms:created>
  <dcterms:modified xsi:type="dcterms:W3CDTF">2023-05-25T16:33:44Z</dcterms:modified>
</cp:coreProperties>
</file>