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420" r:id="rId3"/>
    <p:sldId id="430" r:id="rId4"/>
    <p:sldId id="433" r:id="rId5"/>
    <p:sldId id="434" r:id="rId6"/>
    <p:sldId id="431" r:id="rId7"/>
    <p:sldId id="435" r:id="rId8"/>
    <p:sldId id="432" r:id="rId9"/>
    <p:sldId id="439" r:id="rId10"/>
    <p:sldId id="440" r:id="rId11"/>
    <p:sldId id="438" r:id="rId12"/>
    <p:sldId id="441" r:id="rId13"/>
    <p:sldId id="437" r:id="rId14"/>
    <p:sldId id="436" r:id="rId15"/>
    <p:sldId id="442" r:id="rId16"/>
    <p:sldId id="443" r:id="rId17"/>
    <p:sldId id="42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C02"/>
    <a:srgbClr val="FA7C72"/>
    <a:srgbClr val="638161"/>
    <a:srgbClr val="CF0FCF"/>
    <a:srgbClr val="37E937"/>
    <a:srgbClr val="CC6BD3"/>
    <a:srgbClr val="B63AC0"/>
    <a:srgbClr val="6E8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</inkml:traceFormat>
        <inkml:channelProperties>
          <inkml:channelProperty channel="X" name="resolution" value="28.31858" units="1/cm"/>
          <inkml:channelProperty channel="Y" name="resolution" value="28.34646" units="1/cm"/>
        </inkml:channelProperties>
      </inkml:inkSource>
      <inkml:timestamp xml:id="ts0" timeString="2022-04-08T16:53:49.3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3202 7382,'0'0,"0"26,26-26,-26 27,0-27,27 53,-27-53,0 26,0-26,26 27,1-1,-27-26,0 27,26-27,-26 26,0-26,0 26,0 1,27-27,-27 26,0-26,26 27,-26-1,0-26,0 27,26-27,-26 26,0-26,0 27,0-1,27-26,-27 27,0-27,26 26,1 1,-27-27,0 26,0-26,26 26,-26 1,27-1,-27-26,26 27,-26-27,0 26,27 1,-27-27,0 26,26-26,-26 27,27-1,-27-26,26 27,-26-27,27 26,-27-26,0 26,26 1,0-27,-26 26,0-26,27 53,-27-26,26-1,-26-26,27 27,-27-27,0 26,26 1,-26-1,0-26,27 27,-27-1,26-26,-26 26,0-26,27 27,-27-27,0 26,26 1,1-27,-27 26,0-26,0 27,26-1,-26-26,26 27,-26-1,0 1,27-27,-1 26,-26-26,0 53,27-53,-27 26,26 1,-26-1,27 1,-27-1,26 1,1-27,-27 26,26 1,-26-1,27 1,-27-27,26 26,-26-26,27 53,-27-53,0 26,26-26,0 53,-26-53,0 27,27-27,-27 26,26 1,1-1,-27 1,26-1,-26-26,27 26,-1-26,-26 27,0-1,27-26,-27 27,26-27,-26 26,27-26,-1 53,0-53,1 53,-27-53,26 27,-26-27,27 53,-1-53,-26 26,27-26,-27 26,26 1,-26-27,27 26,-27-26,26 27,-26-27,27 26,-27 1,26-27,1 26,-27-26,26 27,-26-1,0-26,26 27,1-1,-27 0,26-26,-26 27,27-27,-27 26,26 1,1-1,-27-26,26 27,-26-1,0-26,0 27,27-27,-1 26,-26-26,0 27,27-1,-27-26,26 27,0-1,-26 0,0-26,27 27,-27-27,26 26,-26 1,0-27,27 26,-1-26,-26 53,0-53,27 27,-27-27,26 26,-26 1,27-27,-27 26,26-26,-26 26,0-26,27 27,-27-1,26 1,-26-27,27 26,-27 1,26-27,-26 26,26-26,1 53,-27-53,26 27,-26-27,0 26,27 1,-1-27,-26 26,27-26,-27 26,26-26,1 27,-27-1,26-26,-26 27,27-27,-27 26,26 1,0-27,-26 26,0-26,27 27,-27-27,26 26,1 1,-27-1,0-26,26 26,-26 1,27-27,-27 0,26 26,1-26,-27 27,26-27,-26 26,27-26,-1 27,1-27,-27 26,26 1,0-27,-26 26,27-26,-27 27,53-1,-53-26,26 27,-26-27,53 26,-26 0,-1-26,-26 27,27-27,-27 26,26 1,0-27,1 26,-27-26,26 27,1-27,-27 26,26 1,-26-27,27 26,-27-26,26 27,1-1,-27-26,26 26,-26-26,27 27,-1-1,-26-26,27 27,-27-27,26 26,0 1,-26-27,27 26,-27 1,26-1,1-26,-27 27,26-27,-26 26,27-26,-1 27,1-1,-27-26,26 26,-26-26,27 27,-1-1,-26-26,26 0,1 27,-1-27,1 53,-1-53,-26 26,27-26,-27 0,26 27,-26-1,53-26,-53 27,27-27,-27 0,26 26,1-26,-27 26,26-26,0 27,1-27,-27 0,53 26,-27 1,1-27,-1 26,-26-26,27 27,-1-27,1 26,-27-26,26 0,0 0,-26 27,27-1,-27-26,53 27,-53-27,26 26,-26-26,27 0,-1 27,-26-1,27-26,-1 53,1-53,-27 26,26-26,-26 27,27-27,-1 26,0 1,-26-27,27 0,-1 26,-26-26,27 27,-27-27,26 0,-26 0,27 26,-1-26,-26 0,27 0,-1 27,1-27,-27 26,26-26,-26 26,53-26,-53 27,53-27,-53 26,26 1,-26-27,27 0,-27 26,26-26,1 0,26 27,-27 26,27 0,-27-27,1 1,-1-1,1 0,-27 1,26-1,-26-26,27 27,-1-1,1-26,-27 0,53 27,-53-27,26 0,-26 26,26-26,1 0,-27 0,26 27,-26-1,53-26,-53 0,27 27,-27-27,26 26,1-26,-27 26,26-26,-26 27,27-27,-27 0,53 26,-27 1,0-27,-26 0,27 26,-27-26,26 0,1 27,-27-1,26-26,-26 27,27-27,-27 0,26 0,1 26,-1 1,1-27,-27 0,26 0,0 26,-26-26,53 0,-53 0,27 27,-1-27,-26 0,27 0,-1 26,1 0,-1-26,-26 0,27 0,-1 27,-26-27,27 26,-27-26,52 0,-52 27,27-27,-27 0,26 0,1 26,-27-26,26 0,-26 0,27 27,-27-27,26 0,1 26,-1-26,-26 27,27-27,-1 0,0 26,-26 1,27-27,-1 0,-26 26,27-26,-1 26,1 1,-27-27,26 0,-26 0,27 26,-1-26,-26 0,27 0,-27 0,53 0,-53 0,26 27,27-1,-53-26,53 0,-53 0,26 0,-26 0,27 27,-1-27,-26 0,27 26,-1-26,1 27,-1-27,-26 0,26 26,1-26,-27 0,26 0,1 27,-1-27,-26 0,27 0,-27 0,26 0,1 26,-27-26,26 0,-26 0,27 0,-1 0,1 0,-27 27,26-27,-26 0,26 0,1 0,-27 0,53 26,-53-26,26 0,1 26,-1-26,-26 0,27 0,-27 27,26-27,-26 0,27 0,-1 26,27-26,-53 0,26 0,-26 0,27 0,-1 27,1-27,-27 0,26 0,1 0,-27 0,26 0,-26 0,27 0,-1 0,-26 0,27 0,-27 0,26 0,-26 26,26-26,1 0,-27 0,26 0,-26 0,27 0,-1 27,1-27,-27 0,26 0,1 0,-27 0,26 0,-26 0,27 0,-27 0,26 0,0 0,1 0,-1 0,1 0,-27 0,53 0,-53 0,26 0,-26 0,27 0,-27 0,26 0,1 0,-27 0,26 0,1 0,-1 0,-26 0,26 0,-26 0,27 0,-27 0,26 0,1 0,-27 0,26 0,-26 0,27 0,-1 0,1 0,-27 0,26 0,1 0,-1 26,-26-26,26 0,1 0,-27 0,26 0,-26 0,27 0,-27 27,26-27,1 0,-27 26,26-26,-26 0,27 0,-1 0,-26 0,27 0,-27 0,26 0,-26 0,53 0,-53 0,26 0,-26 0,53 0,-53 0,27 0,-27 0,26 0,1 0,-1 0,-26 0,27 0,-1 0,-26 0,27 0,-27 0,26 0,0 0,-26 0,27 0,-27 0,26 0,-26 0,27 0,-1 0,-26 0,27 0,-27 0,26 0,1 0,-1 0,-26 0,53 0,-53 0,27 0,-27 0,26 0,-26 0,26 0,1 0,-27 0,26 0,-26 0,27 0,-1 0,-26 0,27 0,-27 0,26 0,-26 0,27 0,-1 0,1 0,-1 0,0 0,1 0,-1 0,-26 0,27 0,-27 0,26 0,1 0,-27 0,26 0,-26 0,27 0,-27 0,26 0,1 0,-27 0,26 0,-26 0,27 0,-27 0,26 0,0 0,1 0,-27 0,53 0,-53 0,53 0,-53 0,26 0,1 0,-1 0,-26 0,27 0,-27 0,26 0,0 0,1 0,-27 0,26 0,-26 0,27 0,-1 0,-26 0,27 0,-27 0,26 0,-26 0,27 0,-1 0,-26 0,27 0,-1 0,1 0,-27 0,26 0,-26 0,26 0,1 0,-27 0,26 0,-26 0,27 0,-27 0,26 0,1 0,-1 0,-26 0,27 0,-1 0,-26 0,27 0,-1 0,0 0,-26 0,27 0,-27-26,26 26,1 0,-27 0,26 0,-26-27,27 27,-27 0,26 0,1 0,-27 0,26 0,-26 0,27 0,-1 0,-26 0,27 0,-27 0,26 0,-26 0,26 0,1 0,-27 0,26 0,1 0,-1 0,1 0,-1 0,1 0,-27 0,26 0,-26 0,27 0,-1 0,-26 0,26 0,-26 0,27 0,-1 0,-26 0,27 0,-27 0,26 0,-26 0,27 0,-1 0,-26 0,27 0,-27 0,26 0,1-26,-27 26,26 0,-26 0,27 0,-27 0,26 0,0-27,-26 27,27 0,-27 0,26-26,1 26,-27 0,26 0,-26 0,27 0,-27 0,26 0,1 0,-27 0,26 0,-26 0,27 0,-1 0,-26 0,26 0,1-27,-1 27,1 0,-1 0,1 0,-27-26,26 26,-26 0,27-27,-1 27,-26 0,27 0,-27 0,26 0,1 0,-1 0,-26 0,26 0,1 0,-27 0,26 0,-26-26,27 26,-27 0,26 0,1 0,-27 0,26 0,-26 0,53 0,0 0,-27-26,1 26,26 0,-27 0,-26-27,27 27,-1 0,-26 0,27 0,-27 0,26 0,1-26,-27 26,26 0,-26 0,27 0,-27 0,26 0,0 0,-26 0,27-27,-27 27,26 0,1-26,-27 26,26 0,-26 0,27 0,-27 0,53 0,-53 0,26 0,-26 0,27 0,-1 0,-26 0,26 0,-26 0,27 0,-1 0,-26 0,27 0,-27 0,26 0,-26 0,27-27,-1 27,1 0,-27-26,26 26,1-27,-27 27,26-26,1 26,-1-27,-26 1,26 26,1 0,-1 0,1 0,-1 0,-26 0,27-27,-1 27,1 0,-1 0,-26 0,27 0,-1 0,-26 0,26 0,-26 0,27-26,-1 26,-26-26,27 26,-27 0,26 0,-26 0,27 0,-1 0,-26 0,27 0,-1 0,1 0,-27 0,26-27,-26 27,27 0,-27 0,26 0,0 0,-26 0,53 0,-53 0,27-26,52 26,-26-27,26 27,-26-26,27 26,-27 0,53 0,-54-27,-52 27,53 0,-53 0,27-26,-1 26,1 0,-1 0,-26 0,27-27,-1 27,-26 0,27 0,-27 0,26 0,0-26,-26 26,27-27,-1 27,1 0,-1 0,-26 0,27-26,-1 26,-26 0,27 0,-1 0,1-26,-1 26,1 0,25-27,1 1,-53 26,27 0,-1 0,-26-27,27 27,-27 0,26-26,1-1,-1 27,-26 0,27 0,-1-26,0 26,-26 0,27 0,-1 0,1-27,-27 27,26 0,1 0,-27-26,26 26,-26 0,27 0,-1-27,1 27,-27 0,26-26,1 26,-1-27,-26 27,26 0,1 0,-1 0,-26-26,27 26,-1 0,1-26,-27 26,26 0,1 0,-27-27,26 27,-26 0,53-26,-53 26,26 0,-26 0,27 0,-27 0,53-27,-53 27,26-26,1 26,-27 0,26 0,-26 0,27-27,-27 27,26 0,1 0,-27 0,26 0,-26 0,27 0,-1 0,-26-26,26 26,-26-27,27 27,-1 0,1 0,-27 0,26-26,-26 26,27 0,-1 0,-26 0,27-27,-1 27,1-26,25 26,-25 0,-1 0,-26 0,53-26,-53 26,27 0,-27-27,26 27,-26 0,27 0,-1 0,1 0,-1 0,-26 0,27-26,-1 26,0-27,1 27,26 0,-53 0,26-26,1 26,26-27,-53 1,26 26,-26 0,27 0,-1 0,-26 0,-26 0</inkml:trace>
  <inkml:trace contextRef="#ctx0" brushRef="#br1" timeOffset="1">3175 8758,'27'0,"-27"0,0 0,26 26,1 1,-27-1,0-26,26 27,-26-1,0 0,0-26,0 27,27-1,-27 1,26-1,-26 1,0-27,27 26,-27 1,0-27,0 26,0-26,0 27,26-27,0 26,-26 1,0-27,0 26,0-26,0 26,0 1,0-27,27 26,-27-26,0 27,26-1,1 1,-27-27,0 26,0-26,0 27,26-1,-26-26,0 27,0-27,27 26,-1 0,-26-26,27 27,-27-1,26 1,-26-27,0 26,27-26,-27 27,0-27,26 26,-26 1,0-27,27 26,-27-26,0 53,0-53,0 27,26-27,-26 26,26 0,-26-26,0 27,27-27,-27 26,26 1,1-1,-27-26,0 27,26-1,-26-26,0 27,27-27,-1 26,-26-26,0 27,27 25,-27-25,0-27,26 26,1-26,-27 27,26-1,-26 1,0-27,0 26,26 1,-26-27,27 26,-1 27,-26-53,27 27,-27-1,26 0,-26-26,27 27,-27-1,0 1,26-27,1 26,-27 1,26-27,-26 26,27 1,-1-1,-26 1,27-1,-1 27,-26-53,0 26,26-26,-26 27,27-1,-1 1,-26-27,27 26,-27 1,0-27,26 26,-26 1,0-1,0-26,0 27,27-27,-1 52,-26-52,27 53,-1-53,-26 27,0-27,27 26,-27-26,26 53,-26-53,0 27,26-1,1 1,-27-27,0 26,0 0,26 1,1-27,-27 26,0 1,26-1,-26 1,27 26,-1-27,-26-26,0 27,27-1,-1 1,-26-1,0-26,27 26,-1 27,-26-53,27 53,-27-53,26 27,-26-27,26 26,-26 1,27-1,-27-26,26 53,1-53,-27 53,0-53,26 26,-26-26,0 27,0-27,27 26,-27 1,26-1,1 1,-27-1,26-26,-26 27,27-27,-1 26,-26 1,26-27,1 26,-1-26,-26 26,53 1,-53-27,27 26,-27-26,53 27,-53-1,26-26,1 27,-1-27,1 0,-1 26,0 1,27-1,-53-26,27 27,-1-27,-26 26,0-26,0 53,27-53,-27 53,0-53,26 26,-26 1,27-1,-27-26,26 27,-26-27,27 53,-1-53,-26 26,26 1,1-1,-27-26,26 26,-26 1,27-1,-1-26,-26 27,27-27,-27 26,26 1,-26-27,53 26,-53 1,27-1,-27-26,26 27,1-27,-27 26,26 0,-26 1,26-1,27 27,-53-53,27 27,-27-27,26 26,-26-26,27 53,-1-53,1 53,-1-26,1 25,-1-52,-26 27,26-27,-26 26,53 1,-53-1,53 1,0-1,0 1,-26-1,-1 1,1-1,-1 0,0-26,-26 27,27-27,-27 26,26 1,1-1,26 1,-27-27,1 26,-27-26,26 27,1-1,-1-26,0 27,1-27,-1 26,-26 1,53-27,0 52,-26-25,26-27,-27 26,27 1,-53-27,26 26,27 1,-26-27,-1 26,1-26,-1 0,-26 27,27-27,-1 26,1-26,-27 0,52 27,-25-1,-1-26,1 0,-1 26,1-26,-1 27,1-1,-1-26,-26 0,27 27,-1-27,27 26,-27 1,1-27,-1 26,1-26,52 27,-79-1,53-26,-26 0,-1 27,0-27,-26 26,27 1,26-27,-53 26,53-26,-53 0,26 26,-26 1,27-27,-1 26,1-26,-1 27,1-1,-1-26,0 0,27 53,-26-53,-1 0,1 27,-1-1,27-26,-53 0,53 27,-27-1,1-26,-1 0,27 53,-53-53,53 26,-26 1,-1-27,1 0,-1 0,1 26,-1 1,0-27,1 0,26 26,-27-26,-26 0,27 27,-1-27,27 0,-53 0,53 26,-53-26,26 0,-26 0,27 0,-27 0,26 0,1 27,-27-1,26-26,27 27,-53-27,27 26,-1-26,1 0,-27 0,53 0,-53 26,26-26,-26 0,53 0,-53 27,53-1,-27-26,1 0,-1 27,-26-27,27 26,-1-26,27 27,-53-27,53 26,-53-26,26 0,-26 0,27 0,-27 27,53-27,-53 0,26 26,1-26,-27 0,26 0,-26 0,27 27,-27-27,53 26,-27-26,0 0,-26 0,27 0,-1 0,1 0,-27 0,26 0,-26 0,27 26,-1-26,1 27,-27-27,26 0,1 0,-27 0,26 26,-26-26,26 27,-26-27,27 0,-1 26,-26 1,27-27,-27 0,26 26,1-26,-27 0,26 0,1 0,-1 27,1-27,-1 26,1-26,-1 0,0 0,1 0,-1 27,1-27,-27 26,26-26,1 0,-1 0,-26 0,53 0,-53 0,27 0,-27 0,52 27,-52-27,27 0,-27 0,53 0,-53 0,26 0,27 26,-26-26,-1 0,-26 26,27-26,-1 0,-26 0,27 0,-27 0,26 0,0 0,-26 0,27 0,26 0,-53 0,26 0,-26 0,27 0,-1 0,1 0,-27 0,26 0,1 0,-27 0,26 27,0-27,1 0,-27 0,26 0,-26 0,27 0,-27 0,53 0,-53 26,26-26,27 0,-53 0,27 27,-1-27,-26 26,27-26,-1 0,0 0,1 0,-1 0,1 0,-27 0,26 0,1 27,26-27,-27 0,1 0,-27 0,26 26,0-26,1 0,-1 0,-26 0,27 27,-1-27,-26 0,27 0,-27 0,26 0,-26 0,27 0,-1 0,-26 0,27 0,-27 0,26 0,1 0,-27 0,26 0,0 0,1 0,-27 0,26 26,-26-26,27 0,-27 0,26 0,1 0,-1 0,-26 0,53 27,-53-27,27 0,-27 0,52 0,-52 0,27 0,-1 26,1-26,-1 0,1 0,-1 0,1 26,-27-26,26 27,-26-27,27 0,-27 0,26 0,1 0,-1 0,0 26,1-26,-27 0,26 0,1 0,26 27,-53-27,26 0,1 0,-1 0,1 0,-1 0,0 0,-26 0,27 0,-27 0,53 26,-53-26,53 0,-53 0,26 0,-26 0,27 27,-1-27,-26 0,27 0,-1 0,-26 0,27 0,-1 0,-26 0,26 0,-26 0,27 0,-1 0,1 0,-27 0,53 0,-53 0,26 0,-26 0,27 0,-1 0,-26 0,27 0,-27 0,52 0,-52 0,27 0,-27 0,26 0,-26 0,27 0,-1 0,1 0,-27 0,53 0,-53 0,26 0,1 0,-1 0,-26 0,27 0,-1 0,0 0,-26 0,27 0,-27 0,26 0,1 0,-27 0,26 26,1-26,-1 0,-26 0,27 0,-27 0,26 0,-26 0,27 0,-1 0,-26 0,26 0,-26 0,27 27,-1-27,1 0,-27 0,53 26,-27-26,1 0,26 0,-53 0,26 0,1 0,-1 0,-26 0,26 0,-26 27,27-27,-1 0,1 0,-1 0,1 0,-27 0,26 0,-26 0,27 0,-1 26,1-26,-27 0,26 0,0 0,-26 0,27 27,-27-27,26 0,1 0,-1 0,-26 0,53 0,-53 0,27 0,-1 0,1 0,-27 26,26-26,-26 0,27 0,-1 0,0 0,-26 0,27 0,-27 0,26 0,1 0,-27 0,26 0,1 0,-1 0,1 0,-1 0,1 0,-1 0,27 0,-27 0,27 26,-53-26,53 0,-26 27,-1-27,1 0,-1 0,1 0,-1 0,0 0,27 0,-26 26,-1-26,1 0,-27 0,53 0,-27 27,1-27,25 0,-25 0,-1 0,1 0,-27 0,53 0,-53 26,26-26,-26 0,53 27,-53-27,53 0,-53 0,27 0,-27 0,26 0,-26 0,26 0,1 0,-27 0,26 0,-26 0,53 0,-53 0,27 0,-27 0,26 0,1 0,-27 0,26 0,-26 0,27 0,-27 0,26 0,0 0,-26 0,27 0,-27 0,26 0,-26 0,27 0,-1 0,-26 0,27 0,-27 0,26 0,1 0,-1 0,-26 0,53 0,-53 0,53 0,-27 0,27 0,0 0,27 0,-27 0,26 0,0 0,1 0,-1 0,-26 0,26 0,-52 0,-1 0,54 0,-80 0,26 0,1 0,-1 0,0 0,-26 0,27 0,-1 0,-26 0,27 0,-27 0,26 0,1 0,-1 0,-26 0,53 0,-53 0,27 0,-27 0,26 0,1 0,-27 0,26 0,-26 0,26 0,1 0,-1 0,27 0,-26 0,-1 0,27 0,-26 0,-1 0,-26 0,26 0,-26 0,27 0,-1 0,-26 0,27 0,-1 0,1 0,-1 0,-26 0,27 0,-1 0,-26 0,27 0,-1 0,1 0,-27 0,26 0,-26 0,26 0,-26 0,27 0,-1 0,1 0,-27 0,26 0,1 0,-1 0,-26 0,53 0,-26 0,-1 0,0 0,-26 0,27 0,-1 0,1 0,-27 0,26 0,1 0,-27 0,26 0,-26 0,27 0,-1 0,-26 0,27 0,-27 0,26 0,-26 0,27 0,-1 0,-26 0,26 0,1 0,-1 0,-26 0,27 0,-1 0,1 0,-1 0,-26 0,53 0,-26 0,-1 0,0 0,1 0,-1 0,1 0,-27 0,26 0,1 0,-27 0,26 0,-26 0,27 0,-1 0,-26 0,27 0,-27 0,26 0,1 26,25-26,-52 0,27 0,-1 0,-26 0,27 0,-1 0,-26 0,27 27,-27-27,53 0,-53 26,26-26,27 0,-27 0,1 0,-1 0,1 0,-1 0,-26 0,27 0,-1 0,-26 0,27 0,-27 0,26 0,-26 0,27 0,-1 0,-26 0,27 0,-27 0,26 0,0 0,-26 0,27 0,-1 0,1 0,26 0,0-26,-27 26,1 0,-1 0,0 0,1 0,-27 0,26 0,1 0,-27 0,26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220C6-00C7-4905-AFA6-6D4E4D999F1F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50ECA-E4AE-4D44-A3AD-46C1188FD73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38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50ECA-E4AE-4D44-A3AD-46C1188FD730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68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C42F017-B34C-4F3C-AB30-B648961CC59D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C42F017-B34C-4F3C-AB30-B648961CC59D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laudio.mna.pereira@ien.gov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2545472"/>
            <a:ext cx="8319400" cy="1531600"/>
          </a:xfrm>
        </p:spPr>
        <p:txBody>
          <a:bodyPr>
            <a:normAutofit fontScale="90000"/>
          </a:bodyPr>
          <a:lstStyle/>
          <a:p>
            <a:r>
              <a:rPr lang="pt-BR" sz="5000" dirty="0"/>
              <a:t>Redes neurais</a:t>
            </a:r>
            <a:br>
              <a:rPr lang="pt-BR" sz="6000" dirty="0"/>
            </a:br>
            <a:r>
              <a:rPr lang="pt-BR" sz="3700" dirty="0"/>
              <a:t>padronização, normalização </a:t>
            </a:r>
            <a:r>
              <a:rPr lang="pt-BR" sz="3700"/>
              <a:t>e regularização</a:t>
            </a:r>
            <a:br>
              <a:rPr lang="pt-BR" sz="5000" dirty="0"/>
            </a:br>
            <a:endParaRPr lang="pt-BR" sz="39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2C86454-BAC0-D37C-7AEF-123D0DA4B064}"/>
              </a:ext>
            </a:extLst>
          </p:cNvPr>
          <p:cNvSpPr txBox="1">
            <a:spLocks/>
          </p:cNvSpPr>
          <p:nvPr/>
        </p:nvSpPr>
        <p:spPr>
          <a:xfrm>
            <a:off x="433050" y="4928740"/>
            <a:ext cx="8031368" cy="1884636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Prof. Cláudio M. N. A. </a:t>
            </a:r>
            <a:r>
              <a:rPr lang="pt-BR" sz="2200" b="1" dirty="0"/>
              <a:t>Pereira </a:t>
            </a:r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pt-BR" sz="2200" dirty="0">
                <a:hlinkClick r:id="rId3"/>
              </a:rPr>
              <a:t>claudio.mna.pereira@gmail.com</a:t>
            </a:r>
            <a:endParaRPr lang="pt-BR" sz="2200" dirty="0"/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pt-BR" sz="2200" dirty="0"/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dirty="0"/>
              <a:t>Overfitting 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5A6F18F-3517-4012-A56B-E08321136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024" y="3525582"/>
            <a:ext cx="4186807" cy="305778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3668EA-547C-41DE-AAFC-B65EA5DFB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1366109"/>
            <a:ext cx="4320481" cy="31454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45080DE-21B5-4C78-B5AA-DB82DA32A656}"/>
              </a:ext>
            </a:extLst>
          </p:cNvPr>
          <p:cNvSpPr txBox="1"/>
          <p:nvPr/>
        </p:nvSpPr>
        <p:spPr>
          <a:xfrm>
            <a:off x="1752764" y="1366109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Modelo Linear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F77A0F-8DAB-4DF4-804A-B71CE4BBFB6B}"/>
              </a:ext>
            </a:extLst>
          </p:cNvPr>
          <p:cNvSpPr txBox="1"/>
          <p:nvPr/>
        </p:nvSpPr>
        <p:spPr>
          <a:xfrm>
            <a:off x="5220072" y="3525582"/>
            <a:ext cx="3421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Modelo Não-Linear (polinômio de grau 9)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0DAE6C-4D23-4D6D-A6BE-3F97730154A8}"/>
              </a:ext>
            </a:extLst>
          </p:cNvPr>
          <p:cNvSpPr txBox="1"/>
          <p:nvPr/>
        </p:nvSpPr>
        <p:spPr>
          <a:xfrm>
            <a:off x="4788024" y="2228671"/>
            <a:ext cx="4323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o comportamento NÃO-LINEAR (ex. abaixo), significa que  seriam </a:t>
            </a:r>
            <a:r>
              <a:rPr lang="pt-BR" u="sng" dirty="0"/>
              <a:t>necessários mais pontos </a:t>
            </a:r>
            <a:r>
              <a:rPr lang="pt-BR" dirty="0"/>
              <a:t>para uma boa generalização.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0C4348C-4942-4126-B564-D6E03583DE27}"/>
              </a:ext>
            </a:extLst>
          </p:cNvPr>
          <p:cNvSpPr txBox="1"/>
          <p:nvPr/>
        </p:nvSpPr>
        <p:spPr>
          <a:xfrm>
            <a:off x="226327" y="4528474"/>
            <a:ext cx="3963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Se, por hipótese, os pontos descrevem bem o comportamento real (aprox. linear), significa que o modelo mais simples (LINEAR) generaliza melhor.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04CEBC0-5AF4-759E-392E-5CF4A7754098}"/>
              </a:ext>
            </a:extLst>
          </p:cNvPr>
          <p:cNvSpPr/>
          <p:nvPr/>
        </p:nvSpPr>
        <p:spPr>
          <a:xfrm>
            <a:off x="4067944" y="1769216"/>
            <a:ext cx="122332" cy="79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B19FB5F-BDEB-BC82-91D4-21D283797117}"/>
              </a:ext>
            </a:extLst>
          </p:cNvPr>
          <p:cNvSpPr/>
          <p:nvPr/>
        </p:nvSpPr>
        <p:spPr>
          <a:xfrm>
            <a:off x="1331640" y="3497408"/>
            <a:ext cx="122332" cy="79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42A8953-324A-2116-74A8-D19D0F307276}"/>
              </a:ext>
            </a:extLst>
          </p:cNvPr>
          <p:cNvSpPr/>
          <p:nvPr/>
        </p:nvSpPr>
        <p:spPr>
          <a:xfrm>
            <a:off x="3009508" y="2489296"/>
            <a:ext cx="122332" cy="79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69EE324-4642-23E6-795A-F8DEB7662F73}"/>
              </a:ext>
            </a:extLst>
          </p:cNvPr>
          <p:cNvSpPr/>
          <p:nvPr/>
        </p:nvSpPr>
        <p:spPr>
          <a:xfrm>
            <a:off x="8365864" y="4001464"/>
            <a:ext cx="122332" cy="79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BCA2E09-BD90-4A50-C655-5A28D1B19411}"/>
              </a:ext>
            </a:extLst>
          </p:cNvPr>
          <p:cNvSpPr/>
          <p:nvPr/>
        </p:nvSpPr>
        <p:spPr>
          <a:xfrm>
            <a:off x="5803072" y="5626420"/>
            <a:ext cx="122332" cy="79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9D86C56-1044-DC9D-70C6-E60C0D54C1F9}"/>
              </a:ext>
            </a:extLst>
          </p:cNvPr>
          <p:cNvSpPr/>
          <p:nvPr/>
        </p:nvSpPr>
        <p:spPr>
          <a:xfrm>
            <a:off x="7380312" y="4721544"/>
            <a:ext cx="122332" cy="79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0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dirty="0"/>
              <a:t>Como evitar o Overfitting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40768"/>
            <a:ext cx="8219256" cy="4963690"/>
          </a:xfrm>
        </p:spPr>
        <p:txBody>
          <a:bodyPr>
            <a:noAutofit/>
          </a:bodyPr>
          <a:lstStyle/>
          <a:p>
            <a:r>
              <a:rPr lang="pt-BR" i="0" dirty="0">
                <a:effectLst/>
              </a:rPr>
              <a:t>Aumentar o conjunto de treinamento</a:t>
            </a:r>
          </a:p>
          <a:p>
            <a:pPr lvl="2"/>
            <a:r>
              <a:rPr lang="pt-BR" dirty="0"/>
              <a:t>Restrição: nem sempre isso é possível</a:t>
            </a:r>
          </a:p>
          <a:p>
            <a:pPr lvl="2"/>
            <a:endParaRPr lang="pt-BR" i="0" dirty="0">
              <a:effectLst/>
            </a:endParaRPr>
          </a:p>
          <a:p>
            <a:r>
              <a:rPr lang="pt-BR" dirty="0"/>
              <a:t>Utilização de modelos mais simples (</a:t>
            </a:r>
            <a:r>
              <a:rPr lang="pt-BR" dirty="0" err="1"/>
              <a:t>ex</a:t>
            </a:r>
            <a:r>
              <a:rPr lang="pt-BR" dirty="0"/>
              <a:t>: redes mais simples)</a:t>
            </a:r>
          </a:p>
          <a:p>
            <a:pPr lvl="2"/>
            <a:r>
              <a:rPr lang="pt-BR" dirty="0"/>
              <a:t>Restrição: problemas mais complexos exigem redes maiores</a:t>
            </a:r>
          </a:p>
          <a:p>
            <a:pPr lvl="3"/>
            <a:endParaRPr lang="pt-BR" dirty="0"/>
          </a:p>
          <a:p>
            <a:r>
              <a:rPr lang="pt-BR" i="0" dirty="0">
                <a:effectLst/>
              </a:rPr>
              <a:t>Técnicas de </a:t>
            </a:r>
            <a:r>
              <a:rPr lang="pt-BR" dirty="0"/>
              <a:t>r</a:t>
            </a:r>
            <a:r>
              <a:rPr lang="pt-BR" i="0" dirty="0">
                <a:effectLst/>
              </a:rPr>
              <a:t>egularização</a:t>
            </a:r>
          </a:p>
          <a:p>
            <a:pPr lvl="2"/>
            <a:r>
              <a:rPr lang="pt-PT" dirty="0"/>
              <a:t>Permitem reduzir o overfitting mesmo com modelos mais complexos</a:t>
            </a:r>
          </a:p>
        </p:txBody>
      </p:sp>
    </p:spTree>
    <p:extLst>
      <p:ext uri="{BB962C8B-B14F-4D97-AF65-F5344CB8AC3E}">
        <p14:creationId xmlns:p14="http://schemas.microsoft.com/office/powerpoint/2010/main" val="230061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dirty="0"/>
              <a:t>Regularização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561654"/>
            <a:ext cx="8219256" cy="4963690"/>
          </a:xfrm>
        </p:spPr>
        <p:txBody>
          <a:bodyPr>
            <a:noAutofit/>
          </a:bodyPr>
          <a:lstStyle/>
          <a:p>
            <a:r>
              <a:rPr lang="pt-BR" i="0" dirty="0">
                <a:effectLst/>
              </a:rPr>
              <a:t>São técnicas voltadas para a redução de </a:t>
            </a:r>
            <a:r>
              <a:rPr lang="pt-BR" i="0" dirty="0" err="1">
                <a:effectLst/>
              </a:rPr>
              <a:t>overfitting</a:t>
            </a:r>
            <a:r>
              <a:rPr lang="pt-BR" i="0" dirty="0">
                <a:effectLst/>
              </a:rPr>
              <a:t> mesmo em modelos mais complexos e com quantidade de dados reduzida.</a:t>
            </a:r>
          </a:p>
          <a:p>
            <a:endParaRPr lang="pt-BR" dirty="0"/>
          </a:p>
          <a:p>
            <a:r>
              <a:rPr lang="pt-BR" dirty="0"/>
              <a:t>Principais técnicas:</a:t>
            </a:r>
          </a:p>
          <a:p>
            <a:pPr lvl="3"/>
            <a:endParaRPr lang="pt-BR" dirty="0"/>
          </a:p>
          <a:p>
            <a:pPr lvl="1"/>
            <a:r>
              <a:rPr lang="pt-BR" dirty="0"/>
              <a:t>L1 e L2 – Alteram a função de custo</a:t>
            </a:r>
          </a:p>
          <a:p>
            <a:pPr lvl="1"/>
            <a:r>
              <a:rPr lang="pt-BR" i="0" dirty="0" err="1">
                <a:effectLst/>
              </a:rPr>
              <a:t>Dropout</a:t>
            </a:r>
            <a:r>
              <a:rPr lang="pt-BR" i="0" dirty="0">
                <a:effectLst/>
              </a:rPr>
              <a:t> – Altera a arquitetura da rede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518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dirty="0"/>
              <a:t>Dropout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40768"/>
            <a:ext cx="8219256" cy="4963690"/>
          </a:xfrm>
        </p:spPr>
        <p:txBody>
          <a:bodyPr>
            <a:noAutofit/>
          </a:bodyPr>
          <a:lstStyle/>
          <a:p>
            <a:r>
              <a:rPr lang="pt-BR" sz="2200" b="0" i="0" dirty="0" err="1">
                <a:effectLst/>
                <a:latin typeface="Roboto" panose="02000000000000000000" pitchFamily="2" charset="0"/>
              </a:rPr>
              <a:t>Dropout</a:t>
            </a:r>
            <a:r>
              <a:rPr lang="pt-BR" sz="2200" b="0" i="0" dirty="0">
                <a:effectLst/>
                <a:latin typeface="Roboto" panose="02000000000000000000" pitchFamily="2" charset="0"/>
              </a:rPr>
              <a:t> é uma técnica para regularização que não da modifica a função de custo. Modifica a própria rede.</a:t>
            </a:r>
          </a:p>
          <a:p>
            <a:pPr lvl="4"/>
            <a:endParaRPr lang="pt-BR" sz="800" b="0" i="0" dirty="0">
              <a:effectLst/>
              <a:latin typeface="Roboto" panose="02000000000000000000" pitchFamily="2" charset="0"/>
            </a:endParaRPr>
          </a:p>
          <a:p>
            <a:r>
              <a:rPr lang="pt-BR" sz="2200" b="0" i="0" dirty="0">
                <a:effectLst/>
                <a:latin typeface="Roboto" panose="02000000000000000000" pitchFamily="2" charset="0"/>
              </a:rPr>
              <a:t>Elimina-se aleatoriamente (e temporariamente) alguns dos neurônios ocultos na rede, variando-os a cada batch de treinamento.</a:t>
            </a:r>
          </a:p>
          <a:p>
            <a:pPr lvl="2"/>
            <a:endParaRPr lang="pt-BR" sz="800" dirty="0">
              <a:latin typeface="Roboto" panose="02000000000000000000" pitchFamily="2" charset="0"/>
            </a:endParaRPr>
          </a:p>
          <a:p>
            <a:r>
              <a:rPr lang="pt-BR" sz="2200" b="0" i="0" dirty="0">
                <a:effectLst/>
                <a:latin typeface="Roboto" panose="02000000000000000000" pitchFamily="2" charset="0"/>
              </a:rPr>
              <a:t>Quando são descartados diferentes conjuntos de neurônios, é como se fossem treinadas redes neurais diferentes.</a:t>
            </a:r>
          </a:p>
          <a:p>
            <a:endParaRPr lang="pt-BR" sz="800" dirty="0">
              <a:latin typeface="Roboto" panose="02000000000000000000" pitchFamily="2" charset="0"/>
            </a:endParaRPr>
          </a:p>
          <a:p>
            <a:r>
              <a:rPr lang="pt-BR" sz="2200" dirty="0">
                <a:latin typeface="Roboto" panose="02000000000000000000" pitchFamily="2" charset="0"/>
              </a:rPr>
              <a:t>É</a:t>
            </a:r>
            <a:r>
              <a:rPr lang="pt-BR" sz="2200" b="0" i="0" dirty="0">
                <a:effectLst/>
                <a:latin typeface="Roboto" panose="02000000000000000000" pitchFamily="2" charset="0"/>
              </a:rPr>
              <a:t> como calcular a média dos efeitos de um grande número de redes (menores) diferentes.</a:t>
            </a:r>
          </a:p>
          <a:p>
            <a:endParaRPr lang="pt-BR" sz="800" b="0" i="0" dirty="0">
              <a:effectLst/>
              <a:latin typeface="Roboto" panose="02000000000000000000" pitchFamily="2" charset="0"/>
            </a:endParaRPr>
          </a:p>
          <a:p>
            <a:r>
              <a:rPr lang="pt-BR" sz="2200" b="0" i="0" dirty="0">
                <a:effectLst/>
                <a:latin typeface="Roboto" panose="02000000000000000000" pitchFamily="2" charset="0"/>
              </a:rPr>
              <a:t>Diferentes redes se adaptarão de diferentes maneiras, e assim, o efeito reduzirá o </a:t>
            </a:r>
            <a:r>
              <a:rPr lang="pt-BR" sz="2200" b="0" i="0" dirty="0" err="1">
                <a:effectLst/>
                <a:latin typeface="Roboto" panose="02000000000000000000" pitchFamily="2" charset="0"/>
              </a:rPr>
              <a:t>overfitting</a:t>
            </a:r>
            <a:r>
              <a:rPr lang="pt-BR" sz="2200" b="0" i="0" dirty="0">
                <a:effectLst/>
                <a:latin typeface="Roboto" panose="02000000000000000000" pitchFamily="2" charset="0"/>
              </a:rPr>
              <a:t>.</a:t>
            </a:r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285416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dirty="0"/>
              <a:t>Dropout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4A9E69-B6A3-4E4B-8300-C1B284A2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4" y="2348880"/>
            <a:ext cx="3019425" cy="3314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AA02E5D-B564-4D64-82A8-7139B182C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339" y="2382217"/>
            <a:ext cx="2933700" cy="32480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3F2C6BE-A36C-4900-A4FD-EF9B674823CB}"/>
              </a:ext>
            </a:extLst>
          </p:cNvPr>
          <p:cNvSpPr txBox="1"/>
          <p:nvPr/>
        </p:nvSpPr>
        <p:spPr>
          <a:xfrm>
            <a:off x="1063754" y="164127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Rede Completa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067231-E041-4881-BBFF-205BBBB1A2DD}"/>
              </a:ext>
            </a:extLst>
          </p:cNvPr>
          <p:cNvSpPr txBox="1"/>
          <p:nvPr/>
        </p:nvSpPr>
        <p:spPr>
          <a:xfrm>
            <a:off x="5060822" y="1657943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Rede com neurônios excluídos</a:t>
            </a:r>
          </a:p>
        </p:txBody>
      </p:sp>
    </p:spTree>
    <p:extLst>
      <p:ext uri="{BB962C8B-B14F-4D97-AF65-F5344CB8AC3E}">
        <p14:creationId xmlns:p14="http://schemas.microsoft.com/office/powerpoint/2010/main" val="240830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dirty="0"/>
              <a:t>Dropout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F2C6BE-A36C-4900-A4FD-EF9B674823CB}"/>
              </a:ext>
            </a:extLst>
          </p:cNvPr>
          <p:cNvSpPr txBox="1"/>
          <p:nvPr/>
        </p:nvSpPr>
        <p:spPr>
          <a:xfrm>
            <a:off x="755576" y="1417638"/>
            <a:ext cx="36122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dirty="0" err="1"/>
              <a:t>Dropout</a:t>
            </a:r>
            <a:r>
              <a:rPr lang="pt-BR" sz="2600" dirty="0"/>
              <a:t> no </a:t>
            </a:r>
            <a:r>
              <a:rPr lang="pt-BR" sz="2600" dirty="0" err="1"/>
              <a:t>Tensorflow</a:t>
            </a:r>
            <a:r>
              <a:rPr lang="pt-BR" sz="2600" dirty="0"/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03F363-29F4-4E0D-876C-34F976F5E307}"/>
              </a:ext>
            </a:extLst>
          </p:cNvPr>
          <p:cNvSpPr txBox="1"/>
          <p:nvPr/>
        </p:nvSpPr>
        <p:spPr>
          <a:xfrm>
            <a:off x="782482" y="2852936"/>
            <a:ext cx="735075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pt-BR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models.Sequential</a:t>
            </a:r>
            <a:r>
              <a:rPr lang="pt-BR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pt-BR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pt-BR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layers.Dense</a:t>
            </a:r>
            <a:r>
              <a:rPr lang="pt-BR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(40, </a:t>
            </a:r>
            <a:r>
              <a:rPr lang="pt-BR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lang="pt-BR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pt-BR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’, 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pt-BR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input_dim</a:t>
            </a:r>
            <a:r>
              <a:rPr lang="pt-BR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X_train.shape</a:t>
            </a:r>
            <a:r>
              <a:rPr lang="pt-BR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[1]))</a:t>
            </a:r>
          </a:p>
          <a:p>
            <a:r>
              <a:rPr lang="pt-BR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pt-BR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layers.Dropout</a:t>
            </a:r>
            <a:r>
              <a:rPr lang="pt-BR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(0.2))</a:t>
            </a:r>
          </a:p>
          <a:p>
            <a:r>
              <a:rPr lang="pt-BR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pt-BR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layers.Dense</a:t>
            </a:r>
            <a:r>
              <a:rPr lang="pt-BR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(40, </a:t>
            </a:r>
            <a:r>
              <a:rPr lang="pt-BR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lang="pt-BR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pt-BR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'))</a:t>
            </a:r>
          </a:p>
          <a:p>
            <a:r>
              <a:rPr lang="pt-BR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pt-BR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layers.Dropout</a:t>
            </a:r>
            <a:r>
              <a:rPr lang="pt-BR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(0.2))</a:t>
            </a:r>
          </a:p>
          <a:p>
            <a:r>
              <a:rPr lang="pt-BR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pt-BR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layers.Dense</a:t>
            </a:r>
            <a:r>
              <a:rPr lang="pt-BR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(1, </a:t>
            </a:r>
            <a:r>
              <a:rPr lang="pt-BR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='linear'))</a:t>
            </a:r>
          </a:p>
        </p:txBody>
      </p:sp>
    </p:spTree>
    <p:extLst>
      <p:ext uri="{BB962C8B-B14F-4D97-AF65-F5344CB8AC3E}">
        <p14:creationId xmlns:p14="http://schemas.microsoft.com/office/powerpoint/2010/main" val="349738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390328" cy="1143000"/>
          </a:xfrm>
        </p:spPr>
        <p:txBody>
          <a:bodyPr>
            <a:noAutofit/>
          </a:bodyPr>
          <a:lstStyle/>
          <a:p>
            <a:pPr algn="r"/>
            <a:r>
              <a:rPr lang="pt-PT" sz="3600" dirty="0"/>
              <a:t>Normalização e padronização de  dados</a:t>
            </a:r>
            <a:endParaRPr lang="pt-BR" sz="3600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99D53195-419D-468B-AB80-789BAA4D2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19256" cy="496369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pt-PT" sz="2400" dirty="0"/>
          </a:p>
          <a:p>
            <a:pPr marL="36576" indent="0">
              <a:buNone/>
            </a:pPr>
            <a:r>
              <a:rPr lang="pt-PT" sz="2400" dirty="0"/>
              <a:t>Ver exemplo:</a:t>
            </a:r>
          </a:p>
          <a:p>
            <a:endParaRPr lang="pt-PT" sz="2400" dirty="0"/>
          </a:p>
          <a:p>
            <a:endParaRPr lang="pt-PT" sz="2400" dirty="0"/>
          </a:p>
          <a:p>
            <a:pPr marL="36576" indent="0" algn="ctr">
              <a:buNone/>
            </a:pPr>
            <a:r>
              <a:rPr lang="pt-PT" sz="2400" dirty="0"/>
              <a:t>Exemplo_Boston_Dropout.ipynb</a:t>
            </a:r>
          </a:p>
        </p:txBody>
      </p:sp>
    </p:spTree>
    <p:extLst>
      <p:ext uri="{BB962C8B-B14F-4D97-AF65-F5344CB8AC3E}">
        <p14:creationId xmlns:p14="http://schemas.microsoft.com/office/powerpoint/2010/main" val="41948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82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pt-PT" dirty="0"/>
              <a:t>Sumário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17638"/>
            <a:ext cx="8219256" cy="4963690"/>
          </a:xfrm>
        </p:spPr>
        <p:txBody>
          <a:bodyPr>
            <a:normAutofit/>
          </a:bodyPr>
          <a:lstStyle/>
          <a:p>
            <a:r>
              <a:rPr lang="pt-BR" dirty="0"/>
              <a:t>Validação-cruzada no </a:t>
            </a:r>
            <a:r>
              <a:rPr lang="pt-BR" dirty="0" err="1"/>
              <a:t>Tensorflow</a:t>
            </a:r>
            <a:endParaRPr lang="pt-BR" dirty="0"/>
          </a:p>
          <a:p>
            <a:pPr lvl="3"/>
            <a:endParaRPr lang="pt-BR" dirty="0"/>
          </a:p>
          <a:p>
            <a:r>
              <a:rPr lang="pt-BR" dirty="0"/>
              <a:t>Normalização e Padronização de dados</a:t>
            </a:r>
          </a:p>
          <a:p>
            <a:pPr lvl="3"/>
            <a:endParaRPr lang="pt-BR" dirty="0"/>
          </a:p>
          <a:p>
            <a:r>
              <a:rPr lang="pt-BR" dirty="0" err="1"/>
              <a:t>Dropout</a:t>
            </a:r>
            <a:endParaRPr lang="pt-BR" dirty="0"/>
          </a:p>
          <a:p>
            <a:pPr lvl="3"/>
            <a:endParaRPr lang="pt-BR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03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 fontScale="90000"/>
          </a:bodyPr>
          <a:lstStyle/>
          <a:p>
            <a:pPr algn="r"/>
            <a:r>
              <a:rPr lang="pt-PT" dirty="0"/>
              <a:t>Validação Cruzada no Tensorflow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17638"/>
            <a:ext cx="8219256" cy="4963690"/>
          </a:xfrm>
        </p:spPr>
        <p:txBody>
          <a:bodyPr>
            <a:normAutofit/>
          </a:bodyPr>
          <a:lstStyle/>
          <a:p>
            <a:endParaRPr lang="pt-PT" dirty="0"/>
          </a:p>
          <a:p>
            <a:endParaRPr lang="pt-PT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5BD94F2-B971-42C0-B46B-C5DF2F1D757C}"/>
              </a:ext>
            </a:extLst>
          </p:cNvPr>
          <p:cNvGrpSpPr/>
          <p:nvPr/>
        </p:nvGrpSpPr>
        <p:grpSpPr>
          <a:xfrm>
            <a:off x="762000" y="1805136"/>
            <a:ext cx="7910740" cy="4648200"/>
            <a:chOff x="762000" y="1805136"/>
            <a:chExt cx="7910740" cy="4648200"/>
          </a:xfrm>
        </p:grpSpPr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70DB80C8-AA62-4201-8ECD-1C91A3CB6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675" y="5996136"/>
              <a:ext cx="7315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7F22E78F-6AF5-4512-B42D-5DDC4EC6C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2675" y="2262336"/>
              <a:ext cx="0" cy="3733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564266DA-BEC8-4059-8F89-7AC10C339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213" y="5996136"/>
              <a:ext cx="30400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/>
                <a:t>Tempo de Treinamento</a:t>
              </a:r>
            </a:p>
          </p:txBody>
        </p:sp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D710EAD4-11D2-498A-9416-6CF4BA34F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1805136"/>
              <a:ext cx="7254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/>
                <a:t>Erro</a:t>
              </a:r>
            </a:p>
          </p:txBody>
        </p: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00A0130B-26D2-468F-B5FB-08644FB72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6652" y="4798707"/>
              <a:ext cx="13960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dirty="0">
                  <a:solidFill>
                    <a:srgbClr val="FF0000"/>
                  </a:solidFill>
                </a:rPr>
                <a:t>Validação</a:t>
              </a: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81FEA343-EC7F-47BE-9897-EAB31C6F4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563" y="5386536"/>
              <a:ext cx="17383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>
                  <a:solidFill>
                    <a:srgbClr val="99FF99"/>
                  </a:solidFill>
                </a:rPr>
                <a:t>Treinamento</a:t>
              </a:r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3475D4D5-B3E9-43B0-A0C9-82928C5A1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675" y="2871936"/>
              <a:ext cx="0" cy="3048000"/>
            </a:xfrm>
            <a:prstGeom prst="line">
              <a:avLst/>
            </a:prstGeom>
            <a:noFill/>
            <a:ln w="12700">
              <a:solidFill>
                <a:srgbClr val="CCECFF"/>
              </a:solidFill>
              <a:prstDash val="lgDash"/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EC5214EC-2077-4D35-9AAD-EEED28970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075" y="1973411"/>
              <a:ext cx="1865313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>
                  <a:solidFill>
                    <a:srgbClr val="CCECFF"/>
                  </a:solidFill>
                </a:rPr>
                <a:t>Hora de parar</a:t>
              </a:r>
            </a:p>
            <a:p>
              <a:r>
                <a:rPr lang="pt-BR" altLang="pt-BR">
                  <a:solidFill>
                    <a:srgbClr val="CCECFF"/>
                  </a:solidFill>
                </a:rPr>
                <a:t>o treinamento</a:t>
              </a:r>
              <a:endParaRPr lang="pt-BR" altLang="pt-BR"/>
            </a:p>
          </p:txBody>
        </p:sp>
        <p:sp>
          <p:nvSpPr>
            <p:cNvPr id="14" name="AutoShape 21">
              <a:extLst>
                <a:ext uri="{FF2B5EF4-FFF2-40B4-BE49-F238E27FC236}">
                  <a16:creationId xmlns:a16="http://schemas.microsoft.com/office/drawing/2014/main" id="{BF133900-B97D-44CD-8A0E-49D2BD398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4675" y="3481536"/>
              <a:ext cx="1905000" cy="914400"/>
            </a:xfrm>
            <a:prstGeom prst="rightArrow">
              <a:avLst>
                <a:gd name="adj1" fmla="val 50000"/>
                <a:gd name="adj2" fmla="val 5208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734A79A8-3B4D-4885-BFB4-E166E1AA3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0875" y="3710136"/>
              <a:ext cx="17303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>
                  <a:solidFill>
                    <a:schemeClr val="bg1"/>
                  </a:solidFill>
                </a:rPr>
                <a:t>“over fiting”</a:t>
              </a:r>
            </a:p>
          </p:txBody>
        </p:sp>
        <p:sp>
          <p:nvSpPr>
            <p:cNvPr id="16" name="Text Box 23">
              <a:extLst>
                <a:ext uri="{FF2B5EF4-FFF2-40B4-BE49-F238E27FC236}">
                  <a16:creationId xmlns:a16="http://schemas.microsoft.com/office/drawing/2014/main" id="{59256379-FDB4-46C1-AB55-63A3BD0FD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850" y="3024336"/>
              <a:ext cx="29892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/>
                <a:t>Perda de generalização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887F4D57-C326-4C1A-92CD-66607F4D695C}"/>
                    </a:ext>
                  </a:extLst>
                </p14:cNvPr>
                <p14:cNvContentPartPr/>
                <p14:nvPr/>
              </p14:nvContentPartPr>
              <p14:xfrm>
                <a:off x="1143000" y="2405256"/>
                <a:ext cx="6982200" cy="34959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887F4D57-C326-4C1A-92CD-66607F4D69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3640" y="2395896"/>
                  <a:ext cx="7000920" cy="3514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863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 fontScale="90000"/>
          </a:bodyPr>
          <a:lstStyle/>
          <a:p>
            <a:pPr algn="r"/>
            <a:r>
              <a:rPr lang="pt-PT" dirty="0"/>
              <a:t>Validação Cruzada no Tensorflow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17638"/>
            <a:ext cx="8219256" cy="4963690"/>
          </a:xfrm>
        </p:spPr>
        <p:txBody>
          <a:bodyPr>
            <a:normAutofit/>
          </a:bodyPr>
          <a:lstStyle/>
          <a:p>
            <a:r>
              <a:rPr lang="pt-PT" sz="2000" dirty="0"/>
              <a:t>Desejamos salvar a rede em um ponto de menor erro ou acurácia no conjunto de validação.</a:t>
            </a:r>
          </a:p>
          <a:p>
            <a:pPr lvl="4"/>
            <a:endParaRPr lang="pt-PT" sz="1000" dirty="0"/>
          </a:p>
          <a:p>
            <a:r>
              <a:rPr lang="pt-PT" sz="2000" dirty="0"/>
              <a:t>Criando callback para checkpoint e gravação:</a:t>
            </a:r>
          </a:p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Carregando o modelo salvo: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34708EF-20AF-4BA4-87B0-85B112196392}"/>
              </a:ext>
            </a:extLst>
          </p:cNvPr>
          <p:cNvSpPr txBox="1"/>
          <p:nvPr/>
        </p:nvSpPr>
        <p:spPr>
          <a:xfrm>
            <a:off x="1402822" y="2891411"/>
            <a:ext cx="6336702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keras.callbacks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6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ModelCheckpoint</a:t>
            </a:r>
            <a:endParaRPr lang="pt-B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checkpoint_filepath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'/tmp/best_valid.h5'</a:t>
            </a:r>
            <a:endParaRPr lang="pt-B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model_checkpoint_callback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ModelCheckpoint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filepath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checkpoint_filepath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save_weights_only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monitor=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val_accuracy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save_best_only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A53A9E6-2991-456E-AD31-DF65ABA1D3F6}"/>
              </a:ext>
            </a:extLst>
          </p:cNvPr>
          <p:cNvSpPr txBox="1"/>
          <p:nvPr/>
        </p:nvSpPr>
        <p:spPr>
          <a:xfrm>
            <a:off x="1398477" y="5801365"/>
            <a:ext cx="630018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model.load_weights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checkpoint_filepath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551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 fontScale="90000"/>
          </a:bodyPr>
          <a:lstStyle/>
          <a:p>
            <a:pPr algn="r"/>
            <a:r>
              <a:rPr lang="pt-PT" dirty="0"/>
              <a:t>Validação Cruzada no Tensorflow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17638"/>
            <a:ext cx="8219256" cy="496369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pt-PT" sz="2400" dirty="0"/>
          </a:p>
          <a:p>
            <a:pPr marL="36576" indent="0">
              <a:buNone/>
            </a:pPr>
            <a:r>
              <a:rPr lang="pt-PT" sz="2400" dirty="0"/>
              <a:t>Ver exemplo:</a:t>
            </a:r>
          </a:p>
          <a:p>
            <a:endParaRPr lang="pt-PT" sz="2400" dirty="0"/>
          </a:p>
          <a:p>
            <a:endParaRPr lang="pt-PT" sz="2400" dirty="0"/>
          </a:p>
          <a:p>
            <a:pPr marL="36576" indent="0" algn="ctr">
              <a:buNone/>
            </a:pPr>
            <a:r>
              <a:rPr lang="pt-PT" sz="2400" dirty="0"/>
              <a:t>Digits_Mnist_CatXEntropy_e_Checkpoint.ipynb</a:t>
            </a:r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69305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390328" cy="1143000"/>
          </a:xfrm>
        </p:spPr>
        <p:txBody>
          <a:bodyPr>
            <a:noAutofit/>
          </a:bodyPr>
          <a:lstStyle/>
          <a:p>
            <a:pPr algn="r"/>
            <a:r>
              <a:rPr lang="pt-PT" sz="3600" dirty="0"/>
              <a:t>Normalização e padronização de  dados</a:t>
            </a:r>
            <a:endParaRPr lang="pt-BR" sz="36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17638"/>
            <a:ext cx="8219256" cy="4963690"/>
          </a:xfrm>
        </p:spPr>
        <p:txBody>
          <a:bodyPr>
            <a:normAutofit/>
          </a:bodyPr>
          <a:lstStyle/>
          <a:p>
            <a:r>
              <a:rPr lang="pt-PT" sz="2000" dirty="0"/>
              <a:t>Quando a ordem de grandeza dos dados é discrepante pode influenciar no aprendizado.</a:t>
            </a:r>
          </a:p>
          <a:p>
            <a:pPr lvl="4"/>
            <a:endParaRPr lang="pt-PT" sz="1000" dirty="0"/>
          </a:p>
          <a:p>
            <a:r>
              <a:rPr lang="pt-PT" sz="2000" dirty="0"/>
              <a:t>A normalização e a padronização coloca os dados na mesma ordem de grandeza.</a:t>
            </a:r>
          </a:p>
          <a:p>
            <a:pPr lvl="3"/>
            <a:endParaRPr lang="pt-PT" sz="1000" dirty="0"/>
          </a:p>
          <a:p>
            <a:r>
              <a:rPr lang="pt-PT" sz="2000" dirty="0"/>
              <a:t>Mais utilizadas:</a:t>
            </a:r>
          </a:p>
          <a:p>
            <a:endParaRPr lang="pt-PT" sz="2000" dirty="0"/>
          </a:p>
          <a:p>
            <a:pPr lvl="1"/>
            <a:r>
              <a:rPr lang="pt-PT" sz="1600" dirty="0"/>
              <a:t>Normalização Min-Max</a:t>
            </a:r>
          </a:p>
          <a:p>
            <a:pPr lvl="1"/>
            <a:endParaRPr lang="pt-PT" sz="1600" dirty="0"/>
          </a:p>
          <a:p>
            <a:pPr lvl="1"/>
            <a:endParaRPr lang="pt-PT" sz="1600" dirty="0"/>
          </a:p>
          <a:p>
            <a:pPr lvl="1"/>
            <a:endParaRPr lang="pt-PT" sz="1600" dirty="0"/>
          </a:p>
          <a:p>
            <a:pPr lvl="1"/>
            <a:r>
              <a:rPr lang="pt-PT" sz="1600" dirty="0"/>
              <a:t>Padronização Z-Score (média=0 e desv.padrão=1)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58F5A0-977A-4D97-BFCC-3C50D352D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645024"/>
            <a:ext cx="2238375" cy="7429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7DB3119-C7DB-447B-BE68-85758672C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601" y="4845940"/>
            <a:ext cx="16954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390328" cy="1143000"/>
          </a:xfrm>
        </p:spPr>
        <p:txBody>
          <a:bodyPr>
            <a:noAutofit/>
          </a:bodyPr>
          <a:lstStyle/>
          <a:p>
            <a:pPr algn="r"/>
            <a:r>
              <a:rPr lang="pt-PT" sz="3600" dirty="0"/>
              <a:t>Normalização e padronização de  dados</a:t>
            </a:r>
            <a:endParaRPr lang="pt-BR" sz="3600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99D53195-419D-468B-AB80-789BAA4D2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19256" cy="496369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pt-PT" sz="2400" dirty="0"/>
          </a:p>
          <a:p>
            <a:pPr marL="36576" indent="0">
              <a:buNone/>
            </a:pPr>
            <a:r>
              <a:rPr lang="pt-PT" sz="2400" dirty="0"/>
              <a:t>Ver exemplo:</a:t>
            </a:r>
          </a:p>
          <a:p>
            <a:endParaRPr lang="pt-PT" sz="2400" dirty="0"/>
          </a:p>
          <a:p>
            <a:endParaRPr lang="pt-PT" sz="2400" dirty="0"/>
          </a:p>
          <a:p>
            <a:pPr marL="36576" indent="0" algn="ctr">
              <a:buNone/>
            </a:pPr>
            <a:r>
              <a:rPr lang="pt-PT" sz="2400" dirty="0"/>
              <a:t>Exemplo_Boston_Normalizacao.ipynb</a:t>
            </a:r>
          </a:p>
        </p:txBody>
      </p:sp>
    </p:spTree>
    <p:extLst>
      <p:ext uri="{BB962C8B-B14F-4D97-AF65-F5344CB8AC3E}">
        <p14:creationId xmlns:p14="http://schemas.microsoft.com/office/powerpoint/2010/main" val="373725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dirty="0"/>
              <a:t>Overfitting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40768"/>
            <a:ext cx="8219256" cy="4963690"/>
          </a:xfrm>
        </p:spPr>
        <p:txBody>
          <a:bodyPr>
            <a:noAutofit/>
          </a:bodyPr>
          <a:lstStyle/>
          <a:p>
            <a:endParaRPr lang="pt-BR" i="0" dirty="0">
              <a:effectLst/>
            </a:endParaRPr>
          </a:p>
          <a:p>
            <a:endParaRPr lang="pt-BR" dirty="0"/>
          </a:p>
          <a:p>
            <a:r>
              <a:rPr lang="pt-BR" i="0" dirty="0">
                <a:effectLst/>
              </a:rPr>
              <a:t>É uma </a:t>
            </a:r>
            <a:r>
              <a:rPr lang="pt-BR" i="0" u="sng" dirty="0">
                <a:effectLst/>
              </a:rPr>
              <a:t>super adaptação</a:t>
            </a:r>
            <a:r>
              <a:rPr lang="pt-BR" i="0" dirty="0">
                <a:effectLst/>
              </a:rPr>
              <a:t> aos dados de treinamento, causando a </a:t>
            </a:r>
            <a:r>
              <a:rPr lang="pt-BR" i="0" u="sng" dirty="0">
                <a:effectLst/>
              </a:rPr>
              <a:t>perda de generalização</a:t>
            </a:r>
            <a:r>
              <a:rPr lang="pt-BR" i="0" dirty="0">
                <a:effectLst/>
              </a:rPr>
              <a:t> do modelo, ou seja, o modelo não consegue melhorar para um conjunto de teste (podendo inclusive piorar para este conjunto).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46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dirty="0"/>
              <a:t>Overfitting 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097EC5A-4353-49E0-B24A-C165BB6D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564904"/>
            <a:ext cx="5328592" cy="380855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4B7AB6-B63B-4734-B6AB-AD3D458F1D6E}"/>
              </a:ext>
            </a:extLst>
          </p:cNvPr>
          <p:cNvSpPr txBox="1"/>
          <p:nvPr/>
        </p:nvSpPr>
        <p:spPr>
          <a:xfrm>
            <a:off x="611560" y="1529605"/>
            <a:ext cx="6367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Qual modelo melhor ajusta os dados abaixo?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46EA24E-EBC9-4CD0-77E5-691B54D0D425}"/>
              </a:ext>
            </a:extLst>
          </p:cNvPr>
          <p:cNvSpPr/>
          <p:nvPr/>
        </p:nvSpPr>
        <p:spPr>
          <a:xfrm>
            <a:off x="6478908" y="3104408"/>
            <a:ext cx="122332" cy="79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E7E3037-0ABD-F913-286E-7145F464B789}"/>
              </a:ext>
            </a:extLst>
          </p:cNvPr>
          <p:cNvSpPr/>
          <p:nvPr/>
        </p:nvSpPr>
        <p:spPr>
          <a:xfrm>
            <a:off x="3275856" y="5181356"/>
            <a:ext cx="122332" cy="79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DE23893-D0C7-C29B-D5A1-EAFE4D0AADF7}"/>
              </a:ext>
            </a:extLst>
          </p:cNvPr>
          <p:cNvSpPr/>
          <p:nvPr/>
        </p:nvSpPr>
        <p:spPr>
          <a:xfrm>
            <a:off x="5279064" y="4001464"/>
            <a:ext cx="122332" cy="79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570138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21233</TotalTime>
  <Words>650</Words>
  <Application>Microsoft Office PowerPoint</Application>
  <PresentationFormat>Apresentação na tela (4:3)</PresentationFormat>
  <Paragraphs>120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Franklin Gothic Book</vt:lpstr>
      <vt:lpstr>Roboto</vt:lpstr>
      <vt:lpstr>Times New Roman</vt:lpstr>
      <vt:lpstr>Wingdings 2</vt:lpstr>
      <vt:lpstr>Técnica</vt:lpstr>
      <vt:lpstr>Redes neurais padronização, normalização e regularização </vt:lpstr>
      <vt:lpstr>Sumário</vt:lpstr>
      <vt:lpstr>Validação Cruzada no Tensorflow </vt:lpstr>
      <vt:lpstr>Validação Cruzada no Tensorflow </vt:lpstr>
      <vt:lpstr>Validação Cruzada no Tensorflow </vt:lpstr>
      <vt:lpstr>Normalização e padronização de  dados</vt:lpstr>
      <vt:lpstr>Normalização e padronização de  dados</vt:lpstr>
      <vt:lpstr>Overfitting </vt:lpstr>
      <vt:lpstr>Overfitting </vt:lpstr>
      <vt:lpstr>Overfitting </vt:lpstr>
      <vt:lpstr>Como evitar o Overfitting </vt:lpstr>
      <vt:lpstr>Regularização</vt:lpstr>
      <vt:lpstr>Dropout</vt:lpstr>
      <vt:lpstr>Dropout</vt:lpstr>
      <vt:lpstr>Dropout</vt:lpstr>
      <vt:lpstr>Normalização e padronização de  dados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SCA-Win</dc:title>
  <dc:creator>GerenteCluster</dc:creator>
  <cp:lastModifiedBy>Claudio Pereira</cp:lastModifiedBy>
  <cp:revision>749</cp:revision>
  <dcterms:created xsi:type="dcterms:W3CDTF">2015-10-14T14:51:12Z</dcterms:created>
  <dcterms:modified xsi:type="dcterms:W3CDTF">2023-05-04T23:14:19Z</dcterms:modified>
</cp:coreProperties>
</file>