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91" r:id="rId4"/>
    <p:sldId id="258" r:id="rId5"/>
    <p:sldId id="260" r:id="rId6"/>
    <p:sldId id="263" r:id="rId7"/>
    <p:sldId id="293" r:id="rId8"/>
    <p:sldId id="294" r:id="rId9"/>
    <p:sldId id="262" r:id="rId10"/>
    <p:sldId id="261" r:id="rId11"/>
    <p:sldId id="264" r:id="rId12"/>
    <p:sldId id="265" r:id="rId13"/>
    <p:sldId id="266" r:id="rId14"/>
    <p:sldId id="267" r:id="rId15"/>
    <p:sldId id="295" r:id="rId16"/>
    <p:sldId id="296" r:id="rId17"/>
    <p:sldId id="268" r:id="rId18"/>
    <p:sldId id="269" r:id="rId19"/>
    <p:sldId id="277" r:id="rId20"/>
    <p:sldId id="278" r:id="rId21"/>
    <p:sldId id="279" r:id="rId22"/>
    <p:sldId id="270" r:id="rId23"/>
    <p:sldId id="273" r:id="rId24"/>
    <p:sldId id="274" r:id="rId25"/>
    <p:sldId id="276" r:id="rId26"/>
    <p:sldId id="280" r:id="rId27"/>
    <p:sldId id="281" r:id="rId28"/>
    <p:sldId id="292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9" autoAdjust="0"/>
    <p:restoredTop sz="94660"/>
  </p:normalViewPr>
  <p:slideViewPr>
    <p:cSldViewPr>
      <p:cViewPr varScale="1">
        <p:scale>
          <a:sx n="70" d="100"/>
          <a:sy n="70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4-17T23:29:40.1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4391 8409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6E32-3922-4992-AC04-3C97C85B7439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89CB-5FDF-4E11-A114-32A888E4E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1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Linguagem Python</a:t>
            </a:r>
            <a:br>
              <a:rPr lang="pt-BR" dirty="0"/>
            </a:br>
            <a:r>
              <a:rPr lang="pt-BR" sz="3000" dirty="0"/>
              <a:t>Parte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/>
              <a:t>Prof. Cláudio Márcio do N. A. Pereira</a:t>
            </a:r>
          </a:p>
          <a:p>
            <a:r>
              <a:rPr lang="pt-BR" sz="2400" dirty="0"/>
              <a:t>claudio.mna.pereira@gmail.com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3900" dirty="0"/>
              <a:t>Acessando partes da </a:t>
            </a:r>
            <a:r>
              <a:rPr lang="pt-BR" sz="3900" dirty="0" err="1"/>
              <a:t>string</a:t>
            </a:r>
            <a:r>
              <a:rPr lang="pt-BR" sz="3900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 nome = 'Claudio Pereira’ </a:t>
            </a:r>
          </a:p>
          <a:p>
            <a:pPr marL="0" indent="0">
              <a:buNone/>
            </a:pPr>
            <a:r>
              <a:rPr lang="pt-BR" dirty="0"/>
              <a:t>&gt;&gt;&gt; nome[3]</a:t>
            </a:r>
          </a:p>
          <a:p>
            <a:pPr marL="0" indent="0">
              <a:buNone/>
            </a:pPr>
            <a:r>
              <a:rPr lang="pt-BR" dirty="0"/>
              <a:t>'u'</a:t>
            </a:r>
          </a:p>
          <a:p>
            <a:pPr marL="0" indent="0">
              <a:buNone/>
            </a:pPr>
            <a:r>
              <a:rPr lang="pt-BR" dirty="0"/>
              <a:t>&gt;&gt;&gt; nome[8:11]</a:t>
            </a:r>
          </a:p>
          <a:p>
            <a:pPr marL="0" indent="0">
              <a:buNone/>
            </a:pPr>
            <a:r>
              <a:rPr lang="pt-BR" dirty="0"/>
              <a:t>'Per'</a:t>
            </a:r>
          </a:p>
          <a:p>
            <a:pPr marL="0" indent="0">
              <a:buNone/>
            </a:pPr>
            <a:r>
              <a:rPr lang="pt-BR" dirty="0"/>
              <a:t>&gt;&gt;&gt; nome[8:]</a:t>
            </a:r>
          </a:p>
          <a:p>
            <a:pPr marL="0" indent="0">
              <a:buNone/>
            </a:pPr>
            <a:r>
              <a:rPr lang="pt-BR" dirty="0"/>
              <a:t>'Pereira'</a:t>
            </a:r>
          </a:p>
          <a:p>
            <a:pPr marL="0" indent="0">
              <a:buNone/>
            </a:pPr>
            <a:r>
              <a:rPr lang="pt-BR" dirty="0"/>
              <a:t>&gt;&gt;&gt; nome[:7]</a:t>
            </a:r>
          </a:p>
          <a:p>
            <a:pPr marL="0" indent="0">
              <a:buNone/>
            </a:pPr>
            <a:r>
              <a:rPr lang="pt-BR" dirty="0"/>
              <a:t>'Claudio‘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740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3500" dirty="0"/>
              <a:t>Acessando partes da </a:t>
            </a:r>
            <a:r>
              <a:rPr lang="pt-BR" sz="3500" dirty="0" err="1"/>
              <a:t>string</a:t>
            </a:r>
            <a:r>
              <a:rPr lang="pt-BR" sz="3500" dirty="0"/>
              <a:t>, pulando caracteres:</a:t>
            </a:r>
          </a:p>
          <a:p>
            <a:pPr marL="0" indent="0">
              <a:buNone/>
            </a:pPr>
            <a:r>
              <a:rPr lang="pt-BR" dirty="0"/>
              <a:t>&gt;&gt;&gt; </a:t>
            </a:r>
            <a:r>
              <a:rPr lang="pt-BR" dirty="0" err="1"/>
              <a:t>str</a:t>
            </a:r>
            <a:r>
              <a:rPr lang="pt-BR" dirty="0"/>
              <a:t> = '</a:t>
            </a:r>
            <a:r>
              <a:rPr lang="pt-BR" dirty="0" err="1"/>
              <a:t>abcdefghijklmnpqrstuvwxyz</a:t>
            </a:r>
            <a:r>
              <a:rPr lang="pt-BR" dirty="0"/>
              <a:t>'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3500" dirty="0"/>
              <a:t>Acessando de 3 ate 20, de 2 em 2:</a:t>
            </a:r>
          </a:p>
          <a:p>
            <a:pPr marL="0" indent="0">
              <a:buNone/>
            </a:pPr>
            <a:r>
              <a:rPr lang="pt-BR" dirty="0"/>
              <a:t>&gt;&gt;&gt; </a:t>
            </a:r>
            <a:r>
              <a:rPr lang="pt-BR" dirty="0" err="1"/>
              <a:t>str</a:t>
            </a:r>
            <a:r>
              <a:rPr lang="pt-BR" dirty="0"/>
              <a:t>[3:20:2]</a:t>
            </a:r>
          </a:p>
          <a:p>
            <a:pPr marL="0" indent="0">
              <a:buNone/>
            </a:pPr>
            <a:r>
              <a:rPr lang="pt-BR" dirty="0"/>
              <a:t>'</a:t>
            </a:r>
            <a:r>
              <a:rPr lang="pt-BR" dirty="0" err="1"/>
              <a:t>dfhjlnqsu</a:t>
            </a:r>
            <a:r>
              <a:rPr lang="pt-BR" dirty="0"/>
              <a:t>‘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Acessando de 23 ate 5:</a:t>
            </a:r>
          </a:p>
          <a:p>
            <a:pPr marL="0" indent="0">
              <a:buNone/>
            </a:pPr>
            <a:r>
              <a:rPr lang="pt-BR" dirty="0"/>
              <a:t>&gt;&gt;&gt; </a:t>
            </a:r>
            <a:r>
              <a:rPr lang="pt-BR" dirty="0" err="1"/>
              <a:t>str</a:t>
            </a:r>
            <a:r>
              <a:rPr lang="pt-BR" dirty="0"/>
              <a:t>[23:5:-1]</a:t>
            </a:r>
          </a:p>
          <a:p>
            <a:pPr marL="0" indent="0">
              <a:buNone/>
            </a:pPr>
            <a:r>
              <a:rPr lang="pt-BR" dirty="0"/>
              <a:t>'</a:t>
            </a:r>
            <a:r>
              <a:rPr lang="pt-BR" dirty="0" err="1"/>
              <a:t>yxwvutsrqpnmlkjihg</a:t>
            </a:r>
            <a:r>
              <a:rPr lang="pt-BR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67649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3500" dirty="0"/>
              <a:t>Acessando toda </a:t>
            </a:r>
            <a:r>
              <a:rPr lang="pt-BR" sz="3500" i="1" dirty="0" err="1"/>
              <a:t>string</a:t>
            </a:r>
            <a:r>
              <a:rPr lang="pt-BR" sz="3500" dirty="0"/>
              <a:t>, de forma decrescente:</a:t>
            </a:r>
          </a:p>
          <a:p>
            <a:endParaRPr lang="pt-BR" sz="3500" dirty="0"/>
          </a:p>
          <a:p>
            <a:pPr marL="0" indent="0">
              <a:buNone/>
            </a:pPr>
            <a:r>
              <a:rPr lang="pt-BR" sz="3500" dirty="0"/>
              <a:t>&gt;&gt;&gt; </a:t>
            </a:r>
            <a:r>
              <a:rPr lang="pt-BR" sz="3500" dirty="0" err="1"/>
              <a:t>str</a:t>
            </a:r>
            <a:r>
              <a:rPr lang="pt-BR" sz="3500" dirty="0"/>
              <a:t>[::-1]</a:t>
            </a:r>
          </a:p>
          <a:p>
            <a:pPr marL="0" indent="0">
              <a:buNone/>
            </a:pPr>
            <a:r>
              <a:rPr lang="pt-BR" sz="3500" dirty="0"/>
              <a:t>'</a:t>
            </a:r>
            <a:r>
              <a:rPr lang="pt-BR" sz="3500" dirty="0" err="1"/>
              <a:t>zyxwvutsrqpnmlkjihgfedcba</a:t>
            </a:r>
            <a:r>
              <a:rPr lang="pt-BR" sz="3500" dirty="0"/>
              <a:t>‘</a:t>
            </a:r>
          </a:p>
          <a:p>
            <a:pPr marL="0" indent="0">
              <a:buNone/>
            </a:pPr>
            <a:endParaRPr lang="pt-BR" sz="3500" dirty="0"/>
          </a:p>
          <a:p>
            <a:pPr marL="0" indent="0">
              <a:buNone/>
            </a:pPr>
            <a:r>
              <a:rPr lang="pt-BR" sz="3500" dirty="0"/>
              <a:t>&gt;&gt;&gt; </a:t>
            </a:r>
            <a:r>
              <a:rPr lang="pt-BR" sz="3500" dirty="0" err="1"/>
              <a:t>str</a:t>
            </a:r>
            <a:r>
              <a:rPr lang="pt-BR" sz="3500" dirty="0"/>
              <a:t>[::-2]</a:t>
            </a:r>
          </a:p>
          <a:p>
            <a:pPr marL="0" indent="0">
              <a:buNone/>
            </a:pPr>
            <a:r>
              <a:rPr lang="pt-BR" sz="3500" dirty="0"/>
              <a:t>'</a:t>
            </a:r>
            <a:r>
              <a:rPr lang="pt-BR" sz="3500" dirty="0" err="1"/>
              <a:t>zxvtrpmkigeca</a:t>
            </a:r>
            <a:r>
              <a:rPr lang="pt-BR" sz="35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30878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500" dirty="0"/>
              <a:t>Criando uma lista:</a:t>
            </a:r>
          </a:p>
          <a:p>
            <a:endParaRPr lang="pt-BR" sz="3500" dirty="0"/>
          </a:p>
          <a:p>
            <a:pPr marL="0" indent="0">
              <a:buNone/>
            </a:pPr>
            <a:r>
              <a:rPr lang="pt-BR" sz="3500" dirty="0"/>
              <a:t>&gt;&gt;&gt; lista = [10, 20, 33, 44, 50, 60, 70]</a:t>
            </a:r>
          </a:p>
          <a:p>
            <a:pPr marL="0" indent="0">
              <a:buNone/>
            </a:pPr>
            <a:r>
              <a:rPr lang="pt-BR" sz="3500" dirty="0"/>
              <a:t>&gt;&gt;&gt; lista</a:t>
            </a:r>
          </a:p>
          <a:p>
            <a:pPr marL="0" indent="0">
              <a:buNone/>
            </a:pPr>
            <a:r>
              <a:rPr lang="pt-BR" sz="3500" dirty="0"/>
              <a:t>[10, 20, 33, 44, 50, 60, 70]</a:t>
            </a:r>
          </a:p>
        </p:txBody>
      </p:sp>
    </p:spTree>
    <p:extLst>
      <p:ext uri="{BB962C8B-B14F-4D97-AF65-F5344CB8AC3E}">
        <p14:creationId xmlns:p14="http://schemas.microsoft.com/office/powerpoint/2010/main" val="28744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3900" dirty="0"/>
              <a:t>É feita de maneira similar á de </a:t>
            </a:r>
            <a:r>
              <a:rPr lang="pt-BR" sz="3900" dirty="0" err="1"/>
              <a:t>strings</a:t>
            </a:r>
            <a:r>
              <a:rPr lang="pt-BR" sz="3900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 lista = [10, 20, 33, 44, 50, 60, 70]</a:t>
            </a:r>
          </a:p>
          <a:p>
            <a:pPr marL="0" indent="0">
              <a:buNone/>
            </a:pPr>
            <a:r>
              <a:rPr lang="pt-BR" dirty="0"/>
              <a:t>&gt;&gt;&gt; lista</a:t>
            </a:r>
          </a:p>
          <a:p>
            <a:pPr marL="0" indent="0">
              <a:buNone/>
            </a:pPr>
            <a:r>
              <a:rPr lang="pt-BR" dirty="0"/>
              <a:t>[10, 20, 33, 44, 50, 60, 70]</a:t>
            </a:r>
          </a:p>
          <a:p>
            <a:pPr marL="0" indent="0">
              <a:buNone/>
            </a:pPr>
            <a:r>
              <a:rPr lang="pt-BR" dirty="0"/>
              <a:t>&gt;&gt;&gt; lista[3:6]</a:t>
            </a:r>
          </a:p>
          <a:p>
            <a:pPr marL="0" indent="0">
              <a:buNone/>
            </a:pPr>
            <a:r>
              <a:rPr lang="pt-BR" dirty="0"/>
              <a:t>[44, 50, 60]</a:t>
            </a:r>
          </a:p>
          <a:p>
            <a:pPr marL="0" indent="0">
              <a:buNone/>
            </a:pPr>
            <a:r>
              <a:rPr lang="pt-BR" dirty="0"/>
              <a:t>&gt;&gt;&gt; lista[::2]</a:t>
            </a:r>
          </a:p>
          <a:p>
            <a:pPr marL="0" indent="0">
              <a:buNone/>
            </a:pPr>
            <a:r>
              <a:rPr lang="pt-BR" dirty="0"/>
              <a:t>[10, 33, 50, 70]</a:t>
            </a:r>
          </a:p>
          <a:p>
            <a:pPr marL="0" indent="0">
              <a:buNone/>
            </a:pPr>
            <a:r>
              <a:rPr lang="pt-BR" dirty="0"/>
              <a:t>&gt;&gt;&gt; lista[::-1]</a:t>
            </a:r>
          </a:p>
          <a:p>
            <a:pPr marL="0" indent="0">
              <a:buNone/>
            </a:pPr>
            <a:r>
              <a:rPr lang="pt-BR" dirty="0"/>
              <a:t>[70, 60, 50, 44, 33, 20, 10]</a:t>
            </a:r>
          </a:p>
          <a:p>
            <a:r>
              <a:rPr lang="pt-BR" dirty="0"/>
              <a:t>Ultimo elemento da lista</a:t>
            </a:r>
          </a:p>
          <a:p>
            <a:pPr marL="0" indent="0">
              <a:buNone/>
            </a:pPr>
            <a:r>
              <a:rPr lang="pt-BR" dirty="0"/>
              <a:t>&gt;&gt;&gt; lista[-1]</a:t>
            </a:r>
          </a:p>
          <a:p>
            <a:pPr marL="0" indent="0">
              <a:buNone/>
            </a:pPr>
            <a:r>
              <a:rPr lang="pt-BR" dirty="0"/>
              <a:t>[70]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40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3900" dirty="0"/>
              <a:t>Quantidade de elementos de uma lista:</a:t>
            </a:r>
          </a:p>
          <a:p>
            <a:pPr marL="0" indent="0">
              <a:buNone/>
            </a:pPr>
            <a:r>
              <a:rPr lang="pt-BR" sz="4000" dirty="0"/>
              <a:t>      </a:t>
            </a:r>
          </a:p>
          <a:p>
            <a:pPr marL="0" indent="0">
              <a:buNone/>
            </a:pPr>
            <a:r>
              <a:rPr lang="pt-BR" sz="4000" dirty="0"/>
              <a:t>       &gt;&gt;&gt; </a:t>
            </a:r>
            <a:r>
              <a:rPr lang="pt-BR" sz="4000" dirty="0" err="1"/>
              <a:t>lst</a:t>
            </a:r>
            <a:r>
              <a:rPr lang="pt-BR" sz="4000" dirty="0"/>
              <a:t> = [1,2,3,4,5,6,7,8,9]</a:t>
            </a:r>
          </a:p>
          <a:p>
            <a:pPr marL="0" indent="0">
              <a:buNone/>
            </a:pPr>
            <a:r>
              <a:rPr lang="pt-BR" sz="3900" dirty="0"/>
              <a:t>       &gt;&gt;&gt; </a:t>
            </a:r>
            <a:r>
              <a:rPr lang="pt-BR" sz="3900" dirty="0" err="1"/>
              <a:t>len</a:t>
            </a:r>
            <a:r>
              <a:rPr lang="pt-BR" sz="3900" dirty="0"/>
              <a:t>(</a:t>
            </a:r>
            <a:r>
              <a:rPr lang="pt-BR" sz="3900" dirty="0" err="1"/>
              <a:t>lst</a:t>
            </a:r>
            <a:r>
              <a:rPr lang="pt-BR" sz="3900" dirty="0"/>
              <a:t>)</a:t>
            </a:r>
          </a:p>
          <a:p>
            <a:pPr marL="0" indent="0">
              <a:buNone/>
            </a:pPr>
            <a:r>
              <a:rPr lang="pt-BR" sz="3900" dirty="0"/>
              <a:t>       9</a:t>
            </a:r>
          </a:p>
          <a:p>
            <a:pPr marL="0" indent="0">
              <a:buNone/>
            </a:pPr>
            <a:endParaRPr lang="pt-BR" sz="3900" dirty="0"/>
          </a:p>
          <a:p>
            <a:r>
              <a:rPr lang="pt-BR" sz="3900" dirty="0"/>
              <a:t>Menor e maior elemento de uma lista:</a:t>
            </a:r>
          </a:p>
          <a:p>
            <a:pPr marL="0" indent="0">
              <a:buNone/>
            </a:pPr>
            <a:r>
              <a:rPr lang="pt-BR" sz="3900" dirty="0"/>
              <a:t>     </a:t>
            </a:r>
          </a:p>
          <a:p>
            <a:pPr marL="0" indent="0">
              <a:buNone/>
            </a:pPr>
            <a:r>
              <a:rPr lang="pt-BR" sz="3900" dirty="0"/>
              <a:t>     &gt;&gt;&gt; min(</a:t>
            </a:r>
            <a:r>
              <a:rPr lang="pt-BR" sz="3900" dirty="0" err="1"/>
              <a:t>lst</a:t>
            </a:r>
            <a:r>
              <a:rPr lang="pt-BR" sz="3900" dirty="0"/>
              <a:t>)</a:t>
            </a:r>
          </a:p>
          <a:p>
            <a:pPr marL="0" indent="0">
              <a:buNone/>
            </a:pPr>
            <a:r>
              <a:rPr lang="pt-BR" sz="3900" dirty="0"/>
              <a:t>     1</a:t>
            </a:r>
          </a:p>
          <a:p>
            <a:pPr marL="0" indent="0">
              <a:buNone/>
            </a:pPr>
            <a:r>
              <a:rPr lang="pt-BR" sz="3900" dirty="0"/>
              <a:t>     &gt;&gt;&gt; </a:t>
            </a:r>
            <a:r>
              <a:rPr lang="pt-BR" sz="3900" dirty="0" err="1"/>
              <a:t>max</a:t>
            </a:r>
            <a:r>
              <a:rPr lang="pt-BR" sz="3900" dirty="0"/>
              <a:t>(</a:t>
            </a:r>
            <a:r>
              <a:rPr lang="pt-BR" sz="3900" dirty="0" err="1"/>
              <a:t>lst</a:t>
            </a:r>
            <a:r>
              <a:rPr lang="pt-BR" sz="3900" dirty="0"/>
              <a:t>)</a:t>
            </a:r>
          </a:p>
          <a:p>
            <a:pPr marL="0" indent="0">
              <a:buNone/>
            </a:pPr>
            <a:r>
              <a:rPr lang="pt-BR" sz="3900" dirty="0"/>
              <a:t>     9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92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5576"/>
            <a:ext cx="8229600" cy="5257800"/>
          </a:xfrm>
        </p:spPr>
        <p:txBody>
          <a:bodyPr>
            <a:noAutofit/>
          </a:bodyPr>
          <a:lstStyle/>
          <a:p>
            <a:r>
              <a:rPr lang="pt-BR" sz="1900" dirty="0"/>
              <a:t>Contagem de um dado elemento em uma lista:</a:t>
            </a:r>
          </a:p>
          <a:p>
            <a:pPr marL="0" indent="0">
              <a:buNone/>
            </a:pPr>
            <a:r>
              <a:rPr lang="pt-BR" sz="1900" dirty="0"/>
              <a:t>      </a:t>
            </a:r>
          </a:p>
          <a:p>
            <a:pPr marL="0" indent="0">
              <a:buNone/>
            </a:pPr>
            <a:r>
              <a:rPr lang="pt-BR" sz="1900" dirty="0"/>
              <a:t>       &gt;&gt;&gt; </a:t>
            </a:r>
            <a:r>
              <a:rPr lang="pt-BR" sz="1900" dirty="0" err="1"/>
              <a:t>lst</a:t>
            </a:r>
            <a:r>
              <a:rPr lang="pt-BR" sz="1900" dirty="0"/>
              <a:t> = [‘a’, ‘c’, ‘b’, ‘d’, ’c’, ‘e’, ‘f,’ ‘c’ ]</a:t>
            </a:r>
          </a:p>
          <a:p>
            <a:pPr marL="0" indent="0">
              <a:buNone/>
            </a:pPr>
            <a:r>
              <a:rPr lang="pt-BR" sz="1900" dirty="0"/>
              <a:t>       &gt;&gt;&gt; </a:t>
            </a:r>
            <a:r>
              <a:rPr lang="pt-BR" sz="1900" dirty="0" err="1"/>
              <a:t>lst.count</a:t>
            </a:r>
            <a:r>
              <a:rPr lang="pt-BR" sz="1900" dirty="0"/>
              <a:t>(‘c’)</a:t>
            </a:r>
          </a:p>
          <a:p>
            <a:pPr marL="0" indent="0">
              <a:buNone/>
            </a:pPr>
            <a:r>
              <a:rPr lang="pt-BR" sz="1900" dirty="0"/>
              <a:t>       3</a:t>
            </a:r>
          </a:p>
          <a:p>
            <a:pPr marL="0" indent="0">
              <a:buNone/>
            </a:pPr>
            <a:endParaRPr lang="pt-BR" sz="1000" dirty="0"/>
          </a:p>
          <a:p>
            <a:r>
              <a:rPr lang="pt-BR" sz="1900" dirty="0"/>
              <a:t>Índice de um dado elemento de uma lista:</a:t>
            </a:r>
          </a:p>
          <a:p>
            <a:pPr marL="0" indent="0">
              <a:buNone/>
            </a:pPr>
            <a:r>
              <a:rPr lang="pt-BR" sz="1900" dirty="0"/>
              <a:t>     </a:t>
            </a:r>
          </a:p>
          <a:p>
            <a:pPr marL="0" indent="0">
              <a:buNone/>
            </a:pPr>
            <a:r>
              <a:rPr lang="pt-BR" sz="1900" dirty="0"/>
              <a:t>       &gt;&gt;&gt; </a:t>
            </a:r>
            <a:r>
              <a:rPr lang="pt-BR" sz="1900" dirty="0" err="1"/>
              <a:t>lst.index</a:t>
            </a:r>
            <a:r>
              <a:rPr lang="pt-BR" sz="1900" dirty="0"/>
              <a:t>(‘b’)</a:t>
            </a:r>
          </a:p>
          <a:p>
            <a:pPr marL="0" indent="0">
              <a:buNone/>
            </a:pPr>
            <a:r>
              <a:rPr lang="pt-BR" sz="1900" dirty="0"/>
              <a:t>       2</a:t>
            </a:r>
          </a:p>
          <a:p>
            <a:pPr marL="0" indent="0">
              <a:buNone/>
            </a:pPr>
            <a:endParaRPr lang="pt-BR" sz="1000" dirty="0"/>
          </a:p>
          <a:p>
            <a:r>
              <a:rPr lang="pt-BR" sz="1900" dirty="0"/>
              <a:t>Apagando uma lista:</a:t>
            </a:r>
          </a:p>
          <a:p>
            <a:pPr marL="0" indent="0">
              <a:buNone/>
            </a:pPr>
            <a:r>
              <a:rPr lang="pt-BR" sz="1000" dirty="0"/>
              <a:t>     </a:t>
            </a:r>
          </a:p>
          <a:p>
            <a:pPr marL="0" indent="0">
              <a:buNone/>
            </a:pPr>
            <a:r>
              <a:rPr lang="pt-BR" sz="1900" dirty="0"/>
              <a:t>       &gt;&gt;&gt; </a:t>
            </a:r>
            <a:r>
              <a:rPr lang="pt-BR" sz="1900" dirty="0" err="1"/>
              <a:t>lst.clear</a:t>
            </a:r>
            <a:r>
              <a:rPr lang="pt-BR" sz="1900" dirty="0"/>
              <a:t>()</a:t>
            </a:r>
          </a:p>
          <a:p>
            <a:pPr marL="0" indent="0">
              <a:buNone/>
            </a:pPr>
            <a:r>
              <a:rPr lang="pt-BR" sz="1900" dirty="0"/>
              <a:t>       &gt;&gt;&gt; </a:t>
            </a:r>
            <a:r>
              <a:rPr lang="pt-BR" sz="1900" dirty="0" err="1"/>
              <a:t>lst</a:t>
            </a:r>
            <a:endParaRPr lang="pt-BR" sz="1900" dirty="0"/>
          </a:p>
          <a:p>
            <a:pPr marL="0" indent="0">
              <a:buNone/>
            </a:pPr>
            <a:r>
              <a:rPr lang="pt-BR" sz="1900" dirty="0"/>
              <a:t>       &gt;&gt;&gt; []</a:t>
            </a:r>
          </a:p>
        </p:txBody>
      </p:sp>
    </p:spTree>
    <p:extLst>
      <p:ext uri="{BB962C8B-B14F-4D97-AF65-F5344CB8AC3E}">
        <p14:creationId xmlns:p14="http://schemas.microsoft.com/office/powerpoint/2010/main" val="370746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3900" dirty="0"/>
              <a:t>C</a:t>
            </a:r>
            <a:r>
              <a:rPr lang="pt-BR" sz="4000" dirty="0"/>
              <a:t>o</a:t>
            </a:r>
            <a:r>
              <a:rPr lang="pt-BR" sz="3900" dirty="0"/>
              <a:t>ncatenaçã</a:t>
            </a:r>
            <a:r>
              <a:rPr lang="pt-BR" sz="3600" dirty="0"/>
              <a:t>o</a:t>
            </a:r>
            <a:r>
              <a:rPr lang="pt-BR" sz="3900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sv-SE" dirty="0"/>
              <a:t>&gt;&gt;&gt; lst1 = [1,2,3,4]</a:t>
            </a:r>
          </a:p>
          <a:p>
            <a:pPr marL="0" indent="0">
              <a:buNone/>
            </a:pPr>
            <a:r>
              <a:rPr lang="sv-SE" dirty="0"/>
              <a:t>&gt;&gt;&gt; lst2 = [5,6,7,8]</a:t>
            </a:r>
          </a:p>
          <a:p>
            <a:pPr marL="0" indent="0">
              <a:buNone/>
            </a:pPr>
            <a:r>
              <a:rPr lang="sv-SE" dirty="0"/>
              <a:t>&gt;&gt;&gt; lst3 = lst1 + lst2</a:t>
            </a:r>
          </a:p>
          <a:p>
            <a:pPr marL="0" indent="0">
              <a:buNone/>
            </a:pPr>
            <a:r>
              <a:rPr lang="sv-SE" dirty="0"/>
              <a:t>&gt;&gt;&gt; lst3</a:t>
            </a:r>
          </a:p>
          <a:p>
            <a:pPr marL="0" indent="0">
              <a:buNone/>
            </a:pPr>
            <a:r>
              <a:rPr lang="sv-SE" dirty="0"/>
              <a:t>[1, 2, 3, 4, 5, 6, 7, 8]</a:t>
            </a:r>
          </a:p>
          <a:p>
            <a:pPr marL="0" indent="0">
              <a:buNone/>
            </a:pPr>
            <a:r>
              <a:rPr lang="sv-SE" dirty="0"/>
              <a:t>&gt;&gt;&gt; lst4 = lst1 + [10, 11, 12]</a:t>
            </a:r>
          </a:p>
          <a:p>
            <a:pPr marL="0" indent="0">
              <a:buNone/>
            </a:pPr>
            <a:r>
              <a:rPr lang="sv-SE" dirty="0"/>
              <a:t>&gt;&gt;&gt; lst4</a:t>
            </a:r>
          </a:p>
          <a:p>
            <a:pPr marL="0" indent="0">
              <a:buNone/>
            </a:pPr>
            <a:r>
              <a:rPr lang="sv-SE" dirty="0"/>
              <a:t>[1, 2, 3, 4, 10, 11, 12]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92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Listas podem ter elementos de tipos diferentes: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sv-SE" sz="3000" dirty="0"/>
              <a:t>&gt;&gt;&gt; lst = ['Claudio', 10, 20, 30.56, 'Ana', 50]</a:t>
            </a:r>
          </a:p>
          <a:p>
            <a:pPr marL="0" indent="0">
              <a:buNone/>
            </a:pPr>
            <a:r>
              <a:rPr lang="sv-SE" sz="3000" dirty="0"/>
              <a:t>&gt;&gt;&gt; lst</a:t>
            </a:r>
          </a:p>
          <a:p>
            <a:pPr marL="0" indent="0">
              <a:buNone/>
            </a:pPr>
            <a:r>
              <a:rPr lang="sv-SE" sz="3000" dirty="0"/>
              <a:t>['Claudio', 10, 20, 30.56, 'Ana', 50]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538071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800" dirty="0" err="1"/>
              <a:t>Inserind</a:t>
            </a:r>
            <a:r>
              <a:rPr lang="sv-SE" sz="2800" dirty="0"/>
              <a:t>o elemento no final</a:t>
            </a:r>
            <a:r>
              <a:rPr lang="pt-BR" sz="2800" dirty="0"/>
              <a:t>:</a:t>
            </a:r>
          </a:p>
          <a:p>
            <a:pPr marL="0" indent="0">
              <a:buNone/>
            </a:pPr>
            <a:r>
              <a:rPr lang="nn-NO" sz="2200" dirty="0"/>
              <a:t>&gt;&gt;&gt; lst = [1,2,3,4]</a:t>
            </a:r>
            <a:endParaRPr lang="pt-BR" sz="2200" dirty="0"/>
          </a:p>
          <a:p>
            <a:pPr marL="0" indent="0">
              <a:buNone/>
            </a:pPr>
            <a:r>
              <a:rPr lang="nn-NO" sz="2200" dirty="0"/>
              <a:t>&gt;&gt;&gt; lst.append(9)</a:t>
            </a:r>
          </a:p>
          <a:p>
            <a:pPr marL="0" indent="0">
              <a:buNone/>
            </a:pPr>
            <a:r>
              <a:rPr lang="nn-NO" sz="2200" dirty="0"/>
              <a:t>&gt;&gt;&gt; lst</a:t>
            </a:r>
          </a:p>
          <a:p>
            <a:pPr marL="0" indent="0">
              <a:buNone/>
            </a:pPr>
            <a:r>
              <a:rPr lang="nn-NO" sz="2200" dirty="0"/>
              <a:t>[1, 2, 3, 4, 9]</a:t>
            </a:r>
          </a:p>
          <a:p>
            <a:pPr marL="0" indent="0">
              <a:buNone/>
            </a:pPr>
            <a:endParaRPr lang="nn-NO" sz="2200" dirty="0"/>
          </a:p>
          <a:p>
            <a:r>
              <a:rPr lang="pt-BR" sz="2800" dirty="0" err="1"/>
              <a:t>Inserind</a:t>
            </a:r>
            <a:r>
              <a:rPr lang="sv-SE" sz="2800" dirty="0"/>
              <a:t>o os elementos de uma lista no final de outra</a:t>
            </a:r>
            <a:r>
              <a:rPr lang="pt-BR" sz="2800" dirty="0"/>
              <a:t>:</a:t>
            </a:r>
          </a:p>
          <a:p>
            <a:pPr marL="0" indent="0">
              <a:buNone/>
            </a:pPr>
            <a:r>
              <a:rPr lang="nn-NO" sz="2200" dirty="0"/>
              <a:t>&gt;&gt;&gt; lst = [1,2,3,4]</a:t>
            </a:r>
            <a:endParaRPr lang="pt-BR" sz="2200" dirty="0"/>
          </a:p>
          <a:p>
            <a:pPr marL="0" indent="0">
              <a:buNone/>
            </a:pPr>
            <a:r>
              <a:rPr lang="nn-NO" sz="2200" dirty="0"/>
              <a:t>&gt;&gt;&gt; lst.extend([10, 11, 12])</a:t>
            </a:r>
          </a:p>
          <a:p>
            <a:pPr marL="0" indent="0">
              <a:buNone/>
            </a:pPr>
            <a:r>
              <a:rPr lang="nn-NO" sz="2200" dirty="0"/>
              <a:t>&gt;&gt;&gt; lst</a:t>
            </a:r>
          </a:p>
          <a:p>
            <a:pPr marL="0" indent="0">
              <a:buNone/>
            </a:pPr>
            <a:r>
              <a:rPr lang="nn-NO" sz="2200" dirty="0"/>
              <a:t>[1, 2, 3, 4, 10, 11, 12]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2966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Python?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Linguagem de altíssimo nível</a:t>
            </a:r>
          </a:p>
          <a:p>
            <a:r>
              <a:rPr lang="pt-BR" dirty="0"/>
              <a:t>Gratuita</a:t>
            </a:r>
          </a:p>
          <a:p>
            <a:r>
              <a:rPr lang="pt-BR" dirty="0" err="1"/>
              <a:t>Multi-plataforma</a:t>
            </a:r>
            <a:r>
              <a:rPr lang="pt-BR" dirty="0"/>
              <a:t> (roda em Windows, Mac, Linux,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r>
              <a:rPr lang="pt-BR" dirty="0"/>
              <a:t>Clareza de sintaxe – fácil de aprender, alta produtividade</a:t>
            </a:r>
          </a:p>
          <a:p>
            <a:r>
              <a:rPr lang="pt-BR" dirty="0"/>
              <a:t>Muitas bibliotecas e módulos prontos para diversas aplicações (a comunidade que contribui é grande)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600" dirty="0" err="1"/>
              <a:t>Inserind</a:t>
            </a:r>
            <a:r>
              <a:rPr lang="sv-SE" sz="2600" dirty="0"/>
              <a:t>o elemento em dada posiçã</a:t>
            </a:r>
            <a:r>
              <a:rPr lang="nn-NO" sz="2600" dirty="0"/>
              <a:t>o</a:t>
            </a:r>
            <a:r>
              <a:rPr lang="sv-SE" sz="2600" dirty="0"/>
              <a:t> </a:t>
            </a:r>
            <a:r>
              <a:rPr lang="pt-BR" sz="2600" dirty="0"/>
              <a:t>:</a:t>
            </a:r>
          </a:p>
          <a:p>
            <a:pPr marL="0" indent="0">
              <a:buNone/>
            </a:pPr>
            <a:r>
              <a:rPr lang="nn-NO" sz="2200" dirty="0"/>
              <a:t>&gt;&gt;&gt; lst = [22, 33, 44, 55]</a:t>
            </a:r>
          </a:p>
          <a:p>
            <a:pPr marL="0" indent="0">
              <a:buNone/>
            </a:pPr>
            <a:r>
              <a:rPr lang="nn-NO" sz="2200" dirty="0"/>
              <a:t>&gt;&gt;&gt; lst.insert(0, 11)</a:t>
            </a:r>
          </a:p>
          <a:p>
            <a:pPr marL="0" indent="0">
              <a:buNone/>
            </a:pPr>
            <a:r>
              <a:rPr lang="nn-NO" sz="2200" dirty="0"/>
              <a:t>&gt;&gt;&gt; lst</a:t>
            </a:r>
          </a:p>
          <a:p>
            <a:pPr marL="0" indent="0">
              <a:buNone/>
            </a:pPr>
            <a:r>
              <a:rPr lang="nn-NO" sz="2200" dirty="0"/>
              <a:t>[11, 22, 33, 44, 55]</a:t>
            </a:r>
          </a:p>
          <a:p>
            <a:pPr marL="0" indent="0">
              <a:buNone/>
            </a:pPr>
            <a:endParaRPr lang="nn-NO" sz="2600" dirty="0"/>
          </a:p>
          <a:p>
            <a:r>
              <a:rPr lang="pt-BR" sz="2600" dirty="0"/>
              <a:t>Rem</a:t>
            </a:r>
            <a:r>
              <a:rPr lang="sv-SE" sz="2600" dirty="0"/>
              <a:t>ovend elemento</a:t>
            </a:r>
            <a:r>
              <a:rPr lang="pt-BR" sz="2600" dirty="0"/>
              <a:t>:</a:t>
            </a:r>
          </a:p>
          <a:p>
            <a:pPr marL="0" indent="0">
              <a:buNone/>
            </a:pPr>
            <a:r>
              <a:rPr lang="nn-NO" sz="2200" dirty="0"/>
              <a:t>&gt;&gt;&gt; lst = [22, 33, 44, 55]</a:t>
            </a:r>
          </a:p>
          <a:p>
            <a:pPr marL="0" indent="0">
              <a:buNone/>
            </a:pPr>
            <a:r>
              <a:rPr lang="nn-NO" sz="2200" dirty="0"/>
              <a:t>&gt;&gt;&gt; lst.remove(44)</a:t>
            </a:r>
          </a:p>
          <a:p>
            <a:pPr marL="0" indent="0">
              <a:buNone/>
            </a:pPr>
            <a:r>
              <a:rPr lang="nn-NO" sz="2200" dirty="0"/>
              <a:t>&gt;&gt;&gt; lst</a:t>
            </a:r>
          </a:p>
          <a:p>
            <a:pPr marL="0" indent="0">
              <a:buNone/>
            </a:pPr>
            <a:r>
              <a:rPr lang="nn-NO" sz="2200" dirty="0"/>
              <a:t>[22, 33, 55]</a:t>
            </a:r>
          </a:p>
          <a:p>
            <a:pPr marL="0" indent="0">
              <a:buNone/>
            </a:pPr>
            <a:endParaRPr lang="nn-NO" sz="2600" dirty="0"/>
          </a:p>
          <a:p>
            <a:pPr marL="0" indent="0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893227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600" dirty="0"/>
              <a:t>Rem</a:t>
            </a:r>
            <a:r>
              <a:rPr lang="sv-SE" sz="2600" dirty="0"/>
              <a:t>ovendo e  retornando elemento em dada posiçã</a:t>
            </a:r>
            <a:r>
              <a:rPr lang="nn-NO" sz="2600" dirty="0"/>
              <a:t>o</a:t>
            </a:r>
            <a:r>
              <a:rPr lang="sv-SE" sz="2600" dirty="0"/>
              <a:t> </a:t>
            </a:r>
            <a:r>
              <a:rPr lang="pt-BR" sz="2600" dirty="0"/>
              <a:t>:</a:t>
            </a:r>
          </a:p>
          <a:p>
            <a:pPr marL="0" indent="0">
              <a:buNone/>
            </a:pPr>
            <a:endParaRPr lang="nn-NO" sz="2200" dirty="0"/>
          </a:p>
          <a:p>
            <a:pPr marL="0" indent="0">
              <a:buNone/>
            </a:pPr>
            <a:r>
              <a:rPr lang="nn-NO" sz="2600" dirty="0"/>
              <a:t>&gt;&gt;&gt; lst = [22, 33, 44, 55]</a:t>
            </a:r>
          </a:p>
          <a:p>
            <a:pPr marL="0" indent="0">
              <a:buNone/>
            </a:pPr>
            <a:r>
              <a:rPr lang="nn-NO" sz="2600" dirty="0"/>
              <a:t>&gt;&gt;&gt; a = lst.pop(1)</a:t>
            </a:r>
          </a:p>
          <a:p>
            <a:pPr marL="0" indent="0">
              <a:buNone/>
            </a:pPr>
            <a:r>
              <a:rPr lang="nn-NO" sz="2600" dirty="0"/>
              <a:t>&gt;&gt;&gt; a</a:t>
            </a:r>
          </a:p>
          <a:p>
            <a:pPr marL="0" indent="0">
              <a:buNone/>
            </a:pPr>
            <a:r>
              <a:rPr lang="nn-NO" sz="2600" dirty="0"/>
              <a:t>33</a:t>
            </a:r>
          </a:p>
          <a:p>
            <a:pPr marL="0" indent="0">
              <a:buNone/>
            </a:pPr>
            <a:r>
              <a:rPr lang="pt-BR" sz="2600" dirty="0"/>
              <a:t>&gt;&gt;&gt; </a:t>
            </a:r>
            <a:r>
              <a:rPr lang="pt-BR" sz="2600" dirty="0" err="1"/>
              <a:t>lst</a:t>
            </a:r>
            <a:endParaRPr lang="pt-BR" sz="2600" dirty="0"/>
          </a:p>
          <a:p>
            <a:pPr marL="0" indent="0">
              <a:buNone/>
            </a:pPr>
            <a:r>
              <a:rPr lang="pt-BR" sz="2600" dirty="0"/>
              <a:t>[22, 44, 55]</a:t>
            </a:r>
          </a:p>
        </p:txBody>
      </p:sp>
    </p:spTree>
    <p:extLst>
      <p:ext uri="{BB962C8B-B14F-4D97-AF65-F5344CB8AC3E}">
        <p14:creationId xmlns:p14="http://schemas.microsoft.com/office/powerpoint/2010/main" val="350977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de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pt-BR" sz="3500" dirty="0"/>
              <a:t>São listas de listas:</a:t>
            </a:r>
          </a:p>
          <a:p>
            <a:pPr marL="0" indent="0">
              <a:buNone/>
            </a:pPr>
            <a:endParaRPr lang="pt-BR" sz="2900" dirty="0"/>
          </a:p>
          <a:p>
            <a:pPr marL="0" indent="0">
              <a:buNone/>
            </a:pPr>
            <a:r>
              <a:rPr lang="pt-BR" sz="2900" dirty="0"/>
              <a:t>Ex.1:</a:t>
            </a:r>
          </a:p>
          <a:p>
            <a:pPr marL="0" indent="0">
              <a:buNone/>
            </a:pPr>
            <a:r>
              <a:rPr lang="pt-BR" sz="2900" dirty="0"/>
              <a:t>&gt;&gt;&gt; </a:t>
            </a:r>
            <a:r>
              <a:rPr lang="pt-BR" sz="2900" dirty="0" err="1"/>
              <a:t>mat</a:t>
            </a:r>
            <a:r>
              <a:rPr lang="pt-BR" sz="2900" dirty="0"/>
              <a:t> = [[11,12, 13],[21,22,23],[31,32,33]]</a:t>
            </a:r>
          </a:p>
          <a:p>
            <a:pPr marL="0" indent="0">
              <a:buNone/>
            </a:pPr>
            <a:r>
              <a:rPr lang="pt-BR" sz="2900" dirty="0"/>
              <a:t>&gt;&gt;&gt; </a:t>
            </a:r>
            <a:r>
              <a:rPr lang="pt-BR" sz="2900" dirty="0" err="1"/>
              <a:t>mat</a:t>
            </a:r>
            <a:endParaRPr lang="pt-BR" sz="2900" dirty="0"/>
          </a:p>
          <a:p>
            <a:pPr marL="0" indent="0">
              <a:buNone/>
            </a:pPr>
            <a:r>
              <a:rPr lang="pt-BR" sz="2900" dirty="0"/>
              <a:t>[[11, 12, 13], [21, 22, 23], [31, 32, 33]]</a:t>
            </a:r>
          </a:p>
          <a:p>
            <a:pPr marL="0" indent="0">
              <a:buNone/>
            </a:pPr>
            <a:endParaRPr lang="pt-BR" sz="2900" dirty="0"/>
          </a:p>
          <a:p>
            <a:pPr marL="0" indent="0">
              <a:buNone/>
            </a:pPr>
            <a:r>
              <a:rPr lang="pt-BR" sz="2900" dirty="0"/>
              <a:t>Ex.2:</a:t>
            </a:r>
          </a:p>
          <a:p>
            <a:pPr marL="0" indent="0">
              <a:buNone/>
            </a:pPr>
            <a:r>
              <a:rPr lang="pt-BR" sz="2900" dirty="0"/>
              <a:t>&gt;&gt;&gt; linha1 = [20, 30, 40]</a:t>
            </a:r>
          </a:p>
          <a:p>
            <a:pPr marL="0" indent="0">
              <a:buNone/>
            </a:pPr>
            <a:r>
              <a:rPr lang="pt-BR" sz="2900" dirty="0"/>
              <a:t>&gt;&gt;&gt; linha2 = [40, 50, 60]</a:t>
            </a:r>
          </a:p>
          <a:p>
            <a:pPr marL="0" indent="0">
              <a:buNone/>
            </a:pPr>
            <a:r>
              <a:rPr lang="pt-BR" sz="2900" dirty="0"/>
              <a:t>&gt;&gt;&gt; m = [linha1, linha2]</a:t>
            </a:r>
          </a:p>
          <a:p>
            <a:pPr marL="0" indent="0">
              <a:buNone/>
            </a:pPr>
            <a:r>
              <a:rPr lang="pt-BR" sz="2900" dirty="0"/>
              <a:t>&gt;&gt;&gt; m</a:t>
            </a:r>
          </a:p>
          <a:p>
            <a:pPr marL="0" indent="0">
              <a:buNone/>
            </a:pPr>
            <a:r>
              <a:rPr lang="pt-BR" sz="2900" dirty="0"/>
              <a:t>[[20, 30, 40], [40, 50, 60]]</a:t>
            </a:r>
          </a:p>
        </p:txBody>
      </p:sp>
    </p:spTree>
    <p:extLst>
      <p:ext uri="{BB962C8B-B14F-4D97-AF65-F5344CB8AC3E}">
        <p14:creationId xmlns:p14="http://schemas.microsoft.com/office/powerpoint/2010/main" val="2290790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83162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São listas constantes, imutáveis (o valor não pode ser alterado).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3200" dirty="0"/>
              <a:t>Utiliza-se parênteses ao invés de colchetes.</a:t>
            </a:r>
          </a:p>
          <a:p>
            <a:pPr marL="0" indent="0">
              <a:buNone/>
            </a:pPr>
            <a:endParaRPr lang="pt-BR" sz="2900" dirty="0"/>
          </a:p>
          <a:p>
            <a:pPr marL="0" indent="0">
              <a:buNone/>
            </a:pPr>
            <a:r>
              <a:rPr lang="en-US" sz="2600" dirty="0"/>
              <a:t>&gt;&gt;&gt; t = (1,2,3)</a:t>
            </a:r>
          </a:p>
          <a:p>
            <a:pPr marL="0" indent="0">
              <a:buNone/>
            </a:pPr>
            <a:r>
              <a:rPr lang="en-US" sz="2600" dirty="0"/>
              <a:t>&gt;&gt;&gt; t[0] = 10  # </a:t>
            </a:r>
            <a:r>
              <a:rPr lang="en-US" sz="2600" dirty="0" err="1"/>
              <a:t>não</a:t>
            </a:r>
            <a:r>
              <a:rPr lang="en-US" sz="2600" dirty="0"/>
              <a:t> </a:t>
            </a:r>
            <a:r>
              <a:rPr lang="en-US" sz="2600" dirty="0" err="1"/>
              <a:t>podem</a:t>
            </a:r>
            <a:r>
              <a:rPr lang="en-US" sz="2600" dirty="0"/>
              <a:t> ser </a:t>
            </a:r>
            <a:r>
              <a:rPr lang="en-US" sz="2600" dirty="0" err="1"/>
              <a:t>alteradas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>
                <a:solidFill>
                  <a:srgbClr val="FF0000"/>
                </a:solidFill>
              </a:rPr>
              <a:t>Traceback</a:t>
            </a:r>
            <a:r>
              <a:rPr lang="en-US" sz="2600" dirty="0">
                <a:solidFill>
                  <a:srgbClr val="FF0000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  File "&lt;pyshell#75&gt;", line 1, in &lt;module&gt;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    t[0] = 10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FF0000"/>
                </a:solidFill>
              </a:rPr>
              <a:t>TypeError</a:t>
            </a:r>
            <a:r>
              <a:rPr lang="en-US" sz="2600" dirty="0">
                <a:solidFill>
                  <a:srgbClr val="FF0000"/>
                </a:solidFill>
              </a:rPr>
              <a:t>: 'tuple' object does not support item assignment</a:t>
            </a:r>
          </a:p>
          <a:p>
            <a:pPr marL="0" indent="0"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r>
              <a:rPr lang="pt-BR" sz="3100" dirty="0"/>
              <a:t>Uma </a:t>
            </a:r>
            <a:r>
              <a:rPr lang="pt-BR" sz="3100" dirty="0" err="1"/>
              <a:t>string</a:t>
            </a:r>
            <a:r>
              <a:rPr lang="pt-BR" sz="3100" dirty="0"/>
              <a:t> é uma </a:t>
            </a:r>
            <a:r>
              <a:rPr lang="pt-BR" sz="3100" dirty="0" err="1"/>
              <a:t>tupla</a:t>
            </a:r>
            <a:r>
              <a:rPr lang="pt-BR" sz="3100" dirty="0"/>
              <a:t> de caracteres:</a:t>
            </a:r>
          </a:p>
          <a:p>
            <a:pPr marL="0" indent="0">
              <a:buNone/>
            </a:pPr>
            <a:r>
              <a:rPr lang="pt-BR" sz="2800" dirty="0"/>
              <a:t>     </a:t>
            </a:r>
          </a:p>
          <a:p>
            <a:pPr marL="0" indent="0">
              <a:buNone/>
            </a:pPr>
            <a:r>
              <a:rPr lang="pt-BR" sz="2800" dirty="0"/>
              <a:t>&gt;&gt;&gt; nome = ‘Cláudio’</a:t>
            </a:r>
          </a:p>
          <a:p>
            <a:pPr marL="0" indent="0">
              <a:buNone/>
            </a:pPr>
            <a:r>
              <a:rPr lang="pt-BR" sz="2800" dirty="0"/>
              <a:t>´                é o mesmo que:</a:t>
            </a:r>
          </a:p>
          <a:p>
            <a:pPr marL="0" indent="0">
              <a:buNone/>
            </a:pPr>
            <a:r>
              <a:rPr lang="pt-BR" sz="2800" dirty="0"/>
              <a:t>&gt;&gt;&gt; nome = (‘</a:t>
            </a:r>
            <a:r>
              <a:rPr lang="pt-BR" sz="2800" dirty="0" err="1"/>
              <a:t>C’,’l’,’a’,’u’,’d’,’i’,’o</a:t>
            </a:r>
            <a:r>
              <a:rPr lang="pt-BR" sz="2800" dirty="0"/>
              <a:t>’) </a:t>
            </a:r>
          </a:p>
        </p:txBody>
      </p:sp>
    </p:spTree>
    <p:extLst>
      <p:ext uri="{BB962C8B-B14F-4D97-AF65-F5344CB8AC3E}">
        <p14:creationId xmlns:p14="http://schemas.microsoft.com/office/powerpoint/2010/main" val="637019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r>
              <a:rPr lang="pt-BR" sz="2800" dirty="0"/>
              <a:t>São estruturas de dados de acesso não sequencial</a:t>
            </a:r>
          </a:p>
          <a:p>
            <a:r>
              <a:rPr lang="pt-BR" sz="2800" dirty="0"/>
              <a:t>Os elementos possuem chaves para acesso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2400" dirty="0"/>
              <a:t>&gt;&gt;&gt; contato = {'</a:t>
            </a:r>
            <a:r>
              <a:rPr lang="pt-BR" sz="2400" dirty="0" err="1"/>
              <a:t>nome':'Claudio</a:t>
            </a:r>
            <a:r>
              <a:rPr lang="pt-BR" sz="2400" dirty="0"/>
              <a:t>', 'telefone':2345678, '</a:t>
            </a:r>
            <a:r>
              <a:rPr lang="pt-BR" sz="2400" dirty="0" err="1"/>
              <a:t>cpf</a:t>
            </a:r>
            <a:r>
              <a:rPr lang="pt-BR" sz="2400" dirty="0"/>
              <a:t>': 1112223}</a:t>
            </a:r>
          </a:p>
          <a:p>
            <a:pPr marL="0" indent="0">
              <a:buNone/>
            </a:pPr>
            <a:r>
              <a:rPr lang="pt-BR" sz="2400" dirty="0"/>
              <a:t>&gt;&gt;&gt; contato</a:t>
            </a:r>
          </a:p>
          <a:p>
            <a:pPr marL="0" indent="0">
              <a:buNone/>
            </a:pPr>
            <a:r>
              <a:rPr lang="pt-BR" sz="2400" dirty="0"/>
              <a:t>{'nome': 'Claudio', 'telefone': 2345678, '</a:t>
            </a:r>
            <a:r>
              <a:rPr lang="pt-BR" sz="2400" dirty="0" err="1"/>
              <a:t>cpf</a:t>
            </a:r>
            <a:r>
              <a:rPr lang="pt-BR" sz="2400" dirty="0"/>
              <a:t>': 1112223}</a:t>
            </a:r>
          </a:p>
          <a:p>
            <a:pPr marL="0" indent="0">
              <a:buNone/>
            </a:pPr>
            <a:r>
              <a:rPr lang="pt-BR" sz="2400" dirty="0"/>
              <a:t>&gt;&gt;&gt; contato['telefone']</a:t>
            </a:r>
          </a:p>
          <a:p>
            <a:pPr marL="0" indent="0">
              <a:buNone/>
            </a:pPr>
            <a:r>
              <a:rPr lang="pt-BR" sz="2400" dirty="0"/>
              <a:t>2345678</a:t>
            </a:r>
          </a:p>
          <a:p>
            <a:pPr marL="0" indent="0">
              <a:buNone/>
            </a:pPr>
            <a:r>
              <a:rPr lang="pt-BR" sz="2400" dirty="0"/>
              <a:t>&gt;&gt;&gt; contato['nome']</a:t>
            </a:r>
          </a:p>
          <a:p>
            <a:pPr marL="0" indent="0">
              <a:buNone/>
            </a:pPr>
            <a:r>
              <a:rPr lang="pt-BR" sz="2400" dirty="0"/>
              <a:t>'Claudio‘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96136" y="5445224"/>
            <a:ext cx="1440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Chaves (</a:t>
            </a:r>
            <a:r>
              <a:rPr lang="pt-BR" dirty="0" err="1"/>
              <a:t>keys</a:t>
            </a:r>
            <a:r>
              <a:rPr lang="pt-BR" dirty="0"/>
              <a:t>)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2843808" y="3284984"/>
            <a:ext cx="3672494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4" idx="0"/>
          </p:cNvCxnSpPr>
          <p:nvPr/>
        </p:nvCxnSpPr>
        <p:spPr>
          <a:xfrm flipH="1" flipV="1">
            <a:off x="5292080" y="3284984"/>
            <a:ext cx="1224222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0"/>
          </p:cNvCxnSpPr>
          <p:nvPr/>
        </p:nvCxnSpPr>
        <p:spPr>
          <a:xfrm flipV="1">
            <a:off x="6516302" y="3284984"/>
            <a:ext cx="575978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30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pt-BR" sz="2800" dirty="0"/>
              <a:t>Leitura de uma </a:t>
            </a:r>
            <a:r>
              <a:rPr lang="pt-BR" sz="2800" i="1" dirty="0" err="1"/>
              <a:t>string</a:t>
            </a:r>
            <a:r>
              <a:rPr lang="pt-BR" sz="2800" i="1" dirty="0"/>
              <a:t>:</a:t>
            </a:r>
          </a:p>
          <a:p>
            <a:endParaRPr lang="pt-BR" sz="2800" i="1" dirty="0"/>
          </a:p>
          <a:p>
            <a:pPr marL="0" indent="0">
              <a:buNone/>
            </a:pPr>
            <a:r>
              <a:rPr lang="pt-BR" sz="2600" dirty="0"/>
              <a:t>&gt;&gt;&gt; a = input('Entre com um valor: ')</a:t>
            </a:r>
          </a:p>
          <a:p>
            <a:pPr marL="0" indent="0">
              <a:buNone/>
            </a:pPr>
            <a:r>
              <a:rPr lang="pt-BR" sz="2600" dirty="0"/>
              <a:t>Entre com um valor: 33</a:t>
            </a:r>
          </a:p>
          <a:p>
            <a:pPr marL="0" indent="0">
              <a:buNone/>
            </a:pPr>
            <a:r>
              <a:rPr lang="pt-BR" sz="2600" dirty="0"/>
              <a:t>&gt;&gt;&gt; a</a:t>
            </a:r>
          </a:p>
          <a:p>
            <a:pPr marL="0" indent="0">
              <a:buNone/>
            </a:pPr>
            <a:r>
              <a:rPr lang="pt-BR" sz="2600" dirty="0"/>
              <a:t>'33‘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sz="2800" dirty="0"/>
              <a:t>Leitura de uma </a:t>
            </a:r>
            <a:r>
              <a:rPr lang="pt-BR" sz="2800" i="1" dirty="0" err="1"/>
              <a:t>string</a:t>
            </a:r>
            <a:r>
              <a:rPr lang="pt-BR" sz="2800" i="1" dirty="0"/>
              <a:t> </a:t>
            </a:r>
            <a:r>
              <a:rPr lang="pt-BR" sz="2800" dirty="0"/>
              <a:t>e conversão para o tipo desejado:</a:t>
            </a:r>
          </a:p>
          <a:p>
            <a:endParaRPr lang="pt-BR" sz="2800" dirty="0"/>
          </a:p>
          <a:p>
            <a:pPr marL="0" indent="0">
              <a:buNone/>
            </a:pPr>
            <a:r>
              <a:rPr lang="pt-BR" sz="2600" dirty="0"/>
              <a:t>&gt;&gt;&gt; a = </a:t>
            </a:r>
            <a:r>
              <a:rPr lang="pt-BR" sz="2600" b="1" dirty="0" err="1"/>
              <a:t>int</a:t>
            </a:r>
            <a:r>
              <a:rPr lang="pt-BR" sz="2600" dirty="0"/>
              <a:t>(input('Entre com um valor: '))</a:t>
            </a:r>
          </a:p>
          <a:p>
            <a:pPr marL="0" indent="0">
              <a:buNone/>
            </a:pPr>
            <a:r>
              <a:rPr lang="pt-BR" sz="2600" dirty="0"/>
              <a:t>Entre com um valor: 33</a:t>
            </a:r>
          </a:p>
          <a:p>
            <a:pPr marL="0" indent="0">
              <a:buNone/>
            </a:pPr>
            <a:r>
              <a:rPr lang="pt-BR" sz="2600" dirty="0"/>
              <a:t>&gt;&gt;&gt; a</a:t>
            </a:r>
          </a:p>
          <a:p>
            <a:pPr marL="0" indent="0">
              <a:buNone/>
            </a:pPr>
            <a:r>
              <a:rPr lang="pt-BR" sz="2600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299036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comando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pt-BR" sz="3500" i="1" dirty="0" err="1"/>
              <a:t>if-elif-else</a:t>
            </a:r>
            <a:endParaRPr lang="pt-BR" sz="3500" i="1" dirty="0"/>
          </a:p>
          <a:p>
            <a:endParaRPr lang="pt-BR" sz="3500" i="1" dirty="0"/>
          </a:p>
          <a:p>
            <a:r>
              <a:rPr lang="pt-BR" sz="3500" i="1" dirty="0" err="1"/>
              <a:t>while</a:t>
            </a:r>
            <a:endParaRPr lang="pt-BR" sz="3500" i="1" dirty="0"/>
          </a:p>
          <a:p>
            <a:endParaRPr lang="pt-BR" sz="3500" i="1" dirty="0"/>
          </a:p>
          <a:p>
            <a:r>
              <a:rPr lang="pt-BR" sz="3500" i="1" dirty="0"/>
              <a:t>for</a:t>
            </a:r>
          </a:p>
          <a:p>
            <a:endParaRPr lang="pt-BR" sz="2800" dirty="0"/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44458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i="1" dirty="0" err="1"/>
              <a:t>if-elif-else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&gt;&gt;&gt; a = 5</a:t>
            </a:r>
          </a:p>
          <a:p>
            <a:pPr marL="0" indent="0">
              <a:buNone/>
            </a:pPr>
            <a:r>
              <a:rPr lang="en-US" sz="2600" dirty="0"/>
              <a:t>&gt;&gt;&gt; if(a &gt; 0):</a:t>
            </a:r>
          </a:p>
          <a:p>
            <a:pPr marL="0" indent="0">
              <a:buNone/>
            </a:pPr>
            <a:r>
              <a:rPr lang="en-US" sz="2600" dirty="0"/>
              <a:t>	print('</a:t>
            </a:r>
            <a:r>
              <a:rPr lang="en-US" sz="2600" dirty="0" err="1"/>
              <a:t>Positivo</a:t>
            </a:r>
            <a:r>
              <a:rPr lang="en-US" sz="2600" dirty="0"/>
              <a:t>')</a:t>
            </a:r>
          </a:p>
          <a:p>
            <a:pPr marL="0" indent="0">
              <a:buNone/>
            </a:pPr>
            <a:r>
              <a:rPr lang="en-US" sz="2600" dirty="0" err="1"/>
              <a:t>elif</a:t>
            </a:r>
            <a:r>
              <a:rPr lang="en-US" sz="2600" dirty="0"/>
              <a:t> (a &lt; 0):</a:t>
            </a:r>
          </a:p>
          <a:p>
            <a:pPr marL="0" indent="0">
              <a:buNone/>
            </a:pPr>
            <a:r>
              <a:rPr lang="en-US" sz="2600" dirty="0"/>
              <a:t>	print('</a:t>
            </a:r>
            <a:r>
              <a:rPr lang="en-US" sz="2600" dirty="0" err="1"/>
              <a:t>Negativo</a:t>
            </a:r>
            <a:r>
              <a:rPr lang="en-US" sz="2600" dirty="0"/>
              <a:t>')</a:t>
            </a:r>
          </a:p>
          <a:p>
            <a:pPr marL="0" indent="0">
              <a:buNone/>
            </a:pPr>
            <a:r>
              <a:rPr lang="en-US" sz="2600" dirty="0"/>
              <a:t>else:</a:t>
            </a:r>
          </a:p>
          <a:p>
            <a:pPr marL="0" indent="0">
              <a:buNone/>
            </a:pPr>
            <a:r>
              <a:rPr lang="en-US" sz="2600" dirty="0"/>
              <a:t>	print('Zero')</a:t>
            </a:r>
          </a:p>
          <a:p>
            <a:pPr marL="0" indent="0">
              <a:buNone/>
            </a:pPr>
            <a:r>
              <a:rPr lang="en-US" sz="2600" dirty="0"/>
              <a:t>	</a:t>
            </a:r>
          </a:p>
          <a:p>
            <a:pPr marL="0" indent="0">
              <a:buNone/>
            </a:pPr>
            <a:r>
              <a:rPr lang="en-US" sz="2600" dirty="0" err="1"/>
              <a:t>Positivo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93623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i="1" dirty="0" err="1"/>
              <a:t>if-elif-else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&gt;&gt;&gt; a = 5</a:t>
            </a:r>
          </a:p>
          <a:p>
            <a:pPr marL="0" indent="0">
              <a:buNone/>
            </a:pPr>
            <a:r>
              <a:rPr lang="en-US" sz="2600" dirty="0"/>
              <a:t>&gt;&gt;&gt; if(a &gt; 0):</a:t>
            </a:r>
          </a:p>
          <a:p>
            <a:pPr marL="0" indent="0">
              <a:buNone/>
            </a:pPr>
            <a:r>
              <a:rPr lang="en-US" sz="2600" dirty="0"/>
              <a:t>	print('</a:t>
            </a:r>
            <a:r>
              <a:rPr lang="en-US" sz="2600" dirty="0" err="1"/>
              <a:t>Positivo</a:t>
            </a:r>
            <a:r>
              <a:rPr lang="en-US" sz="2600" dirty="0"/>
              <a:t>')</a:t>
            </a:r>
          </a:p>
          <a:p>
            <a:pPr marL="0" indent="0">
              <a:buNone/>
            </a:pPr>
            <a:r>
              <a:rPr lang="en-US" sz="2600" dirty="0" err="1"/>
              <a:t>elif</a:t>
            </a:r>
            <a:r>
              <a:rPr lang="en-US" sz="2600" dirty="0"/>
              <a:t> (a &lt; 0):</a:t>
            </a:r>
          </a:p>
          <a:p>
            <a:pPr marL="0" indent="0">
              <a:buNone/>
            </a:pPr>
            <a:r>
              <a:rPr lang="en-US" sz="2600" dirty="0"/>
              <a:t>	print('</a:t>
            </a:r>
            <a:r>
              <a:rPr lang="en-US" sz="2600" dirty="0" err="1"/>
              <a:t>Negativo</a:t>
            </a:r>
            <a:r>
              <a:rPr lang="en-US" sz="2600" dirty="0"/>
              <a:t>')</a:t>
            </a:r>
          </a:p>
          <a:p>
            <a:pPr marL="0" indent="0">
              <a:buNone/>
            </a:pPr>
            <a:r>
              <a:rPr lang="en-US" sz="2600" dirty="0"/>
              <a:t>else:</a:t>
            </a:r>
          </a:p>
          <a:p>
            <a:pPr marL="0" indent="0">
              <a:buNone/>
            </a:pPr>
            <a:r>
              <a:rPr lang="en-US" sz="2600" dirty="0"/>
              <a:t>	print('Zero')</a:t>
            </a:r>
          </a:p>
          <a:p>
            <a:pPr marL="0" indent="0">
              <a:buNone/>
            </a:pPr>
            <a:r>
              <a:rPr lang="en-US" sz="2600" dirty="0"/>
              <a:t>	</a:t>
            </a:r>
          </a:p>
          <a:p>
            <a:pPr marL="0" indent="0">
              <a:buNone/>
            </a:pPr>
            <a:r>
              <a:rPr lang="en-US" sz="2600" dirty="0" err="1"/>
              <a:t>Positivo</a:t>
            </a:r>
            <a:endParaRPr lang="pt-BR" sz="2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982097-EFD5-4565-91AA-05979A78C486}"/>
              </a:ext>
            </a:extLst>
          </p:cNvPr>
          <p:cNvSpPr txBox="1"/>
          <p:nvPr/>
        </p:nvSpPr>
        <p:spPr>
          <a:xfrm>
            <a:off x="4788024" y="3361454"/>
            <a:ext cx="3528392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Cuidado, a TABULAÇÃO é </a:t>
            </a:r>
          </a:p>
          <a:p>
            <a:r>
              <a:rPr lang="pt-BR" sz="2400" dirty="0"/>
              <a:t>Fundamental em qualquer comando!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7E57A2F-0059-4A4B-AB3A-AF00DA470745}"/>
              </a:ext>
            </a:extLst>
          </p:cNvPr>
          <p:cNvCxnSpPr>
            <a:cxnSpLocks/>
          </p:cNvCxnSpPr>
          <p:nvPr/>
        </p:nvCxnSpPr>
        <p:spPr>
          <a:xfrm flipH="1" flipV="1">
            <a:off x="1043608" y="2852936"/>
            <a:ext cx="3744416" cy="874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E064955-EBE1-471F-A312-50143FDAE26A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978192" y="3696417"/>
            <a:ext cx="3809832" cy="265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0C22F07-568A-4573-9023-34BA784E008F}"/>
              </a:ext>
            </a:extLst>
          </p:cNvPr>
          <p:cNvCxnSpPr>
            <a:cxnSpLocks/>
          </p:cNvCxnSpPr>
          <p:nvPr/>
        </p:nvCxnSpPr>
        <p:spPr>
          <a:xfrm flipH="1">
            <a:off x="1043608" y="4295564"/>
            <a:ext cx="3744416" cy="417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6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i="1" dirty="0" err="1"/>
              <a:t>while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&gt;&gt;&gt; a = 0</a:t>
            </a:r>
          </a:p>
          <a:p>
            <a:pPr marL="0" indent="0">
              <a:buNone/>
            </a:pPr>
            <a:r>
              <a:rPr lang="en-US" sz="2600" dirty="0"/>
              <a:t>&gt;&gt;&gt; while (a &lt; 4):</a:t>
            </a:r>
          </a:p>
          <a:p>
            <a:pPr marL="0" indent="0">
              <a:buNone/>
            </a:pPr>
            <a:r>
              <a:rPr lang="en-US" sz="2600" dirty="0"/>
              <a:t>	print(a)</a:t>
            </a:r>
          </a:p>
          <a:p>
            <a:pPr marL="0" indent="0">
              <a:buNone/>
            </a:pPr>
            <a:r>
              <a:rPr lang="en-US" sz="2600" dirty="0"/>
              <a:t>	a = a + 1</a:t>
            </a:r>
          </a:p>
          <a:p>
            <a:pPr marL="0" indent="0">
              <a:buNone/>
            </a:pPr>
            <a:r>
              <a:rPr lang="en-US" sz="2600" dirty="0"/>
              <a:t>	</a:t>
            </a:r>
          </a:p>
          <a:p>
            <a:pPr marL="0" indent="0">
              <a:buNone/>
            </a:pPr>
            <a:r>
              <a:rPr lang="en-US" sz="2600" dirty="0"/>
              <a:t>0</a:t>
            </a:r>
          </a:p>
          <a:p>
            <a:pPr marL="0" indent="0">
              <a:buNone/>
            </a:pPr>
            <a:r>
              <a:rPr lang="en-US" sz="2600" dirty="0"/>
              <a:t>1</a:t>
            </a:r>
          </a:p>
          <a:p>
            <a:pPr marL="0" indent="0">
              <a:buNone/>
            </a:pPr>
            <a:r>
              <a:rPr lang="en-US" sz="2600" dirty="0"/>
              <a:t>2</a:t>
            </a:r>
          </a:p>
          <a:p>
            <a:pPr marL="0" indent="0">
              <a:buNone/>
            </a:pPr>
            <a:r>
              <a:rPr lang="en-US" sz="2600" dirty="0"/>
              <a:t>3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01203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hlinkClick r:id="rId2"/>
            </a:endParaRPr>
          </a:p>
          <a:p>
            <a:endParaRPr lang="pt-BR" dirty="0">
              <a:hlinkClick r:id="rId2"/>
            </a:endParaRPr>
          </a:p>
          <a:p>
            <a:pPr marL="0" indent="0" algn="ctr">
              <a:buNone/>
            </a:pPr>
            <a:r>
              <a:rPr lang="pt-BR" dirty="0"/>
              <a:t>https://www.python.org/downloads</a:t>
            </a:r>
          </a:p>
        </p:txBody>
      </p:sp>
    </p:spTree>
    <p:extLst>
      <p:ext uri="{BB962C8B-B14F-4D97-AF65-F5344CB8AC3E}">
        <p14:creationId xmlns:p14="http://schemas.microsoft.com/office/powerpoint/2010/main" val="120052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i="1" dirty="0"/>
              <a:t>for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Através do comando </a:t>
            </a:r>
            <a:r>
              <a:rPr lang="pt-BR" sz="3000" i="1" dirty="0"/>
              <a:t>for</a:t>
            </a:r>
            <a:r>
              <a:rPr lang="pt-BR" sz="3000" dirty="0"/>
              <a:t>, pode-se varrer qualquer sequência (listas, </a:t>
            </a:r>
            <a:r>
              <a:rPr lang="pt-BR" sz="3000" dirty="0" err="1"/>
              <a:t>strings</a:t>
            </a:r>
            <a:r>
              <a:rPr lang="pt-BR" sz="3000" dirty="0"/>
              <a:t>, </a:t>
            </a:r>
            <a:r>
              <a:rPr lang="pt-BR" sz="3000" dirty="0" err="1"/>
              <a:t>tuplas</a:t>
            </a:r>
            <a:r>
              <a:rPr lang="pt-BR" sz="3000" dirty="0"/>
              <a:t>)</a:t>
            </a:r>
          </a:p>
        </p:txBody>
      </p:sp>
      <p:sp>
        <p:nvSpPr>
          <p:cNvPr id="6" name="Retângulo 5"/>
          <p:cNvSpPr/>
          <p:nvPr/>
        </p:nvSpPr>
        <p:spPr>
          <a:xfrm>
            <a:off x="539552" y="2780928"/>
            <a:ext cx="42484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&gt;&gt;&gt; lista = ['Ana', 'João', '</a:t>
            </a:r>
            <a:r>
              <a:rPr lang="pt-BR" sz="2200" dirty="0" err="1"/>
              <a:t>maria</a:t>
            </a:r>
            <a:r>
              <a:rPr lang="pt-BR" sz="2200" dirty="0"/>
              <a:t>']</a:t>
            </a:r>
          </a:p>
          <a:p>
            <a:r>
              <a:rPr lang="pt-BR" sz="2200" dirty="0"/>
              <a:t>&gt;&gt;&gt; for i in lista:</a:t>
            </a:r>
          </a:p>
          <a:p>
            <a:r>
              <a:rPr lang="pt-BR" sz="2200" dirty="0"/>
              <a:t>	</a:t>
            </a:r>
            <a:r>
              <a:rPr lang="pt-BR" sz="2200" dirty="0" err="1"/>
              <a:t>print</a:t>
            </a:r>
            <a:r>
              <a:rPr lang="pt-BR" sz="2200" dirty="0"/>
              <a:t>(i)</a:t>
            </a:r>
          </a:p>
          <a:p>
            <a:endParaRPr lang="pt-BR" sz="2200" dirty="0"/>
          </a:p>
          <a:p>
            <a:r>
              <a:rPr lang="pt-BR" sz="2200" dirty="0"/>
              <a:t>	</a:t>
            </a:r>
          </a:p>
          <a:p>
            <a:r>
              <a:rPr lang="pt-BR" sz="2200" dirty="0"/>
              <a:t>Ana</a:t>
            </a:r>
          </a:p>
          <a:p>
            <a:r>
              <a:rPr lang="pt-BR" sz="2200" dirty="0"/>
              <a:t>João</a:t>
            </a:r>
          </a:p>
          <a:p>
            <a:r>
              <a:rPr lang="pt-BR" sz="2200" dirty="0" err="1"/>
              <a:t>maria</a:t>
            </a:r>
            <a:endParaRPr lang="pt-BR" sz="2200" dirty="0"/>
          </a:p>
        </p:txBody>
      </p:sp>
      <p:sp>
        <p:nvSpPr>
          <p:cNvPr id="7" name="Retângulo 6"/>
          <p:cNvSpPr/>
          <p:nvPr/>
        </p:nvSpPr>
        <p:spPr>
          <a:xfrm>
            <a:off x="5220072" y="2818656"/>
            <a:ext cx="316835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&gt;&gt;&gt; lista = [1,2,3]</a:t>
            </a:r>
          </a:p>
          <a:p>
            <a:r>
              <a:rPr lang="pt-BR" sz="2200" dirty="0"/>
              <a:t>&gt;&gt;&gt; for i in lista:</a:t>
            </a:r>
          </a:p>
          <a:p>
            <a:r>
              <a:rPr lang="pt-BR" sz="2200" dirty="0"/>
              <a:t>	</a:t>
            </a:r>
            <a:r>
              <a:rPr lang="pt-BR" sz="2200" dirty="0" err="1"/>
              <a:t>print</a:t>
            </a:r>
            <a:r>
              <a:rPr lang="pt-BR" sz="2200" dirty="0"/>
              <a:t>(i)</a:t>
            </a:r>
          </a:p>
          <a:p>
            <a:endParaRPr lang="pt-BR" sz="2200" dirty="0"/>
          </a:p>
          <a:p>
            <a:r>
              <a:rPr lang="pt-BR" sz="2200" dirty="0"/>
              <a:t>	</a:t>
            </a:r>
          </a:p>
          <a:p>
            <a:r>
              <a:rPr lang="pt-BR" sz="2200" dirty="0"/>
              <a:t>1</a:t>
            </a:r>
          </a:p>
          <a:p>
            <a:r>
              <a:rPr lang="pt-BR" sz="2200" dirty="0"/>
              <a:t>2</a:t>
            </a:r>
          </a:p>
          <a:p>
            <a:r>
              <a:rPr lang="pt-BR" sz="2200" dirty="0"/>
              <a:t>3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4788024" y="2818656"/>
            <a:ext cx="72008" cy="3307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93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i="1" dirty="0"/>
              <a:t>range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4800" dirty="0"/>
              <a:t>Através do comando </a:t>
            </a:r>
            <a:r>
              <a:rPr lang="pt-BR" sz="4800" i="1" dirty="0"/>
              <a:t>range</a:t>
            </a:r>
            <a:r>
              <a:rPr lang="pt-BR" sz="4800" dirty="0"/>
              <a:t>, pode-se criar listas sequenciais.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 x = range(</a:t>
            </a:r>
            <a:r>
              <a:rPr lang="pt-BR" b="1" dirty="0"/>
              <a:t>11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&gt;&gt;&gt; </a:t>
            </a:r>
            <a:r>
              <a:rPr lang="pt-BR" dirty="0" err="1"/>
              <a:t>list</a:t>
            </a:r>
            <a:r>
              <a:rPr lang="pt-BR" dirty="0"/>
              <a:t>(x)</a:t>
            </a:r>
          </a:p>
          <a:p>
            <a:pPr marL="0" indent="0">
              <a:buNone/>
            </a:pPr>
            <a:r>
              <a:rPr lang="pt-BR" dirty="0"/>
              <a:t>[0, 1, 2, 3, 4, 5, 6, 7, 8, 9, </a:t>
            </a:r>
            <a:r>
              <a:rPr lang="pt-BR" b="1" dirty="0"/>
              <a:t>10</a:t>
            </a:r>
            <a:r>
              <a:rPr lang="pt-BR" dirty="0"/>
              <a:t>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 a = range(1, 11)</a:t>
            </a:r>
          </a:p>
          <a:p>
            <a:pPr marL="0" indent="0">
              <a:buNone/>
            </a:pPr>
            <a:r>
              <a:rPr lang="pt-BR" dirty="0"/>
              <a:t>&gt;&gt;&gt; </a:t>
            </a:r>
            <a:r>
              <a:rPr lang="pt-BR" dirty="0" err="1"/>
              <a:t>list</a:t>
            </a:r>
            <a:r>
              <a:rPr lang="pt-BR" dirty="0"/>
              <a:t>(a)</a:t>
            </a:r>
          </a:p>
          <a:p>
            <a:pPr marL="0" indent="0">
              <a:buNone/>
            </a:pPr>
            <a:r>
              <a:rPr lang="pt-BR" dirty="0"/>
              <a:t>[1, 2, 3, 4, 5, 6, 7, 8, 9, 10]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 b = range(1, 11, 2)</a:t>
            </a:r>
          </a:p>
          <a:p>
            <a:pPr marL="0" indent="0">
              <a:buNone/>
            </a:pPr>
            <a:r>
              <a:rPr lang="pt-BR" dirty="0"/>
              <a:t>&gt;&gt;&gt; </a:t>
            </a:r>
            <a:r>
              <a:rPr lang="pt-BR" dirty="0" err="1"/>
              <a:t>list</a:t>
            </a:r>
            <a:r>
              <a:rPr lang="pt-BR" dirty="0"/>
              <a:t>(b)</a:t>
            </a:r>
          </a:p>
          <a:p>
            <a:pPr marL="0" indent="0">
              <a:buNone/>
            </a:pPr>
            <a:r>
              <a:rPr lang="pt-BR" dirty="0"/>
              <a:t>[1, 3, 5, 7, 9]</a:t>
            </a:r>
          </a:p>
        </p:txBody>
      </p:sp>
    </p:spTree>
    <p:extLst>
      <p:ext uri="{BB962C8B-B14F-4D97-AF65-F5344CB8AC3E}">
        <p14:creationId xmlns:p14="http://schemas.microsoft.com/office/powerpoint/2010/main" val="195957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i="1" dirty="0"/>
              <a:t>for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4300" dirty="0"/>
              <a:t>O comando </a:t>
            </a:r>
            <a:r>
              <a:rPr lang="pt-BR" sz="4300" i="1" dirty="0"/>
              <a:t>range</a:t>
            </a:r>
            <a:r>
              <a:rPr lang="pt-BR" sz="4300" dirty="0"/>
              <a:t> é muito utilizado com o comando </a:t>
            </a:r>
            <a:r>
              <a:rPr lang="pt-BR" sz="4300" i="1" dirty="0"/>
              <a:t>for</a:t>
            </a:r>
            <a:r>
              <a:rPr lang="pt-BR" sz="4300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 for i in range(6):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print</a:t>
            </a:r>
            <a:r>
              <a:rPr lang="pt-BR" dirty="0"/>
              <a:t>(i)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0</a:t>
            </a:r>
          </a:p>
          <a:p>
            <a:pPr marL="0" indent="0">
              <a:buNone/>
            </a:pPr>
            <a:r>
              <a:rPr lang="pt-BR" dirty="0"/>
              <a:t>1</a:t>
            </a:r>
          </a:p>
          <a:p>
            <a:pPr marL="0" indent="0">
              <a:buNone/>
            </a:pPr>
            <a:r>
              <a:rPr lang="pt-BR" dirty="0"/>
              <a:t>2</a:t>
            </a:r>
          </a:p>
          <a:p>
            <a:pPr marL="0" indent="0">
              <a:buNone/>
            </a:pPr>
            <a:r>
              <a:rPr lang="pt-BR" dirty="0"/>
              <a:t>3</a:t>
            </a:r>
          </a:p>
          <a:p>
            <a:pPr marL="0" indent="0">
              <a:buNone/>
            </a:pPr>
            <a:r>
              <a:rPr lang="pt-BR" dirty="0"/>
              <a:t>4</a:t>
            </a:r>
          </a:p>
          <a:p>
            <a:pPr marL="0" indent="0">
              <a:buNone/>
            </a:pPr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50174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i="1" dirty="0"/>
              <a:t>break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4300" dirty="0"/>
              <a:t>Provoca a saída imediata de um </a:t>
            </a:r>
            <a:r>
              <a:rPr lang="pt-BR" sz="4300" i="1" dirty="0"/>
              <a:t>for</a:t>
            </a:r>
            <a:r>
              <a:rPr lang="pt-BR" sz="4300" dirty="0"/>
              <a:t> ou </a:t>
            </a:r>
            <a:r>
              <a:rPr lang="pt-BR" sz="4300" i="1" dirty="0" err="1"/>
              <a:t>while</a:t>
            </a:r>
            <a:r>
              <a:rPr lang="pt-BR" sz="4300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 x = [1, 2, 3, 4, -1, 6, 7, 8]</a:t>
            </a:r>
          </a:p>
          <a:p>
            <a:pPr marL="0" indent="0">
              <a:buNone/>
            </a:pPr>
            <a:r>
              <a:rPr lang="pt-BR" dirty="0"/>
              <a:t>&gt;&gt;&gt; for i in x: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(i&lt;0):</a:t>
            </a:r>
          </a:p>
          <a:p>
            <a:pPr marL="0" indent="0">
              <a:buNone/>
            </a:pPr>
            <a:r>
              <a:rPr lang="pt-BR" dirty="0"/>
              <a:t>		break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print</a:t>
            </a:r>
            <a:r>
              <a:rPr lang="pt-BR" dirty="0"/>
              <a:t>(i)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1</a:t>
            </a:r>
          </a:p>
          <a:p>
            <a:pPr marL="0" indent="0">
              <a:buNone/>
            </a:pPr>
            <a:r>
              <a:rPr lang="pt-BR" dirty="0"/>
              <a:t>2</a:t>
            </a:r>
          </a:p>
          <a:p>
            <a:pPr marL="0" indent="0">
              <a:buNone/>
            </a:pPr>
            <a:r>
              <a:rPr lang="pt-BR" dirty="0"/>
              <a:t>3</a:t>
            </a:r>
          </a:p>
          <a:p>
            <a:pPr marL="0" indent="0">
              <a:buNone/>
            </a:pPr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5917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i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1. Escreva um programa que imprima os números ímpares múltiplos de 7 entre 1 e 50.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2. Escreva um programa que leia até 100 números do teclado. Se for digitado número negativo, pare de ler.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3. Escreva um programa que leia uma lista de contatos telefônicos (nome, telefone) digitadas via teclado. Após ler todos os contatos, imprima-os. Dica: utilize dicionário.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34836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i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700" dirty="0"/>
              <a:t>1. Escreva um programa que imprima os números ímpares múltiplos de 7 entre 1 e 50.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for </a:t>
            </a:r>
            <a:r>
              <a:rPr lang="en-US" sz="2600" dirty="0" err="1"/>
              <a:t>i</a:t>
            </a:r>
            <a:r>
              <a:rPr lang="en-US" sz="2600" dirty="0"/>
              <a:t> in range(1,51):</a:t>
            </a:r>
          </a:p>
          <a:p>
            <a:pPr marL="0" indent="0">
              <a:buNone/>
            </a:pPr>
            <a:r>
              <a:rPr lang="en-US" sz="2600" dirty="0"/>
              <a:t>	if (i%2 != 0 and i%7 == 0):</a:t>
            </a:r>
          </a:p>
          <a:p>
            <a:pPr marL="0" indent="0">
              <a:buNone/>
            </a:pPr>
            <a:r>
              <a:rPr lang="en-US" sz="2600" dirty="0"/>
              <a:t>		print(</a:t>
            </a:r>
            <a:r>
              <a:rPr lang="en-US" sz="2600" dirty="0" err="1"/>
              <a:t>i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	</a:t>
            </a:r>
          </a:p>
          <a:p>
            <a:pPr marL="0" indent="0">
              <a:buNone/>
            </a:pPr>
            <a:r>
              <a:rPr lang="en-US" sz="2600" dirty="0"/>
              <a:t>7</a:t>
            </a:r>
          </a:p>
          <a:p>
            <a:pPr marL="0" indent="0">
              <a:buNone/>
            </a:pPr>
            <a:r>
              <a:rPr lang="en-US" sz="2600" dirty="0"/>
              <a:t>21</a:t>
            </a:r>
          </a:p>
          <a:p>
            <a:pPr marL="0" indent="0">
              <a:buNone/>
            </a:pPr>
            <a:r>
              <a:rPr lang="en-US" sz="2600" dirty="0"/>
              <a:t>35</a:t>
            </a:r>
          </a:p>
          <a:p>
            <a:pPr marL="0" indent="0">
              <a:buNone/>
            </a:pPr>
            <a:r>
              <a:rPr lang="en-US" sz="2600" dirty="0"/>
              <a:t>49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539690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i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3500" dirty="0"/>
              <a:t>2. Escreva um programa que leia até 100 números do teclado. Se for digitado número negativo, pare de ler.</a:t>
            </a:r>
          </a:p>
          <a:p>
            <a:pPr marL="0" indent="0">
              <a:buNone/>
            </a:pPr>
            <a:endParaRPr lang="pt-BR" sz="3500" dirty="0"/>
          </a:p>
          <a:p>
            <a:pPr marL="0" indent="0">
              <a:buNone/>
            </a:pPr>
            <a:r>
              <a:rPr lang="pt-BR" dirty="0"/>
              <a:t>&gt;&gt;&gt; for i in range(100):</a:t>
            </a:r>
          </a:p>
          <a:p>
            <a:pPr marL="0" indent="0">
              <a:buNone/>
            </a:pPr>
            <a:r>
              <a:rPr lang="pt-BR" dirty="0"/>
              <a:t>	n = </a:t>
            </a:r>
            <a:r>
              <a:rPr lang="pt-BR" dirty="0" err="1"/>
              <a:t>float</a:t>
            </a:r>
            <a:r>
              <a:rPr lang="pt-BR" dirty="0"/>
              <a:t>(input('Digite um numero: '))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(n &lt; 0):</a:t>
            </a:r>
          </a:p>
          <a:p>
            <a:pPr marL="0" indent="0">
              <a:buNone/>
            </a:pPr>
            <a:r>
              <a:rPr lang="pt-BR" dirty="0"/>
              <a:t>		break;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print</a:t>
            </a:r>
            <a:r>
              <a:rPr lang="pt-BR" dirty="0"/>
              <a:t>(n)</a:t>
            </a:r>
          </a:p>
          <a:p>
            <a:pPr marL="0" indent="0">
              <a:buNone/>
            </a:pPr>
            <a:r>
              <a:rPr lang="pt-BR" sz="2500" dirty="0"/>
              <a:t>	</a:t>
            </a:r>
          </a:p>
          <a:p>
            <a:pPr marL="0" indent="0">
              <a:buNone/>
            </a:pPr>
            <a:r>
              <a:rPr lang="pt-BR" sz="2500" dirty="0"/>
              <a:t>Digite um numero: 4</a:t>
            </a:r>
          </a:p>
          <a:p>
            <a:pPr marL="0" indent="0">
              <a:buNone/>
            </a:pPr>
            <a:r>
              <a:rPr lang="pt-BR" sz="2500" dirty="0"/>
              <a:t>4.0</a:t>
            </a:r>
          </a:p>
          <a:p>
            <a:pPr marL="0" indent="0">
              <a:buNone/>
            </a:pPr>
            <a:r>
              <a:rPr lang="pt-BR" sz="2500" dirty="0"/>
              <a:t>Digite um numero: 5.6</a:t>
            </a:r>
          </a:p>
          <a:p>
            <a:pPr marL="0" indent="0">
              <a:buNone/>
            </a:pPr>
            <a:r>
              <a:rPr lang="pt-BR" sz="2500" dirty="0"/>
              <a:t>5.6</a:t>
            </a:r>
          </a:p>
          <a:p>
            <a:pPr marL="0" indent="0">
              <a:buNone/>
            </a:pPr>
            <a:r>
              <a:rPr lang="pt-BR" sz="2500" dirty="0"/>
              <a:t>Digite um numero: -4</a:t>
            </a:r>
          </a:p>
          <a:p>
            <a:pPr marL="0" indent="0">
              <a:buNone/>
            </a:pPr>
            <a:r>
              <a:rPr lang="pt-BR" sz="25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94527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i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3. Escreva um programa que leia uma lista de 3 contatos telefônicos (nome, telefone) digitadas via teclado. Após ler todos os contatos, imprima-os. Dica: utilize dicionário.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&gt;&gt;&gt; </a:t>
            </a:r>
            <a:r>
              <a:rPr lang="pt-BR" sz="1600" dirty="0" err="1"/>
              <a:t>lst_contatos</a:t>
            </a:r>
            <a:r>
              <a:rPr lang="pt-BR" sz="1600" dirty="0"/>
              <a:t> = []</a:t>
            </a:r>
          </a:p>
          <a:p>
            <a:pPr marL="0" indent="0">
              <a:buNone/>
            </a:pPr>
            <a:r>
              <a:rPr lang="pt-BR" sz="1600" dirty="0"/>
              <a:t>&gt;&gt;&gt; for i in range(5):</a:t>
            </a:r>
          </a:p>
          <a:p>
            <a:pPr marL="0" indent="0">
              <a:buNone/>
            </a:pPr>
            <a:r>
              <a:rPr lang="pt-BR" sz="1600" dirty="0"/>
              <a:t>	contato={'nome':'', 'telefone':0}</a:t>
            </a:r>
          </a:p>
          <a:p>
            <a:pPr marL="0" indent="0">
              <a:buNone/>
            </a:pPr>
            <a:r>
              <a:rPr lang="pt-BR" sz="1600" dirty="0"/>
              <a:t>	contato['nome'] = input('Nome: ')</a:t>
            </a:r>
          </a:p>
          <a:p>
            <a:pPr marL="0" indent="0">
              <a:buNone/>
            </a:pPr>
            <a:r>
              <a:rPr lang="pt-BR" sz="1600" dirty="0"/>
              <a:t>	contato['telefone'] = </a:t>
            </a:r>
            <a:r>
              <a:rPr lang="pt-BR" sz="1600" dirty="0" err="1"/>
              <a:t>int</a:t>
            </a:r>
            <a:r>
              <a:rPr lang="pt-BR" sz="1600" dirty="0"/>
              <a:t>(input('Telefone: '))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lst_contatos.append</a:t>
            </a:r>
            <a:r>
              <a:rPr lang="pt-BR" sz="1600" dirty="0"/>
              <a:t>(contato)</a:t>
            </a:r>
          </a:p>
          <a:p>
            <a:pPr marL="0" indent="0">
              <a:buNone/>
            </a:pPr>
            <a:r>
              <a:rPr lang="pt-BR" sz="1600" dirty="0"/>
              <a:t>Nome: </a:t>
            </a:r>
            <a:r>
              <a:rPr lang="pt-BR" sz="1600" dirty="0" err="1"/>
              <a:t>aaa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Telefone: 111</a:t>
            </a:r>
          </a:p>
          <a:p>
            <a:pPr marL="0" indent="0">
              <a:buNone/>
            </a:pPr>
            <a:r>
              <a:rPr lang="pt-BR" sz="1600" dirty="0"/>
              <a:t>Nome: </a:t>
            </a:r>
            <a:r>
              <a:rPr lang="pt-BR" sz="1600" dirty="0" err="1"/>
              <a:t>bbb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Telefone: 222</a:t>
            </a:r>
          </a:p>
          <a:p>
            <a:pPr marL="0" indent="0">
              <a:buNone/>
            </a:pPr>
            <a:r>
              <a:rPr lang="pt-BR" sz="1600" dirty="0"/>
              <a:t>Nome: </a:t>
            </a:r>
            <a:r>
              <a:rPr lang="pt-BR" sz="1600" dirty="0" err="1"/>
              <a:t>ccc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Telefone: 333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&gt;&gt;&gt; </a:t>
            </a:r>
            <a:r>
              <a:rPr lang="pt-BR" sz="1600" dirty="0" err="1"/>
              <a:t>lst_contatos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[{'nome': '</a:t>
            </a:r>
            <a:r>
              <a:rPr lang="pt-BR" sz="1600" dirty="0" err="1"/>
              <a:t>aaa</a:t>
            </a:r>
            <a:r>
              <a:rPr lang="pt-BR" sz="1600" dirty="0"/>
              <a:t>', 'telefone': 111}, {'nome': '</a:t>
            </a:r>
            <a:r>
              <a:rPr lang="pt-BR" sz="1600" dirty="0" err="1"/>
              <a:t>bbb</a:t>
            </a:r>
            <a:r>
              <a:rPr lang="pt-BR" sz="1600" dirty="0"/>
              <a:t>', 'telefone': 222}, {'nome': '</a:t>
            </a:r>
            <a:r>
              <a:rPr lang="pt-BR" sz="1600" dirty="0" err="1"/>
              <a:t>ccc</a:t>
            </a:r>
            <a:r>
              <a:rPr lang="pt-BR" sz="1600" dirty="0"/>
              <a:t>', 'telefone': 333}]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1580760" y="3027240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4920" y="2963520"/>
                <a:ext cx="3204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50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Python?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6896" y="17113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&gt;&gt;&gt; a=1</a:t>
            </a:r>
          </a:p>
          <a:p>
            <a:pPr marL="0" indent="0">
              <a:buNone/>
            </a:pPr>
            <a:r>
              <a:rPr lang="pt-BR" dirty="0"/>
              <a:t>&gt;&gt;&gt; b=2</a:t>
            </a:r>
          </a:p>
          <a:p>
            <a:pPr marL="0" indent="0">
              <a:buNone/>
            </a:pPr>
            <a:r>
              <a:rPr lang="pt-BR" dirty="0"/>
              <a:t>&gt;&gt;&gt; a == b # == testa se a é igual a b</a:t>
            </a:r>
          </a:p>
          <a:p>
            <a:pPr marL="0" indent="0">
              <a:buNone/>
            </a:pPr>
            <a:r>
              <a:rPr lang="pt-BR" dirty="0"/>
              <a:t>False</a:t>
            </a:r>
          </a:p>
          <a:p>
            <a:pPr marL="0" indent="0">
              <a:buNone/>
            </a:pPr>
            <a:r>
              <a:rPr lang="pt-BR" dirty="0"/>
              <a:t>&gt;&gt;&gt; a != b # != testa se a é diferente de b</a:t>
            </a:r>
          </a:p>
          <a:p>
            <a:pPr marL="0" indent="0">
              <a:buNone/>
            </a:pPr>
            <a:r>
              <a:rPr lang="pt-BR" dirty="0" err="1"/>
              <a:t>True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422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100" dirty="0"/>
              <a:t>As variáveis não precisam ser declaradas.</a:t>
            </a:r>
          </a:p>
          <a:p>
            <a:r>
              <a:rPr lang="pt-BR" sz="3100" dirty="0"/>
              <a:t>Os tipos são subentendidos dinamicamente, de forma automática durante a execução.</a:t>
            </a:r>
          </a:p>
          <a:p>
            <a:r>
              <a:rPr lang="pt-BR" sz="3100" dirty="0"/>
              <a:t>Basta dar nomes e usar:</a:t>
            </a:r>
          </a:p>
          <a:p>
            <a:pPr marL="0" indent="0">
              <a:buNone/>
            </a:pPr>
            <a:r>
              <a:rPr lang="pt-BR" sz="3100" dirty="0"/>
              <a:t>		X = 10.5</a:t>
            </a:r>
          </a:p>
          <a:p>
            <a:pPr marL="0" indent="0">
              <a:buNone/>
            </a:pPr>
            <a:r>
              <a:rPr lang="pt-BR" sz="3100" dirty="0"/>
              <a:t>		A = 3</a:t>
            </a:r>
          </a:p>
          <a:p>
            <a:r>
              <a:rPr lang="pt-BR" sz="3100" dirty="0"/>
              <a:t>A função </a:t>
            </a:r>
            <a:r>
              <a:rPr lang="pt-BR" sz="3100" i="1" dirty="0" err="1"/>
              <a:t>type</a:t>
            </a:r>
            <a:r>
              <a:rPr lang="pt-BR" sz="3100" i="1" dirty="0"/>
              <a:t>(X)</a:t>
            </a:r>
            <a:r>
              <a:rPr lang="pt-BR" sz="3100" dirty="0"/>
              <a:t> identifica o tipo subentendido.</a:t>
            </a:r>
          </a:p>
          <a:p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237262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Para imprimir uma variável, basta escrever seu nome ou </a:t>
            </a:r>
            <a:r>
              <a:rPr lang="pt-BR" i="1" dirty="0"/>
              <a:t>print</a:t>
            </a:r>
            <a:r>
              <a:rPr lang="pt-BR" dirty="0"/>
              <a:t> (nome):</a:t>
            </a:r>
          </a:p>
          <a:p>
            <a:pPr marL="0" indent="0">
              <a:buNone/>
            </a:pPr>
            <a:r>
              <a:rPr lang="pt-BR" dirty="0"/>
              <a:t>		</a:t>
            </a:r>
          </a:p>
          <a:p>
            <a:pPr marL="0" indent="0">
              <a:buNone/>
            </a:pPr>
            <a:r>
              <a:rPr lang="pt-BR" dirty="0"/>
              <a:t>&gt;&gt;&gt; X = 10.5</a:t>
            </a:r>
          </a:p>
          <a:p>
            <a:pPr marL="0" indent="0">
              <a:buNone/>
            </a:pPr>
            <a:r>
              <a:rPr lang="pt-BR" dirty="0"/>
              <a:t>&gt;&gt;&gt; X</a:t>
            </a:r>
          </a:p>
          <a:p>
            <a:pPr marL="0" indent="0">
              <a:buNone/>
            </a:pPr>
            <a:r>
              <a:rPr lang="pt-BR" dirty="0"/>
              <a:t>10.5</a:t>
            </a:r>
          </a:p>
          <a:p>
            <a:pPr marL="0" indent="0">
              <a:buNone/>
            </a:pPr>
            <a:r>
              <a:rPr lang="pt-BR" dirty="0"/>
              <a:t>&gt;&gt;&gt; </a:t>
            </a:r>
            <a:r>
              <a:rPr lang="pt-BR" dirty="0" err="1"/>
              <a:t>print</a:t>
            </a:r>
            <a:r>
              <a:rPr lang="pt-BR" dirty="0"/>
              <a:t> (X)</a:t>
            </a:r>
          </a:p>
          <a:p>
            <a:pPr marL="0" indent="0">
              <a:buNone/>
            </a:pPr>
            <a:r>
              <a:rPr lang="pt-BR" dirty="0"/>
              <a:t>10.5</a:t>
            </a:r>
          </a:p>
          <a:p>
            <a:pPr marL="0" indent="0">
              <a:buNone/>
            </a:pPr>
            <a:r>
              <a:rPr lang="pt-B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8126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Múltiplas atribuições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 x, y = 10, 20</a:t>
            </a:r>
          </a:p>
          <a:p>
            <a:pPr marL="0" indent="0">
              <a:buNone/>
            </a:pPr>
            <a:r>
              <a:rPr lang="pt-BR" dirty="0"/>
              <a:t>&gt;&gt;&gt; x</a:t>
            </a:r>
          </a:p>
          <a:p>
            <a:pPr marL="0" indent="0">
              <a:buNone/>
            </a:pPr>
            <a:r>
              <a:rPr lang="pt-BR" dirty="0"/>
              <a:t>10</a:t>
            </a:r>
          </a:p>
          <a:p>
            <a:pPr marL="0" indent="0">
              <a:buNone/>
            </a:pPr>
            <a:r>
              <a:rPr lang="pt-BR" dirty="0"/>
              <a:t>&gt;&gt;&gt; y</a:t>
            </a:r>
          </a:p>
          <a:p>
            <a:pPr marL="0" indent="0">
              <a:buNone/>
            </a:pPr>
            <a:r>
              <a:rPr lang="pt-BR" dirty="0"/>
              <a:t>20</a:t>
            </a:r>
          </a:p>
          <a:p>
            <a:pPr marL="0" indent="0">
              <a:buNone/>
            </a:pPr>
            <a:r>
              <a:rPr lang="pt-B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45839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Trocando valores com múltipla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&gt;&gt;&gt; x, y = 10, 20</a:t>
            </a:r>
          </a:p>
          <a:p>
            <a:pPr marL="0" indent="0">
              <a:buNone/>
            </a:pPr>
            <a:r>
              <a:rPr lang="es-ES" dirty="0"/>
              <a:t>&gt;&gt;&gt; x</a:t>
            </a:r>
          </a:p>
          <a:p>
            <a:pPr marL="0" indent="0">
              <a:buNone/>
            </a:pPr>
            <a:r>
              <a:rPr lang="es-ES" dirty="0"/>
              <a:t>10</a:t>
            </a:r>
          </a:p>
          <a:p>
            <a:pPr marL="0" indent="0">
              <a:buNone/>
            </a:pPr>
            <a:r>
              <a:rPr lang="es-ES" dirty="0"/>
              <a:t>&gt;&gt;&gt; y</a:t>
            </a:r>
          </a:p>
          <a:p>
            <a:pPr marL="0" indent="0">
              <a:buNone/>
            </a:pPr>
            <a:r>
              <a:rPr lang="es-ES" dirty="0"/>
              <a:t>20</a:t>
            </a:r>
          </a:p>
          <a:p>
            <a:pPr marL="0" indent="0">
              <a:buNone/>
            </a:pPr>
            <a:r>
              <a:rPr lang="es-ES" dirty="0"/>
              <a:t>&gt;&gt;&gt; x, y = y, x</a:t>
            </a:r>
          </a:p>
          <a:p>
            <a:pPr marL="0" indent="0">
              <a:buNone/>
            </a:pPr>
            <a:r>
              <a:rPr lang="es-ES" dirty="0"/>
              <a:t>&gt;&gt;&gt; x</a:t>
            </a:r>
          </a:p>
          <a:p>
            <a:pPr marL="0" indent="0">
              <a:buNone/>
            </a:pPr>
            <a:r>
              <a:rPr lang="es-ES" dirty="0"/>
              <a:t>20</a:t>
            </a:r>
          </a:p>
          <a:p>
            <a:pPr marL="0" indent="0">
              <a:buNone/>
            </a:pPr>
            <a:r>
              <a:rPr lang="es-ES" dirty="0"/>
              <a:t>&gt;&gt;&gt; y</a:t>
            </a:r>
          </a:p>
          <a:p>
            <a:pPr marL="0" indent="0">
              <a:buNone/>
            </a:pPr>
            <a:r>
              <a:rPr lang="es-ES"/>
              <a:t>10 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087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São objetos para manipulação de textos</a:t>
            </a:r>
          </a:p>
          <a:p>
            <a:endParaRPr lang="pt-BR" dirty="0"/>
          </a:p>
          <a:p>
            <a:r>
              <a:rPr lang="pt-BR" dirty="0"/>
              <a:t>Declaração: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nome = ‘Claudio’</a:t>
            </a:r>
          </a:p>
          <a:p>
            <a:pPr marL="0" indent="0" algn="ctr">
              <a:buNone/>
            </a:pPr>
            <a:r>
              <a:rPr lang="pt-BR" dirty="0"/>
              <a:t>ou</a:t>
            </a:r>
          </a:p>
          <a:p>
            <a:pPr marL="0" indent="0" algn="ctr">
              <a:buNone/>
            </a:pPr>
            <a:r>
              <a:rPr lang="pt-BR" dirty="0"/>
              <a:t>nome = “Claudio”</a:t>
            </a:r>
          </a:p>
          <a:p>
            <a:endParaRPr lang="pt-BR" dirty="0"/>
          </a:p>
          <a:p>
            <a:r>
              <a:rPr lang="pt-BR" dirty="0"/>
              <a:t>É uma lista constante caracteres:</a:t>
            </a:r>
          </a:p>
          <a:p>
            <a:pPr marL="0" indent="0">
              <a:buNone/>
            </a:pPr>
            <a:r>
              <a:rPr lang="pt-BR" dirty="0"/>
              <a:t>			</a:t>
            </a:r>
          </a:p>
          <a:p>
            <a:pPr marL="0" indent="0" algn="ctr">
              <a:buNone/>
            </a:pPr>
            <a:r>
              <a:rPr lang="pt-BR" dirty="0"/>
              <a:t> nome = (‘</a:t>
            </a:r>
            <a:r>
              <a:rPr lang="pt-BR" dirty="0" err="1"/>
              <a:t>C’,’l’,’a’,’u’,’d’,’i’,’o</a:t>
            </a:r>
            <a:r>
              <a:rPr lang="pt-BR" dirty="0"/>
              <a:t>’)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348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12132</TotalTime>
  <Words>2090</Words>
  <Application>Microsoft Office PowerPoint</Application>
  <PresentationFormat>Apresentação na tela (4:3)</PresentationFormat>
  <Paragraphs>404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0" baseType="lpstr">
      <vt:lpstr>Arial</vt:lpstr>
      <vt:lpstr>Calibri</vt:lpstr>
      <vt:lpstr>Tema do Office</vt:lpstr>
      <vt:lpstr>Introdução à Linguagem Python Parte I</vt:lpstr>
      <vt:lpstr>Por que Python?</vt:lpstr>
      <vt:lpstr>Download</vt:lpstr>
      <vt:lpstr>Por que Python?</vt:lpstr>
      <vt:lpstr>Variáveis</vt:lpstr>
      <vt:lpstr>Variáveis</vt:lpstr>
      <vt:lpstr>Múltiplas atribuições</vt:lpstr>
      <vt:lpstr>Trocando valores com múltipla atribuição</vt:lpstr>
      <vt:lpstr>Strings</vt:lpstr>
      <vt:lpstr>Manipulação de Strings</vt:lpstr>
      <vt:lpstr>Manipulação de Strings</vt:lpstr>
      <vt:lpstr>Manipulação de Strings</vt:lpstr>
      <vt:lpstr>Listas</vt:lpstr>
      <vt:lpstr>Manipulação de Listas</vt:lpstr>
      <vt:lpstr>Manipulação de Listas</vt:lpstr>
      <vt:lpstr>Manipulação de Listas</vt:lpstr>
      <vt:lpstr>Manipulação de Listas</vt:lpstr>
      <vt:lpstr>Manipulação de Listas</vt:lpstr>
      <vt:lpstr>Manipulação de Listas</vt:lpstr>
      <vt:lpstr>Manipulação de Listas</vt:lpstr>
      <vt:lpstr>Manipulação de Listas</vt:lpstr>
      <vt:lpstr>Listas de listas</vt:lpstr>
      <vt:lpstr>Tuplas</vt:lpstr>
      <vt:lpstr>Dicionários</vt:lpstr>
      <vt:lpstr>Leitura de teclado</vt:lpstr>
      <vt:lpstr>Estruturas de comando</vt:lpstr>
      <vt:lpstr>Comando if-elif-else</vt:lpstr>
      <vt:lpstr>Comando if-elif-else</vt:lpstr>
      <vt:lpstr>Comando while</vt:lpstr>
      <vt:lpstr>Comando for</vt:lpstr>
      <vt:lpstr>Comando range</vt:lpstr>
      <vt:lpstr>Comando for</vt:lpstr>
      <vt:lpstr>Comando break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Claudio</dc:creator>
  <cp:lastModifiedBy>Claudio Pereira</cp:lastModifiedBy>
  <cp:revision>237</cp:revision>
  <dcterms:created xsi:type="dcterms:W3CDTF">2019-11-06T10:37:45Z</dcterms:created>
  <dcterms:modified xsi:type="dcterms:W3CDTF">2022-07-29T11:57:40Z</dcterms:modified>
</cp:coreProperties>
</file>