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316" r:id="rId4"/>
    <p:sldId id="315" r:id="rId5"/>
    <p:sldId id="277" r:id="rId6"/>
    <p:sldId id="297" r:id="rId7"/>
    <p:sldId id="298" r:id="rId8"/>
    <p:sldId id="321" r:id="rId9"/>
    <p:sldId id="323" r:id="rId10"/>
    <p:sldId id="318" r:id="rId11"/>
    <p:sldId id="319" r:id="rId12"/>
    <p:sldId id="322" r:id="rId13"/>
    <p:sldId id="317" r:id="rId14"/>
    <p:sldId id="335" r:id="rId15"/>
    <p:sldId id="320" r:id="rId16"/>
    <p:sldId id="324" r:id="rId17"/>
    <p:sldId id="325" r:id="rId18"/>
    <p:sldId id="327" r:id="rId19"/>
    <p:sldId id="326" r:id="rId20"/>
    <p:sldId id="328" r:id="rId21"/>
    <p:sldId id="329" r:id="rId22"/>
    <p:sldId id="331" r:id="rId23"/>
    <p:sldId id="330" r:id="rId24"/>
    <p:sldId id="332" r:id="rId25"/>
    <p:sldId id="334" r:id="rId26"/>
    <p:sldId id="33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71" autoAdjust="0"/>
  </p:normalViewPr>
  <p:slideViewPr>
    <p:cSldViewPr>
      <p:cViewPr varScale="1">
        <p:scale>
          <a:sx n="61" d="100"/>
          <a:sy n="61" d="100"/>
        </p:scale>
        <p:origin x="78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1683618"/>
          </a:xfrm>
        </p:spPr>
        <p:txBody>
          <a:bodyPr>
            <a:normAutofit/>
          </a:bodyPr>
          <a:lstStyle/>
          <a:p>
            <a:r>
              <a:rPr lang="pt-BR" dirty="0"/>
              <a:t>Introdução à Biblioteca</a:t>
            </a:r>
            <a:br>
              <a:rPr lang="pt-BR" dirty="0"/>
            </a:br>
            <a:r>
              <a:rPr lang="pt-BR" sz="5400" dirty="0"/>
              <a:t>Pandas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Cláudio Márcio do N. A. Pereira</a:t>
            </a:r>
          </a:p>
          <a:p>
            <a:r>
              <a:rPr lang="pt-BR" sz="2400" dirty="0"/>
              <a:t>claudio.mna.pereira@gmail.com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Series: date range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2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dates =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pd.date_range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('20130101',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periods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DatetimeIndex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(['2013-01-01', '2013-01-02', '2013-01-03', '2013-01-04',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'2013-01-05'],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='datetime64[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]',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='D')</a:t>
            </a:r>
          </a:p>
        </p:txBody>
      </p:sp>
    </p:spTree>
    <p:extLst>
      <p:ext uri="{BB962C8B-B14F-4D97-AF65-F5344CB8AC3E}">
        <p14:creationId xmlns:p14="http://schemas.microsoft.com/office/powerpoint/2010/main" val="291358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Series: date range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dates =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pd.date_range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(start='20200301',periods=5,freq='D')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DatetimeIndex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(['2020-03-01', '2020-03-02', '2020-03-03', '2020-03-04','2020-03-05'],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='datetime64[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]',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='D')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dates =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pd.date_range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(start='3-1-2020',periods=5,freq='7D')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DatetimeIndex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(['2020-03-01', '2020-03-08', '2020-03-15', '2020-03-22', 2020-03-29'],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='datetime64[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]',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='7D')</a:t>
            </a:r>
          </a:p>
        </p:txBody>
      </p:sp>
    </p:spTree>
    <p:extLst>
      <p:ext uri="{BB962C8B-B14F-4D97-AF65-F5344CB8AC3E}">
        <p14:creationId xmlns:p14="http://schemas.microsoft.com/office/powerpoint/2010/main" val="301707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Series: date range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dates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pd.date_range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(start='20200301',periods=5)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13, 52, 235, 481],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index=dates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2020-03-01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2020-03-08    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2020-03-15     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2020-03-22    235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2020-03-29    481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7D,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'03-15-2020'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30971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1400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695CA0-8CF7-48C9-B083-D6B2DE29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00200"/>
            <a:ext cx="6480720" cy="48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5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AF4D47D-ED25-4565-849C-8BEDD5FA6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628800"/>
            <a:ext cx="5688632" cy="43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range(5),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"Data": 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pd.date_range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('20130101', 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periods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"Contaminados": 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"Mortes": [0, 1, 4, 11, 45],})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Data  Contaminados  Mortes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0 2013-01-01             1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2013-01-02            13 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2 2013-01-03            52     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3 2013-01-04           235     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4 2013-01-05           481      45</a:t>
            </a:r>
          </a:p>
        </p:txBody>
      </p:sp>
    </p:spTree>
    <p:extLst>
      <p:ext uri="{BB962C8B-B14F-4D97-AF65-F5344CB8AC3E}">
        <p14:creationId xmlns:p14="http://schemas.microsoft.com/office/powerpoint/2010/main" val="267971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: Verificando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</a:t>
            </a: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0  ...                    4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0  ...                    4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         2013-01-01 00:00:00  ...  2013-01-05 00:00:00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Contaminados                    1  ...                  481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Mortes                          0  ...                   45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5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df.columns</a:t>
            </a: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Index(['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'Data', 'Contaminados', 'Mortes'],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474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: Acessando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['Contaminados']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3    235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4    481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2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: ordenando por...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86210"/>
            <a:ext cx="8435280" cy="499715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"Nome": ["Claudio", "Ana", "Joao", "Maria"],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"Matricula": [111, 222, 333, 444],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"Nota": [10.0, 6.0, 8.0, 7.0]})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Nome  Matricula  Nota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  Claudio        111  10.0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      Ana        222   6.0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     Joao        333   8.0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3    Maria        444   7.0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df.sort_values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='Nota')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Nome  Matricula  Nota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  Ana        222   6.0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 Maria        444   7.0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  Joao        333   8.0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Claudio        111  10.0</a:t>
            </a:r>
          </a:p>
        </p:txBody>
      </p:sp>
    </p:spTree>
    <p:extLst>
      <p:ext uri="{BB962C8B-B14F-4D97-AF65-F5344CB8AC3E}">
        <p14:creationId xmlns:p14="http://schemas.microsoft.com/office/powerpoint/2010/main" val="213416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DataFrame</a:t>
            </a:r>
            <a:r>
              <a:rPr lang="pt-BR" dirty="0"/>
              <a:t>: Resumo das estatísticas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s-E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s-E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s-E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Contaminados    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Mortes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5.00d 0000      5.000000   5.000000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mean   2.000000    156.400000  12.200000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1.581139    204.423091  18.833481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min    0.000000      1.000000   0.000000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25%    1.000000     13.000000   1.000000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50%    2.000000     52.000000   4.000000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75%    3.000000    235.000000  11.000000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4.000000    481.000000  45.000000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6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Pandas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biblioteca do Python que fornece estruturas e ferramentas de análise de dados. </a:t>
            </a:r>
          </a:p>
          <a:p>
            <a:r>
              <a:rPr lang="pt-BR" dirty="0"/>
              <a:t>O Pandas possui funções para </a:t>
            </a:r>
            <a:r>
              <a:rPr lang="pt-BR" u="sng" dirty="0"/>
              <a:t>ler</a:t>
            </a:r>
            <a:r>
              <a:rPr lang="pt-BR" dirty="0"/>
              <a:t>, </a:t>
            </a:r>
            <a:r>
              <a:rPr lang="pt-BR" u="sng" dirty="0"/>
              <a:t>converter</a:t>
            </a:r>
            <a:r>
              <a:rPr lang="pt-BR" dirty="0"/>
              <a:t> e </a:t>
            </a:r>
            <a:r>
              <a:rPr lang="pt-BR" u="sng" dirty="0"/>
              <a:t>visualizar</a:t>
            </a:r>
            <a:r>
              <a:rPr lang="pt-BR" dirty="0"/>
              <a:t> dados tabulares (ex.: CSV, Excel)</a:t>
            </a:r>
          </a:p>
          <a:p>
            <a:r>
              <a:rPr lang="pt-BR" dirty="0"/>
              <a:t>O Pandas permite a estruturação de dados de duas maneiras básicas:</a:t>
            </a:r>
          </a:p>
          <a:p>
            <a:pPr lvl="1"/>
            <a:r>
              <a:rPr lang="pt-BR" dirty="0"/>
              <a:t>Series</a:t>
            </a:r>
          </a:p>
          <a:p>
            <a:pPr lvl="1"/>
            <a:r>
              <a:rPr lang="pt-BR" dirty="0" err="1"/>
              <a:t>DataFrames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95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DataFrame</a:t>
            </a:r>
            <a:r>
              <a:rPr lang="pt-BR" dirty="0"/>
              <a:t>: critérios de seleção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['Nota']&gt;=7.0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Nome  Matricula  Nota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0  Claudio        111  10.0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2     Joao        333   8.0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3    Maria        444   7.0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5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Lendo arquivos CSV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("c://</a:t>
            </a:r>
            <a:r>
              <a:rPr lang="pt-BR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/owid-covid-data.csv")</a:t>
            </a: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iso_code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hospital_beds_per_thousand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life_expectancy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...       ...  ...                        ...     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26324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26325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26326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26327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26328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[26329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34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1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Lendo arquivos CSV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4700" dirty="0"/>
              <a:t>Podemos acessar diretamente site Web:</a:t>
            </a:r>
          </a:p>
          <a:p>
            <a:pPr marL="0" indent="0">
              <a:spcBef>
                <a:spcPts val="0"/>
              </a:spcBef>
              <a:buNone/>
            </a:pPr>
            <a:endParaRPr lang="pt-BR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pt-BR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("https://github.com/owid/covid-19-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data/</a:t>
            </a:r>
            <a:r>
              <a:rPr lang="pt-BR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pt-BR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pt-BR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/data/owid-covid-data.csv")</a:t>
            </a: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iso_code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hospital_beds_per_thousand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life_expectancy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AFG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...       ...  ...                        ...     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26324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26325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26326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26327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26328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[26329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34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Lendo arquivos CSV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4700" dirty="0"/>
              <a:t>Podemos ler arquivos compactados: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("C:/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/caso.csv.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compression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date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confirmed_per_100k_inhabitants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death_rate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2020-06-25    AL  ...                      960.79023     0.0299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2020-06-24    AL  ...                      935.77043     0.0300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2020-06-23    AL  ...                      906.28602     0.0304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2020-06-22    AL  ...                      880.78680     0.0307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2020-06-21    AL  ...                      858.67350     0.0308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...   ...  ...                            ...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257009  2020-06-23    SP  ...                       40.06410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257010  2020-06-22    SP  ...                       40.06410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257011  2020-06-21    SP  ...                       40.06410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257012  2020-06-20    SP  ...                       40.06410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257013  2020-06-19    SP  ...                       40.06410     0.0000</a:t>
            </a: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[257014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12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9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Lendo arquivos Excel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853136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4700" dirty="0"/>
              <a:t>Instalar pac</a:t>
            </a: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ote </a:t>
            </a:r>
            <a:r>
              <a:rPr lang="pt-BR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pt-BR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4700" dirty="0"/>
          </a:p>
          <a:p>
            <a:pPr marL="0" indent="0">
              <a:spcBef>
                <a:spcPts val="0"/>
              </a:spcBef>
              <a:buNone/>
            </a:pPr>
            <a:endParaRPr lang="pt-BR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pt-B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pt-B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("https://covid.ourworldindata.org/data/owid-covid-data.xlsx")</a:t>
            </a:r>
          </a:p>
          <a:p>
            <a:pPr marL="0" indent="0">
              <a:spcBef>
                <a:spcPts val="0"/>
              </a:spcBef>
              <a:buNone/>
            </a:pP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iso_code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continent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hospital_beds_per_thousand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life_expectancy</a:t>
            </a: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AFG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AFG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AFG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AFG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AFG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0.5           64.83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...       ...  ...                        ...     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26324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26325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26326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26327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26328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          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[26329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34 </a:t>
            </a:r>
            <a:r>
              <a:rPr lang="pt-BR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pt-BR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78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Gravando CSV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3400" dirty="0"/>
          </a:p>
          <a:p>
            <a:pPr marL="0" indent="0">
              <a:spcBef>
                <a:spcPts val="0"/>
              </a:spcBef>
              <a:buNone/>
            </a:pPr>
            <a:endParaRPr lang="pt-BR" sz="3400" dirty="0"/>
          </a:p>
          <a:p>
            <a:pPr marL="0" indent="0">
              <a:spcBef>
                <a:spcPts val="0"/>
              </a:spcBef>
              <a:buNone/>
            </a:pPr>
            <a:endParaRPr lang="pt-BR" sz="3400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3400" dirty="0"/>
              <a:t>&gt;&gt;&gt; </a:t>
            </a:r>
            <a:r>
              <a:rPr lang="pt-BR" sz="3400" dirty="0" err="1"/>
              <a:t>df.to_csv</a:t>
            </a:r>
            <a:r>
              <a:rPr lang="pt-BR" sz="3400" dirty="0"/>
              <a:t>('c:/</a:t>
            </a:r>
            <a:r>
              <a:rPr lang="pt-BR" sz="3400" dirty="0" err="1"/>
              <a:t>temp</a:t>
            </a:r>
            <a:r>
              <a:rPr lang="pt-BR" sz="3400" dirty="0"/>
              <a:t>/csv_teste.csv')</a:t>
            </a:r>
            <a:endParaRPr lang="pt-BR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0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&gt;&gt;&gt;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matplotlib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pyplot</a:t>
            </a:r>
            <a:r>
              <a:rPr lang="pt-BR" sz="2400" dirty="0"/>
              <a:t> as p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&gt;&gt;&gt; </a:t>
            </a:r>
            <a:r>
              <a:rPr lang="pt-BR" sz="2400" dirty="0" err="1"/>
              <a:t>df.plot</a:t>
            </a:r>
            <a:r>
              <a:rPr lang="pt-BR" sz="2400" dirty="0"/>
              <a:t>(</a:t>
            </a:r>
            <a:r>
              <a:rPr lang="pt-BR" sz="2400" dirty="0" err="1"/>
              <a:t>kind</a:t>
            </a:r>
            <a:r>
              <a:rPr lang="pt-BR" sz="2400" dirty="0"/>
              <a:t>='</a:t>
            </a:r>
            <a:r>
              <a:rPr lang="pt-BR" sz="2400" dirty="0" err="1"/>
              <a:t>scatter</a:t>
            </a:r>
            <a:r>
              <a:rPr lang="pt-BR" sz="2400" dirty="0"/>
              <a:t>',x='</a:t>
            </a:r>
            <a:r>
              <a:rPr lang="pt-BR" sz="2400" dirty="0" err="1"/>
              <a:t>date',y</a:t>
            </a:r>
            <a:r>
              <a:rPr lang="pt-BR" sz="2400" dirty="0"/>
              <a:t>='</a:t>
            </a:r>
            <a:r>
              <a:rPr lang="pt-BR" sz="2400" dirty="0" err="1"/>
              <a:t>total_cases',color</a:t>
            </a:r>
            <a:r>
              <a:rPr lang="pt-BR" sz="2400" dirty="0"/>
              <a:t>='</a:t>
            </a:r>
            <a:r>
              <a:rPr lang="pt-BR" sz="2400" dirty="0" err="1"/>
              <a:t>red</a:t>
            </a:r>
            <a:r>
              <a:rPr lang="pt-BR" sz="2400" dirty="0"/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&lt;matplotlib.</a:t>
            </a:r>
            <a:r>
              <a:rPr lang="pt-BR" sz="2000" dirty="0" err="1"/>
              <a:t>axes</a:t>
            </a:r>
            <a:r>
              <a:rPr lang="pt-BR" sz="2000" dirty="0"/>
              <a:t>._</a:t>
            </a:r>
            <a:r>
              <a:rPr lang="pt-BR" sz="2000" dirty="0" err="1"/>
              <a:t>subplots.AxesSubplot</a:t>
            </a:r>
            <a:r>
              <a:rPr lang="pt-BR" sz="2000" dirty="0"/>
              <a:t>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at</a:t>
            </a:r>
            <a:r>
              <a:rPr lang="pt-BR" sz="2000" dirty="0"/>
              <a:t> 0x000000000D830EE0&gt;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&gt;&gt;&gt; </a:t>
            </a:r>
            <a:r>
              <a:rPr lang="pt-BR" sz="2400" dirty="0" err="1"/>
              <a:t>p.show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77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tipo vetor unidimensional indexada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99232"/>
              </p:ext>
            </p:extLst>
          </p:nvPr>
        </p:nvGraphicFramePr>
        <p:xfrm>
          <a:off x="3491880" y="2636912"/>
          <a:ext cx="26642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Contaminados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7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tipo tabela N-dimensional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94514"/>
              </p:ext>
            </p:extLst>
          </p:nvPr>
        </p:nvGraphicFramePr>
        <p:xfrm>
          <a:off x="2195736" y="2996952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Cláudio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56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a biblioteca Pandas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endParaRPr lang="pt-BR" sz="3000" dirty="0"/>
          </a:p>
          <a:p>
            <a:pPr marL="0" indent="0" algn="ctr">
              <a:buNone/>
            </a:pPr>
            <a:endParaRPr lang="pt-BR" sz="3000" dirty="0"/>
          </a:p>
          <a:p>
            <a:pPr marL="0" indent="0" algn="ctr">
              <a:buNone/>
            </a:pPr>
            <a:r>
              <a:rPr lang="pt-BR" sz="3000" dirty="0"/>
              <a:t>Na linha de comando do sistema operacional digite:</a:t>
            </a:r>
          </a:p>
          <a:p>
            <a:pPr marL="457200" lvl="1" indent="0">
              <a:buNone/>
            </a:pPr>
            <a:endParaRPr lang="pt-BR" sz="2600" dirty="0"/>
          </a:p>
          <a:p>
            <a:pPr marL="457200" lvl="1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C:\...\&gt; </a:t>
            </a:r>
            <a:r>
              <a:rPr lang="pt-BR" b="1" dirty="0" err="1"/>
              <a:t>pip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pandas</a:t>
            </a:r>
          </a:p>
        </p:txBody>
      </p:sp>
    </p:spTree>
    <p:extLst>
      <p:ext uri="{BB962C8B-B14F-4D97-AF65-F5344CB8AC3E}">
        <p14:creationId xmlns:p14="http://schemas.microsoft.com/office/powerpoint/2010/main" val="1089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a biblioteca Pandas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&gt;&gt;&gt; </a:t>
            </a: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32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2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 13, 52, 235, 481])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1     13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2     52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3    235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4    481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402624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Podemos fornecer os índices: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([1,13,52,235],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index=['A','B','C','D'])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   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    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   235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   481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95158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/>
              <a:t>Podemos fazer estatísticas com as séries: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s.mean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#média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156.4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s.std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#desvio padrão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204.42309067226236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s.max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 maior valor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481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8052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10198</TotalTime>
  <Words>1372</Words>
  <Application>Microsoft Office PowerPoint</Application>
  <PresentationFormat>Apresentação na tela (4:3)</PresentationFormat>
  <Paragraphs>307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Tema do Office</vt:lpstr>
      <vt:lpstr>Introdução à Biblioteca Pandas</vt:lpstr>
      <vt:lpstr>O que é Pandas</vt:lpstr>
      <vt:lpstr>Pandas Series</vt:lpstr>
      <vt:lpstr>Pandas DataFrame</vt:lpstr>
      <vt:lpstr>Instalando a biblioteca Pandas</vt:lpstr>
      <vt:lpstr>Importando a biblioteca Pandas</vt:lpstr>
      <vt:lpstr>Series</vt:lpstr>
      <vt:lpstr>Series</vt:lpstr>
      <vt:lpstr>Series</vt:lpstr>
      <vt:lpstr>Series: date range</vt:lpstr>
      <vt:lpstr>Series: date range</vt:lpstr>
      <vt:lpstr>Series: date range</vt:lpstr>
      <vt:lpstr>DataFrame</vt:lpstr>
      <vt:lpstr>DataFrame</vt:lpstr>
      <vt:lpstr>DataFrame</vt:lpstr>
      <vt:lpstr>DataFrame: Verificando colunas</vt:lpstr>
      <vt:lpstr>DataFrame: Acessando colunas</vt:lpstr>
      <vt:lpstr>DataFrame: ordenando por...</vt:lpstr>
      <vt:lpstr>DataFrame: Resumo das estatísticas</vt:lpstr>
      <vt:lpstr>DataFrame: critérios de seleção</vt:lpstr>
      <vt:lpstr>Lendo arquivos CSV</vt:lpstr>
      <vt:lpstr>Lendo arquivos CSV</vt:lpstr>
      <vt:lpstr>Lendo arquivos CSV</vt:lpstr>
      <vt:lpstr>Lendo arquivos Excel</vt:lpstr>
      <vt:lpstr>Gravando CSV</vt:lpstr>
      <vt:lpstr>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405</cp:revision>
  <dcterms:created xsi:type="dcterms:W3CDTF">2019-11-06T10:37:45Z</dcterms:created>
  <dcterms:modified xsi:type="dcterms:W3CDTF">2022-09-09T16:54:02Z</dcterms:modified>
</cp:coreProperties>
</file>