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58" r:id="rId9"/>
    <p:sldId id="264" r:id="rId10"/>
    <p:sldId id="265" r:id="rId11"/>
    <p:sldId id="267" r:id="rId12"/>
    <p:sldId id="276" r:id="rId13"/>
    <p:sldId id="277" r:id="rId14"/>
    <p:sldId id="278" r:id="rId15"/>
    <p:sldId id="279" r:id="rId16"/>
    <p:sldId id="280" r:id="rId17"/>
    <p:sldId id="268" r:id="rId18"/>
    <p:sldId id="269" r:id="rId19"/>
    <p:sldId id="272" r:id="rId20"/>
    <p:sldId id="273" r:id="rId21"/>
    <p:sldId id="270" r:id="rId22"/>
    <p:sldId id="271" r:id="rId23"/>
    <p:sldId id="281" r:id="rId24"/>
    <p:sldId id="274" r:id="rId25"/>
    <p:sldId id="27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71" autoAdjust="0"/>
  </p:normalViewPr>
  <p:slideViewPr>
    <p:cSldViewPr>
      <p:cViewPr varScale="1">
        <p:scale>
          <a:sx n="65" d="100"/>
          <a:sy n="6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97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7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23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8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9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01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7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0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89CB-5FDF-4E11-A114-32A888E4E74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1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6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7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3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1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95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66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6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700DB3-DBF0-4086-B675-117E7A9610B8}" type="datetimeFigureOut">
              <a:rPr lang="pt-BR" smtClean="0"/>
              <a:pPr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59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944216"/>
          </a:xfrm>
        </p:spPr>
        <p:txBody>
          <a:bodyPr>
            <a:noAutofit/>
          </a:bodyPr>
          <a:lstStyle/>
          <a:p>
            <a:r>
              <a:rPr lang="pt-BR" sz="5500" dirty="0"/>
              <a:t>Introdução à</a:t>
            </a:r>
            <a:br>
              <a:rPr lang="pt-BR" sz="5500" dirty="0"/>
            </a:br>
            <a:r>
              <a:rPr lang="pt-BR" sz="5500" dirty="0"/>
              <a:t>Visualização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980656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86" y="1700808"/>
            <a:ext cx="4174686" cy="4320480"/>
          </a:xfrm>
        </p:spPr>
        <p:txBody>
          <a:bodyPr>
            <a:normAutofit/>
          </a:bodyPr>
          <a:lstStyle/>
          <a:p>
            <a:r>
              <a:rPr lang="pt-BR" sz="2600" dirty="0"/>
              <a:t>Linhas 2D</a:t>
            </a:r>
          </a:p>
          <a:p>
            <a:r>
              <a:rPr lang="pt-BR" sz="2600" dirty="0"/>
              <a:t>Superfícies 3D</a:t>
            </a:r>
          </a:p>
          <a:p>
            <a:r>
              <a:rPr lang="pt-BR" sz="2600" dirty="0"/>
              <a:t>Pontos (</a:t>
            </a:r>
            <a:r>
              <a:rPr lang="pt-BR" sz="2600" dirty="0" err="1"/>
              <a:t>scatter</a:t>
            </a:r>
            <a:r>
              <a:rPr lang="pt-BR" sz="2600" dirty="0"/>
              <a:t>)</a:t>
            </a:r>
          </a:p>
          <a:p>
            <a:r>
              <a:rPr lang="pt-BR" sz="2600" dirty="0"/>
              <a:t>Barras</a:t>
            </a:r>
          </a:p>
          <a:p>
            <a:r>
              <a:rPr lang="pt-BR" sz="2600" dirty="0"/>
              <a:t>Torta (pie)</a:t>
            </a:r>
          </a:p>
          <a:p>
            <a:r>
              <a:rPr lang="pt-BR" sz="2600" dirty="0"/>
              <a:t>Histograma</a:t>
            </a:r>
          </a:p>
          <a:p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Alguns Tipos de Visualizações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97C6800-2690-449D-90C6-00E7425B1DD0}"/>
              </a:ext>
            </a:extLst>
          </p:cNvPr>
          <p:cNvSpPr txBox="1">
            <a:spLocks/>
          </p:cNvSpPr>
          <p:nvPr/>
        </p:nvSpPr>
        <p:spPr>
          <a:xfrm>
            <a:off x="5292080" y="1700808"/>
            <a:ext cx="3312368" cy="44644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err="1"/>
              <a:t>Boxplot</a:t>
            </a:r>
            <a:endParaRPr lang="pt-BR" sz="2600" dirty="0"/>
          </a:p>
          <a:p>
            <a:r>
              <a:rPr lang="pt-BR" sz="2600" dirty="0" err="1"/>
              <a:t>Violinplot</a:t>
            </a:r>
            <a:endParaRPr lang="pt-BR" sz="2600" dirty="0"/>
          </a:p>
          <a:p>
            <a:r>
              <a:rPr lang="pt-BR" sz="2600" dirty="0" err="1"/>
              <a:t>Tree</a:t>
            </a:r>
            <a:r>
              <a:rPr lang="pt-BR" sz="2600" dirty="0"/>
              <a:t> Map</a:t>
            </a:r>
          </a:p>
          <a:p>
            <a:r>
              <a:rPr lang="pt-BR" sz="2600" dirty="0"/>
              <a:t>Heat Maps</a:t>
            </a:r>
          </a:p>
          <a:p>
            <a:r>
              <a:rPr lang="pt-BR" sz="2600" dirty="0"/>
              <a:t>Mapas coloridos</a:t>
            </a:r>
          </a:p>
          <a:p>
            <a:pPr marL="36900" indent="0">
              <a:buNone/>
            </a:pPr>
            <a:r>
              <a:rPr lang="pt-BR" sz="2600" dirty="0"/>
              <a:t>   (</a:t>
            </a:r>
            <a:r>
              <a:rPr lang="pt-BR" sz="2600" dirty="0" err="1"/>
              <a:t>choroplet</a:t>
            </a:r>
            <a:r>
              <a:rPr lang="pt-BR" sz="2600" dirty="0"/>
              <a:t> </a:t>
            </a:r>
            <a:r>
              <a:rPr lang="pt-BR" sz="2600" dirty="0" err="1"/>
              <a:t>maps</a:t>
            </a:r>
            <a:r>
              <a:rPr lang="pt-BR" sz="2600" dirty="0"/>
              <a:t>)</a:t>
            </a:r>
          </a:p>
          <a:p>
            <a:r>
              <a:rPr lang="pt-BR" sz="2600" dirty="0"/>
              <a:t>Entre outros</a:t>
            </a:r>
          </a:p>
          <a:p>
            <a:endParaRPr lang="pt-BR" sz="2200" dirty="0"/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2977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Linhas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65EC7C-54E2-FBBB-1331-6D9C1991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8" y="1796139"/>
            <a:ext cx="7765322" cy="43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6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Barras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D9556B-E547-AC11-237F-DDEBCF87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067"/>
            <a:ext cx="6192688" cy="39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Torta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778FE4-1EE0-05D0-C23E-6553046A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51" y="1666098"/>
            <a:ext cx="4608512" cy="41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3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Pontos (</a:t>
            </a:r>
            <a:r>
              <a:rPr lang="pt-BR" dirty="0" err="1"/>
              <a:t>scatter</a:t>
            </a:r>
            <a:r>
              <a:rPr lang="pt-BR" dirty="0"/>
              <a:t>) 2D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AF9DD4-1A36-CD48-4F9C-A8DCA8E2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7211"/>
            <a:ext cx="5688632" cy="40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Pontos (</a:t>
            </a:r>
            <a:r>
              <a:rPr lang="pt-BR" dirty="0" err="1"/>
              <a:t>scatter</a:t>
            </a:r>
            <a:r>
              <a:rPr lang="pt-BR" dirty="0"/>
              <a:t>) 3D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8E8940-6FE7-3020-FAFE-E935803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9750"/>
            <a:ext cx="6768752" cy="40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29F0C5-C974-EE19-F3D1-BCF84BBBFF46}"/>
              </a:ext>
            </a:extLst>
          </p:cNvPr>
          <p:cNvSpPr/>
          <p:nvPr/>
        </p:nvSpPr>
        <p:spPr>
          <a:xfrm>
            <a:off x="504437" y="1467883"/>
            <a:ext cx="8207134" cy="4824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3725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/>
              <a:t>Superfícies 3D</a:t>
            </a: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BCD85A-8C08-03D8-BA57-EA6720CD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6" y="1909084"/>
            <a:ext cx="6600722" cy="39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5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89" y="1973111"/>
            <a:ext cx="4032448" cy="3616129"/>
          </a:xfrm>
        </p:spPr>
        <p:txBody>
          <a:bodyPr>
            <a:normAutofit/>
          </a:bodyPr>
          <a:lstStyle/>
          <a:p>
            <a:r>
              <a:rPr lang="pt-BR" dirty="0"/>
              <a:t>Tipo de dado: numérico</a:t>
            </a:r>
          </a:p>
          <a:p>
            <a:pPr lvl="2"/>
            <a:endParaRPr lang="pt-BR" dirty="0"/>
          </a:p>
          <a:p>
            <a:r>
              <a:rPr lang="pt-BR" dirty="0"/>
              <a:t>Uma dimensão é agregada em:</a:t>
            </a:r>
          </a:p>
          <a:p>
            <a:pPr lvl="1"/>
            <a:r>
              <a:rPr lang="pt-BR" sz="2000" dirty="0"/>
              <a:t>Contagens</a:t>
            </a:r>
          </a:p>
          <a:p>
            <a:pPr lvl="1"/>
            <a:r>
              <a:rPr lang="pt-BR" sz="2000" dirty="0"/>
              <a:t>Frequências</a:t>
            </a:r>
          </a:p>
          <a:p>
            <a:endParaRPr lang="pt-BR" dirty="0"/>
          </a:p>
          <a:p>
            <a:pPr lvl="1"/>
            <a:endParaRPr lang="pt-BR" sz="2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Histogramas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9F60E6-F841-4FBB-A23C-967C717B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2" y="1973111"/>
            <a:ext cx="3816424" cy="3616129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B9713FC5-BB85-4ED2-92E8-917317D3CCB2}"/>
              </a:ext>
            </a:extLst>
          </p:cNvPr>
          <p:cNvSpPr/>
          <p:nvPr/>
        </p:nvSpPr>
        <p:spPr>
          <a:xfrm>
            <a:off x="1877207" y="5135577"/>
            <a:ext cx="200902" cy="217963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2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89" y="1973111"/>
            <a:ext cx="4032448" cy="3616129"/>
          </a:xfrm>
        </p:spPr>
        <p:txBody>
          <a:bodyPr>
            <a:normAutofit/>
          </a:bodyPr>
          <a:lstStyle/>
          <a:p>
            <a:r>
              <a:rPr lang="pt-BR" dirty="0"/>
              <a:t>Tipo de dado: numérico</a:t>
            </a:r>
          </a:p>
          <a:p>
            <a:pPr lvl="2"/>
            <a:endParaRPr lang="pt-BR" dirty="0"/>
          </a:p>
          <a:p>
            <a:r>
              <a:rPr lang="pt-BR" dirty="0"/>
              <a:t>Uma dimensão é agregada em:</a:t>
            </a:r>
          </a:p>
          <a:p>
            <a:pPr lvl="1"/>
            <a:r>
              <a:rPr lang="pt-BR" sz="2000" dirty="0"/>
              <a:t>Contagens</a:t>
            </a:r>
          </a:p>
          <a:p>
            <a:pPr lvl="1"/>
            <a:r>
              <a:rPr lang="pt-BR" sz="2000" dirty="0"/>
              <a:t>Frequências</a:t>
            </a:r>
          </a:p>
          <a:p>
            <a:endParaRPr lang="pt-BR" dirty="0"/>
          </a:p>
          <a:p>
            <a:pPr lvl="1"/>
            <a:endParaRPr lang="pt-BR" sz="2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Histogramas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9F60E6-F841-4FBB-A23C-967C717B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2" y="1973111"/>
            <a:ext cx="3816424" cy="361612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A2C1F7A-B0F4-4307-AF1E-0C3B6FF45CE1}"/>
              </a:ext>
            </a:extLst>
          </p:cNvPr>
          <p:cNvCxnSpPr/>
          <p:nvPr/>
        </p:nvCxnSpPr>
        <p:spPr>
          <a:xfrm>
            <a:off x="1028351" y="2178332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200BAB9-2D07-4CAC-AF9D-B52E9D48435B}"/>
              </a:ext>
            </a:extLst>
          </p:cNvPr>
          <p:cNvSpPr/>
          <p:nvPr/>
        </p:nvSpPr>
        <p:spPr>
          <a:xfrm>
            <a:off x="2006219" y="2178332"/>
            <a:ext cx="174260" cy="28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D83525-66B2-4CE1-B0F0-B891BA670C49}"/>
              </a:ext>
            </a:extLst>
          </p:cNvPr>
          <p:cNvSpPr txBox="1"/>
          <p:nvPr/>
        </p:nvSpPr>
        <p:spPr>
          <a:xfrm>
            <a:off x="2841756" y="2437764"/>
            <a:ext cx="15091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2"/>
                </a:solidFill>
              </a:rPr>
              <a:t>Aproximadamente 120 dados apresentam valores entre 20 e 25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A5584B5-5D01-4A26-8423-80E53A19BBD5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048688" y="3061097"/>
            <a:ext cx="1355927" cy="21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3064CDB-1F0A-4062-A9E5-5B16D824E098}"/>
              </a:ext>
            </a:extLst>
          </p:cNvPr>
          <p:cNvCxnSpPr/>
          <p:nvPr/>
        </p:nvCxnSpPr>
        <p:spPr>
          <a:xfrm>
            <a:off x="2252487" y="2178332"/>
            <a:ext cx="589269" cy="30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9713FC5-BB85-4ED2-92E8-917317D3CCB2}"/>
              </a:ext>
            </a:extLst>
          </p:cNvPr>
          <p:cNvSpPr/>
          <p:nvPr/>
        </p:nvSpPr>
        <p:spPr>
          <a:xfrm>
            <a:off x="1877207" y="5135577"/>
            <a:ext cx="200902" cy="217963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89" y="1973111"/>
            <a:ext cx="4032448" cy="3616129"/>
          </a:xfrm>
        </p:spPr>
        <p:txBody>
          <a:bodyPr>
            <a:normAutofit/>
          </a:bodyPr>
          <a:lstStyle/>
          <a:p>
            <a:r>
              <a:rPr lang="pt-BR" dirty="0"/>
              <a:t>Tipo de dado: numérico</a:t>
            </a:r>
          </a:p>
          <a:p>
            <a:pPr lvl="2"/>
            <a:endParaRPr lang="pt-BR" dirty="0"/>
          </a:p>
          <a:p>
            <a:r>
              <a:rPr lang="pt-BR" dirty="0"/>
              <a:t>Uma dimensão é agregada em:</a:t>
            </a:r>
          </a:p>
          <a:p>
            <a:pPr lvl="1"/>
            <a:r>
              <a:rPr lang="pt-BR" sz="2000" dirty="0"/>
              <a:t>Contagens</a:t>
            </a:r>
          </a:p>
          <a:p>
            <a:pPr lvl="1"/>
            <a:r>
              <a:rPr lang="pt-BR" sz="2000" dirty="0"/>
              <a:t>Frequências</a:t>
            </a:r>
          </a:p>
          <a:p>
            <a:pPr lvl="3"/>
            <a:endParaRPr lang="pt-BR" sz="1600" dirty="0"/>
          </a:p>
          <a:p>
            <a:r>
              <a:rPr lang="pt-BR" dirty="0"/>
              <a:t>Estima uma composição de funções que represente os dados</a:t>
            </a:r>
            <a:endParaRPr lang="pt-BR" sz="2000" dirty="0"/>
          </a:p>
          <a:p>
            <a:endParaRPr lang="pt-BR" dirty="0"/>
          </a:p>
          <a:p>
            <a:pPr lvl="1"/>
            <a:endParaRPr lang="pt-BR" sz="2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Kernel </a:t>
            </a:r>
            <a:r>
              <a:rPr lang="pt-BR" dirty="0" err="1"/>
              <a:t>Density</a:t>
            </a:r>
            <a:r>
              <a:rPr lang="pt-BR" dirty="0"/>
              <a:t> </a:t>
            </a:r>
            <a:r>
              <a:rPr lang="pt-BR" dirty="0" err="1"/>
              <a:t>Estimation</a:t>
            </a:r>
            <a:r>
              <a:rPr lang="pt-BR" dirty="0"/>
              <a:t>: KDE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8BBC8F-9A0B-4ED9-AB92-AF3E2501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1" y="1772815"/>
            <a:ext cx="4185096" cy="361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4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E68985-C6F0-475D-A7CD-372B55668A44}"/>
              </a:ext>
            </a:extLst>
          </p:cNvPr>
          <p:cNvSpPr/>
          <p:nvPr/>
        </p:nvSpPr>
        <p:spPr>
          <a:xfrm>
            <a:off x="1475656" y="2564904"/>
            <a:ext cx="6336704" cy="34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17BB2C-E6D1-4329-9C23-216821C3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68" y="2681806"/>
            <a:ext cx="6046936" cy="316301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1DB21D-8831-4CFA-964E-5EFF80EABF32}"/>
              </a:ext>
            </a:extLst>
          </p:cNvPr>
          <p:cNvSpPr txBox="1"/>
          <p:nvPr/>
        </p:nvSpPr>
        <p:spPr>
          <a:xfrm>
            <a:off x="1146768" y="1484784"/>
            <a:ext cx="6994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 que você enxerga (visualiza) nesses dados?</a:t>
            </a:r>
          </a:p>
        </p:txBody>
      </p:sp>
    </p:spTree>
    <p:extLst>
      <p:ext uri="{BB962C8B-B14F-4D97-AF65-F5344CB8AC3E}">
        <p14:creationId xmlns:p14="http://schemas.microsoft.com/office/powerpoint/2010/main" val="374187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Histograma + KDE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A81D04-3CC4-493F-AF63-72327159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5" y="1916832"/>
            <a:ext cx="7765323" cy="38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9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39113C3-23D7-495C-BE34-D3BB2ED9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4414663"/>
            <a:ext cx="5465327" cy="1728192"/>
          </a:xfrm>
        </p:spPr>
        <p:txBody>
          <a:bodyPr>
            <a:normAutofit/>
          </a:bodyPr>
          <a:lstStyle/>
          <a:p>
            <a:r>
              <a:rPr lang="pt-BR" dirty="0"/>
              <a:t>Tipo de dado: numérico</a:t>
            </a:r>
          </a:p>
          <a:p>
            <a:pPr lvl="2"/>
            <a:endParaRPr lang="pt-BR" dirty="0"/>
          </a:p>
          <a:p>
            <a:r>
              <a:rPr lang="pt-BR" dirty="0"/>
              <a:t>Uma dimensão é agregada em: </a:t>
            </a:r>
            <a:r>
              <a:rPr lang="pt-BR" sz="2000" dirty="0"/>
              <a:t>Contagens</a:t>
            </a:r>
          </a:p>
          <a:p>
            <a:endParaRPr lang="pt-BR" dirty="0"/>
          </a:p>
          <a:p>
            <a:pPr lvl="1"/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E82B7A-87C1-41A9-9376-5A0E912A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75722"/>
            <a:ext cx="5265363" cy="219015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21E1F5-876A-4B1C-97E6-396108EE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59" y="1579240"/>
            <a:ext cx="1693937" cy="36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2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 err="1"/>
              <a:t>Violinplot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39113C3-23D7-495C-BE34-D3BB2ED9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41" y="1988840"/>
            <a:ext cx="3583340" cy="2592288"/>
          </a:xfrm>
        </p:spPr>
        <p:txBody>
          <a:bodyPr>
            <a:normAutofit/>
          </a:bodyPr>
          <a:lstStyle/>
          <a:p>
            <a:r>
              <a:rPr lang="pt-BR" dirty="0"/>
              <a:t>Tipo de dado: numérico</a:t>
            </a:r>
          </a:p>
          <a:p>
            <a:pPr lvl="2"/>
            <a:endParaRPr lang="pt-BR" dirty="0"/>
          </a:p>
          <a:p>
            <a:r>
              <a:rPr lang="pt-BR" dirty="0"/>
              <a:t>Uma dimensão é agregada em: </a:t>
            </a:r>
            <a:r>
              <a:rPr lang="pt-BR" sz="2000" dirty="0"/>
              <a:t>Contagens</a:t>
            </a:r>
          </a:p>
          <a:p>
            <a:pPr lvl="2"/>
            <a:endParaRPr lang="pt-BR" dirty="0"/>
          </a:p>
          <a:p>
            <a:r>
              <a:rPr lang="pt-BR" dirty="0"/>
              <a:t>Combina Box com KDE</a:t>
            </a:r>
          </a:p>
          <a:p>
            <a:endParaRPr lang="pt-BR" sz="2000" dirty="0"/>
          </a:p>
          <a:p>
            <a:endParaRPr lang="pt-BR" dirty="0"/>
          </a:p>
          <a:p>
            <a:pPr lvl="1"/>
            <a:endParaRPr lang="pt-BR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21E1F5-876A-4B1C-97E6-396108EE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9" y="1628800"/>
            <a:ext cx="1693937" cy="38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0116B1B-75C1-421C-9111-77ACAE80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2" y="1628800"/>
            <a:ext cx="1693938" cy="38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7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 err="1"/>
              <a:t>Heatmap</a:t>
            </a:r>
            <a:endParaRPr lang="pt-B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2E3AF5F-6C2F-C661-33E7-E2AF0296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6" y="1556792"/>
            <a:ext cx="4701089" cy="279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5C86B61-01E0-029B-6EBE-E8CA7135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429000"/>
            <a:ext cx="454204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3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 err="1"/>
              <a:t>Treemap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39113C3-23D7-495C-BE34-D3BB2ED9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5369299"/>
            <a:ext cx="3456384" cy="1035496"/>
          </a:xfrm>
        </p:spPr>
        <p:txBody>
          <a:bodyPr>
            <a:normAutofit/>
          </a:bodyPr>
          <a:lstStyle/>
          <a:p>
            <a:r>
              <a:rPr lang="pt-BR" dirty="0"/>
              <a:t>Mapa hierárquico</a:t>
            </a:r>
          </a:p>
          <a:p>
            <a:endParaRPr lang="pt-BR" sz="2000" dirty="0"/>
          </a:p>
          <a:p>
            <a:endParaRPr lang="pt-BR" dirty="0"/>
          </a:p>
          <a:p>
            <a:pPr lvl="1"/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D18273-1514-4316-A1AE-BD14AA8E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07523"/>
            <a:ext cx="8208912" cy="3145613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1CFAD95-7D7D-49C2-9054-6C392282F685}"/>
              </a:ext>
            </a:extLst>
          </p:cNvPr>
          <p:cNvSpPr txBox="1">
            <a:spLocks/>
          </p:cNvSpPr>
          <p:nvPr/>
        </p:nvSpPr>
        <p:spPr>
          <a:xfrm>
            <a:off x="5011113" y="5331850"/>
            <a:ext cx="3456384" cy="10354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Agrega variáveis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6001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 err="1"/>
              <a:t>Choropleth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39113C3-23D7-495C-BE34-D3BB2ED9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5633864"/>
            <a:ext cx="6624736" cy="747464"/>
          </a:xfrm>
        </p:spPr>
        <p:txBody>
          <a:bodyPr>
            <a:normAutofit/>
          </a:bodyPr>
          <a:lstStyle/>
          <a:p>
            <a:r>
              <a:rPr lang="pt-BR" dirty="0"/>
              <a:t>As cores destacam característica de regiões no mapa</a:t>
            </a: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3E1C49-71BE-4F4C-81DE-A20D0FAF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55" y="1556792"/>
            <a:ext cx="703535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0768"/>
            <a:ext cx="7765322" cy="5517232"/>
          </a:xfrm>
        </p:spPr>
        <p:txBody>
          <a:bodyPr>
            <a:normAutofit/>
          </a:bodyPr>
          <a:lstStyle/>
          <a:p>
            <a:r>
              <a:rPr lang="pt-BR" sz="2600" dirty="0" err="1"/>
              <a:t>Matplotlib</a:t>
            </a:r>
            <a:endParaRPr lang="pt-BR" sz="2600" dirty="0"/>
          </a:p>
          <a:p>
            <a:pPr lvl="1"/>
            <a:r>
              <a:rPr lang="pt-BR" sz="2400" dirty="0"/>
              <a:t>Principal e mais geral</a:t>
            </a:r>
          </a:p>
          <a:p>
            <a:pPr lvl="1"/>
            <a:endParaRPr lang="pt-BR" sz="2400" dirty="0"/>
          </a:p>
          <a:p>
            <a:r>
              <a:rPr lang="pt-BR" sz="2600" dirty="0" err="1"/>
              <a:t>Seaborn</a:t>
            </a:r>
            <a:endParaRPr lang="pt-BR" sz="2600" dirty="0"/>
          </a:p>
          <a:p>
            <a:pPr lvl="1"/>
            <a:r>
              <a:rPr lang="pt-BR" sz="2400" dirty="0"/>
              <a:t>Possui interface facilitada com Pandas</a:t>
            </a:r>
          </a:p>
          <a:p>
            <a:endParaRPr lang="pt-BR" sz="2600" dirty="0"/>
          </a:p>
          <a:p>
            <a:r>
              <a:rPr lang="pt-BR" sz="2600" dirty="0" err="1"/>
              <a:t>Plotly</a:t>
            </a:r>
            <a:endParaRPr lang="pt-BR" sz="2600" dirty="0"/>
          </a:p>
          <a:p>
            <a:pPr lvl="1"/>
            <a:r>
              <a:rPr lang="pt-BR" sz="2400" dirty="0"/>
              <a:t>Facilidades para mapas</a:t>
            </a:r>
          </a:p>
          <a:p>
            <a:endParaRPr lang="pt-BR" sz="2200" dirty="0"/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Bibliotecas Python</a:t>
            </a:r>
          </a:p>
        </p:txBody>
      </p:sp>
    </p:spTree>
    <p:extLst>
      <p:ext uri="{BB962C8B-B14F-4D97-AF65-F5344CB8AC3E}">
        <p14:creationId xmlns:p14="http://schemas.microsoft.com/office/powerpoint/2010/main" val="72924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E68985-C6F0-475D-A7CD-372B55668A44}"/>
              </a:ext>
            </a:extLst>
          </p:cNvPr>
          <p:cNvSpPr/>
          <p:nvPr/>
        </p:nvSpPr>
        <p:spPr>
          <a:xfrm>
            <a:off x="1475656" y="2564904"/>
            <a:ext cx="6336704" cy="34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17BB2C-E6D1-4329-9C23-216821C3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68" y="2681806"/>
            <a:ext cx="6046936" cy="316301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1DB21D-8831-4CFA-964E-5EFF80EABF32}"/>
              </a:ext>
            </a:extLst>
          </p:cNvPr>
          <p:cNvSpPr txBox="1"/>
          <p:nvPr/>
        </p:nvSpPr>
        <p:spPr>
          <a:xfrm>
            <a:off x="3263355" y="1484784"/>
            <a:ext cx="2609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São diferentes...</a:t>
            </a:r>
          </a:p>
        </p:txBody>
      </p:sp>
    </p:spTree>
    <p:extLst>
      <p:ext uri="{BB962C8B-B14F-4D97-AF65-F5344CB8AC3E}">
        <p14:creationId xmlns:p14="http://schemas.microsoft.com/office/powerpoint/2010/main" val="113434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E68985-C6F0-475D-A7CD-372B55668A44}"/>
              </a:ext>
            </a:extLst>
          </p:cNvPr>
          <p:cNvSpPr/>
          <p:nvPr/>
        </p:nvSpPr>
        <p:spPr>
          <a:xfrm>
            <a:off x="1475656" y="2564904"/>
            <a:ext cx="6336704" cy="34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17BB2C-E6D1-4329-9C23-216821C3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68" y="2681806"/>
            <a:ext cx="6046936" cy="316301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1DB21D-8831-4CFA-964E-5EFF80EABF32}"/>
              </a:ext>
            </a:extLst>
          </p:cNvPr>
          <p:cNvSpPr txBox="1"/>
          <p:nvPr/>
        </p:nvSpPr>
        <p:spPr>
          <a:xfrm>
            <a:off x="976621" y="1484784"/>
            <a:ext cx="762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Será que alguns dados </a:t>
            </a:r>
            <a:r>
              <a:rPr lang="pt-BR" sz="2800"/>
              <a:t>estatísticos podem </a:t>
            </a:r>
            <a:r>
              <a:rPr lang="pt-BR" sz="2800" dirty="0"/>
              <a:t>ajudar?</a:t>
            </a:r>
          </a:p>
        </p:txBody>
      </p:sp>
    </p:spTree>
    <p:extLst>
      <p:ext uri="{BB962C8B-B14F-4D97-AF65-F5344CB8AC3E}">
        <p14:creationId xmlns:p14="http://schemas.microsoft.com/office/powerpoint/2010/main" val="386401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459B846-BF06-4210-BA9C-976014CBAC9E}"/>
              </a:ext>
            </a:extLst>
          </p:cNvPr>
          <p:cNvGrpSpPr/>
          <p:nvPr/>
        </p:nvGrpSpPr>
        <p:grpSpPr>
          <a:xfrm>
            <a:off x="936752" y="2132856"/>
            <a:ext cx="7488832" cy="4320480"/>
            <a:chOff x="539552" y="1412776"/>
            <a:chExt cx="8208912" cy="468052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6E68985-C6F0-475D-A7CD-372B55668A44}"/>
                </a:ext>
              </a:extLst>
            </p:cNvPr>
            <p:cNvSpPr/>
            <p:nvPr/>
          </p:nvSpPr>
          <p:spPr>
            <a:xfrm>
              <a:off x="539552" y="1412776"/>
              <a:ext cx="8208912" cy="468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DB8F0E-792E-4E66-BD39-324B7CB0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57" y="1516426"/>
              <a:ext cx="7923091" cy="4443998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188BEC-6519-403B-AB9B-332FF9B3273C}"/>
              </a:ext>
            </a:extLst>
          </p:cNvPr>
          <p:cNvSpPr txBox="1"/>
          <p:nvPr/>
        </p:nvSpPr>
        <p:spPr>
          <a:xfrm>
            <a:off x="976621" y="1268760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Será que alguns dados estatísticos pode ajudar?</a:t>
            </a:r>
          </a:p>
        </p:txBody>
      </p:sp>
    </p:spTree>
    <p:extLst>
      <p:ext uri="{BB962C8B-B14F-4D97-AF65-F5344CB8AC3E}">
        <p14:creationId xmlns:p14="http://schemas.microsoft.com/office/powerpoint/2010/main" val="31416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459B846-BF06-4210-BA9C-976014CBAC9E}"/>
              </a:ext>
            </a:extLst>
          </p:cNvPr>
          <p:cNvGrpSpPr/>
          <p:nvPr/>
        </p:nvGrpSpPr>
        <p:grpSpPr>
          <a:xfrm>
            <a:off x="936752" y="2132856"/>
            <a:ext cx="7488832" cy="4320480"/>
            <a:chOff x="539552" y="1412776"/>
            <a:chExt cx="8208912" cy="468052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6E68985-C6F0-475D-A7CD-372B55668A44}"/>
                </a:ext>
              </a:extLst>
            </p:cNvPr>
            <p:cNvSpPr/>
            <p:nvPr/>
          </p:nvSpPr>
          <p:spPr>
            <a:xfrm>
              <a:off x="539552" y="1412776"/>
              <a:ext cx="8208912" cy="468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DB8F0E-792E-4E66-BD39-324B7CB0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57" y="1516426"/>
              <a:ext cx="7923091" cy="4443998"/>
            </a:xfrm>
            <a:prstGeom prst="rect">
              <a:avLst/>
            </a:prstGeom>
          </p:spPr>
        </p:pic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CA55C8B-08C3-46E4-877A-D1D7BD2C1CB8}"/>
              </a:ext>
            </a:extLst>
          </p:cNvPr>
          <p:cNvSpPr/>
          <p:nvPr/>
        </p:nvSpPr>
        <p:spPr>
          <a:xfrm>
            <a:off x="730530" y="5490728"/>
            <a:ext cx="7826657" cy="9356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63ABE9-D106-408B-AD6D-8FE98A3A82B6}"/>
              </a:ext>
            </a:extLst>
          </p:cNvPr>
          <p:cNvSpPr txBox="1"/>
          <p:nvPr/>
        </p:nvSpPr>
        <p:spPr>
          <a:xfrm>
            <a:off x="2334356" y="1249596"/>
            <a:ext cx="4691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Nem sempre são suficientes...</a:t>
            </a:r>
          </a:p>
        </p:txBody>
      </p:sp>
    </p:spTree>
    <p:extLst>
      <p:ext uri="{BB962C8B-B14F-4D97-AF65-F5344CB8AC3E}">
        <p14:creationId xmlns:p14="http://schemas.microsoft.com/office/powerpoint/2010/main" val="158429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FC58-3771-4B50-8C32-E16F7C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63ABE9-D106-408B-AD6D-8FE98A3A82B6}"/>
              </a:ext>
            </a:extLst>
          </p:cNvPr>
          <p:cNvSpPr txBox="1"/>
          <p:nvPr/>
        </p:nvSpPr>
        <p:spPr>
          <a:xfrm>
            <a:off x="2334356" y="1249596"/>
            <a:ext cx="4691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Nem sempre são suficientes...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D8B402B-3BBD-4185-ADA2-F9C62AE22551}"/>
              </a:ext>
            </a:extLst>
          </p:cNvPr>
          <p:cNvGrpSpPr/>
          <p:nvPr/>
        </p:nvGrpSpPr>
        <p:grpSpPr>
          <a:xfrm>
            <a:off x="1691680" y="2276872"/>
            <a:ext cx="6120680" cy="4104456"/>
            <a:chOff x="1691680" y="2276872"/>
            <a:chExt cx="5760640" cy="410445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1A921EF-9D65-4613-A8E4-66EED90DE5E5}"/>
                </a:ext>
              </a:extLst>
            </p:cNvPr>
            <p:cNvSpPr/>
            <p:nvPr/>
          </p:nvSpPr>
          <p:spPr>
            <a:xfrm>
              <a:off x="1691680" y="2276872"/>
              <a:ext cx="5760640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ECD2DDF-1556-4BE6-ABF4-B968F63D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855" y="2420888"/>
              <a:ext cx="5406289" cy="378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1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0768"/>
            <a:ext cx="7765322" cy="4058751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u="sng" dirty="0"/>
              <a:t>diferentes representações e visualizações </a:t>
            </a:r>
            <a:r>
              <a:rPr lang="pt-BR" dirty="0"/>
              <a:t>dos dados podem nos dar </a:t>
            </a:r>
            <a:r>
              <a:rPr lang="pt-BR" u="sng" dirty="0"/>
              <a:t>diferentes “sacadas”</a:t>
            </a:r>
            <a:r>
              <a:rPr lang="pt-BR" dirty="0"/>
              <a:t> a respeito deles.</a:t>
            </a:r>
          </a:p>
          <a:p>
            <a:r>
              <a:rPr lang="pt-BR" dirty="0"/>
              <a:t>Pode-se utilizar </a:t>
            </a:r>
            <a:r>
              <a:rPr lang="pt-BR" u="sng" dirty="0"/>
              <a:t>diferentes representações</a:t>
            </a:r>
            <a:r>
              <a:rPr lang="pt-BR" dirty="0"/>
              <a:t>, não apenas com números e estatísticas, mas, além deles, uma composição com diferentes: layouts, cores, dimensões, formatos, imagens </a:t>
            </a:r>
            <a:r>
              <a:rPr lang="pt-BR" dirty="0" err="1"/>
              <a:t>etc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024FCE-47B6-49D7-9B70-3C12E498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7" y="3429000"/>
            <a:ext cx="2353359" cy="1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1EF591-24DC-4967-AFFB-7D8D4009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7" y="5043865"/>
            <a:ext cx="2353359" cy="1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AD50FE-8996-4A56-B359-2CFE121C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5" y="5015974"/>
            <a:ext cx="2353359" cy="1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5FCC7D-2636-44F6-9EEF-D43FB275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3113"/>
            <a:ext cx="2194607" cy="1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A1A48E9-3C7A-43E3-AD01-D5C9D98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7" y="3423113"/>
            <a:ext cx="2469674" cy="15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4CFC41-F633-42F3-BBAA-EEE8FC413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58" y="5087069"/>
            <a:ext cx="2152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76CD-784F-44B1-9724-AD9D992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0768"/>
            <a:ext cx="7765322" cy="4968552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/>
              <a:t>Numéricos</a:t>
            </a:r>
          </a:p>
          <a:p>
            <a:pPr lvl="1"/>
            <a:r>
              <a:rPr lang="pt-BR" sz="2400" dirty="0"/>
              <a:t>Não-Sequenciais: a sequência não importa</a:t>
            </a:r>
          </a:p>
          <a:p>
            <a:pPr lvl="2"/>
            <a:r>
              <a:rPr lang="pt-BR" sz="2200" dirty="0"/>
              <a:t>Exemplos: Idade, altura, distância</a:t>
            </a:r>
          </a:p>
          <a:p>
            <a:pPr lvl="1"/>
            <a:r>
              <a:rPr lang="pt-BR" sz="2400" dirty="0"/>
              <a:t>Sequenciais: a sequência importa</a:t>
            </a:r>
          </a:p>
          <a:p>
            <a:pPr lvl="2"/>
            <a:r>
              <a:rPr lang="pt-BR" sz="2200" dirty="0"/>
              <a:t>Exemplos: evolução diária de casos de covid-19, crescimento anual do PIB</a:t>
            </a:r>
          </a:p>
          <a:p>
            <a:pPr lvl="5"/>
            <a:endParaRPr lang="pt-BR" sz="2000" dirty="0"/>
          </a:p>
          <a:p>
            <a:r>
              <a:rPr lang="pt-BR" sz="2600" dirty="0"/>
              <a:t>Categóricos</a:t>
            </a:r>
          </a:p>
          <a:p>
            <a:pPr lvl="1"/>
            <a:r>
              <a:rPr lang="pt-BR" sz="2400" dirty="0"/>
              <a:t>Os dados são rotulados em classes</a:t>
            </a:r>
          </a:p>
          <a:p>
            <a:pPr lvl="1"/>
            <a:r>
              <a:rPr lang="pt-BR" sz="2400" dirty="0"/>
              <a:t>Exemplos:  </a:t>
            </a:r>
          </a:p>
          <a:p>
            <a:pPr lvl="2"/>
            <a:r>
              <a:rPr lang="pt-BR" sz="2200" dirty="0"/>
              <a:t>Homens e mulheres, países do mundo, espécies animais</a:t>
            </a:r>
          </a:p>
          <a:p>
            <a:pPr lvl="1"/>
            <a:endParaRPr lang="pt-BR" sz="2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F72C67-9176-4B9C-8655-7282322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88640"/>
            <a:ext cx="7765322" cy="970450"/>
          </a:xfrm>
        </p:spPr>
        <p:txBody>
          <a:bodyPr/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22570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12605</TotalTime>
  <Words>361</Words>
  <Application>Microsoft Office PowerPoint</Application>
  <PresentationFormat>Apresentação na tela (4:3)</PresentationFormat>
  <Paragraphs>108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Calisto MT</vt:lpstr>
      <vt:lpstr>Wingdings 2</vt:lpstr>
      <vt:lpstr>Ardósia</vt:lpstr>
      <vt:lpstr>Introdução à Visualização de Dados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de Dados</vt:lpstr>
      <vt:lpstr>Alguns Tipos de Visualizações</vt:lpstr>
      <vt:lpstr>Linhas</vt:lpstr>
      <vt:lpstr>Barras</vt:lpstr>
      <vt:lpstr>Torta</vt:lpstr>
      <vt:lpstr>Pontos (scatter) 2D</vt:lpstr>
      <vt:lpstr>Pontos (scatter) 3D</vt:lpstr>
      <vt:lpstr>Superfícies 3D</vt:lpstr>
      <vt:lpstr>Histogramas</vt:lpstr>
      <vt:lpstr>Histogramas</vt:lpstr>
      <vt:lpstr>Kernel Density Estimation: KDE</vt:lpstr>
      <vt:lpstr>Histograma + KDE</vt:lpstr>
      <vt:lpstr>Boxplot</vt:lpstr>
      <vt:lpstr>Violinplot</vt:lpstr>
      <vt:lpstr>Heatmap</vt:lpstr>
      <vt:lpstr>Treemap</vt:lpstr>
      <vt:lpstr>Choropleth</vt:lpstr>
      <vt:lpstr>Bibliotecas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436</cp:revision>
  <dcterms:created xsi:type="dcterms:W3CDTF">2019-11-06T10:37:45Z</dcterms:created>
  <dcterms:modified xsi:type="dcterms:W3CDTF">2022-06-09T00:05:31Z</dcterms:modified>
</cp:coreProperties>
</file>