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4"/>
  </p:notesMasterIdLst>
  <p:sldIdLst>
    <p:sldId id="256" r:id="rId2"/>
    <p:sldId id="411" r:id="rId3"/>
    <p:sldId id="417" r:id="rId4"/>
    <p:sldId id="419" r:id="rId5"/>
    <p:sldId id="433" r:id="rId6"/>
    <p:sldId id="434" r:id="rId7"/>
    <p:sldId id="435" r:id="rId8"/>
    <p:sldId id="423" r:id="rId9"/>
    <p:sldId id="436" r:id="rId10"/>
    <p:sldId id="432" r:id="rId11"/>
    <p:sldId id="437" r:id="rId12"/>
    <p:sldId id="438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C02"/>
    <a:srgbClr val="FA7C72"/>
    <a:srgbClr val="638161"/>
    <a:srgbClr val="CF0FCF"/>
    <a:srgbClr val="37E937"/>
    <a:srgbClr val="CC6BD3"/>
    <a:srgbClr val="B63AC0"/>
    <a:srgbClr val="6E8F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68" d="100"/>
          <a:sy n="68" d="100"/>
        </p:scale>
        <p:origin x="144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220C6-00C7-4905-AFA6-6D4E4D999F1F}" type="datetimeFigureOut">
              <a:rPr lang="pt-BR" smtClean="0"/>
              <a:pPr/>
              <a:t>17/03/2021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50ECA-E4AE-4D44-A3AD-46C1188FD73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0388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850ECA-E4AE-4D44-A3AD-46C1188FD730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5683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F017-B34C-4F3C-AB30-B648961CC59D}" type="datetimeFigureOut">
              <a:rPr lang="pt-BR" smtClean="0"/>
              <a:pPr/>
              <a:t>17/03/2021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6287-9F76-4AA7-9DBE-2B81AC0CB4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F017-B34C-4F3C-AB30-B648961CC59D}" type="datetimeFigureOut">
              <a:rPr lang="pt-BR" smtClean="0"/>
              <a:pPr/>
              <a:t>17/03/2021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6287-9F76-4AA7-9DBE-2B81AC0CB4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F017-B34C-4F3C-AB30-B648961CC59D}" type="datetimeFigureOut">
              <a:rPr lang="pt-BR" smtClean="0"/>
              <a:pPr/>
              <a:t>17/03/2021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6287-9F76-4AA7-9DBE-2B81AC0CB4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F017-B34C-4F3C-AB30-B648961CC59D}" type="datetimeFigureOut">
              <a:rPr lang="pt-BR" smtClean="0"/>
              <a:pPr/>
              <a:t>17/03/2021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6287-9F76-4AA7-9DBE-2B81AC0CB4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F017-B34C-4F3C-AB30-B648961CC59D}" type="datetimeFigureOut">
              <a:rPr lang="pt-BR" smtClean="0"/>
              <a:pPr/>
              <a:t>17/03/2021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6287-9F76-4AA7-9DBE-2B81AC0CB4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F017-B34C-4F3C-AB30-B648961CC59D}" type="datetimeFigureOut">
              <a:rPr lang="pt-BR" smtClean="0"/>
              <a:pPr/>
              <a:t>17/03/2021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6287-9F76-4AA7-9DBE-2B81AC0CB4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F017-B34C-4F3C-AB30-B648961CC59D}" type="datetimeFigureOut">
              <a:rPr lang="pt-BR" smtClean="0"/>
              <a:pPr/>
              <a:t>17/03/2021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6287-9F76-4AA7-9DBE-2B81AC0CB4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F017-B34C-4F3C-AB30-B648961CC59D}" type="datetimeFigureOut">
              <a:rPr lang="pt-BR" smtClean="0"/>
              <a:pPr/>
              <a:t>17/03/2021</a:t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2D6287-9F76-4AA7-9DBE-2B81AC0CB48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F017-B34C-4F3C-AB30-B648961CC59D}" type="datetimeFigureOut">
              <a:rPr lang="pt-BR" smtClean="0"/>
              <a:pPr/>
              <a:t>17/03/2021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6287-9F76-4AA7-9DBE-2B81AC0CB4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F017-B34C-4F3C-AB30-B648961CC59D}" type="datetimeFigureOut">
              <a:rPr lang="pt-BR" smtClean="0"/>
              <a:pPr/>
              <a:t>17/03/2021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82D6287-9F76-4AA7-9DBE-2B81AC0CB4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C42F017-B34C-4F3C-AB30-B648961CC59D}" type="datetimeFigureOut">
              <a:rPr lang="pt-BR" smtClean="0"/>
              <a:pPr/>
              <a:t>17/03/2021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6287-9F76-4AA7-9DBE-2B81AC0CB4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C42F017-B34C-4F3C-AB30-B648961CC59D}" type="datetimeFigureOut">
              <a:rPr lang="pt-BR" smtClean="0"/>
              <a:pPr/>
              <a:t>17/03/2021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82D6287-9F76-4AA7-9DBE-2B81AC0CB4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mnap@ien.gov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9064" y="2833504"/>
            <a:ext cx="8031368" cy="1531600"/>
          </a:xfrm>
        </p:spPr>
        <p:txBody>
          <a:bodyPr>
            <a:normAutofit fontScale="90000"/>
          </a:bodyPr>
          <a:lstStyle/>
          <a:p>
            <a:r>
              <a:rPr lang="pt-BR" sz="6000" dirty="0"/>
              <a:t>Redes neurais</a:t>
            </a:r>
            <a:br>
              <a:rPr lang="pt-BR" sz="6000" dirty="0"/>
            </a:br>
            <a:r>
              <a:rPr lang="pt-BR" sz="6000" dirty="0"/>
              <a:t>Modelagem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3050" y="980728"/>
            <a:ext cx="8031368" cy="1236564"/>
          </a:xfrm>
        </p:spPr>
        <p:txBody>
          <a:bodyPr>
            <a:normAutofit/>
          </a:bodyPr>
          <a:lstStyle/>
          <a:p>
            <a:r>
              <a:rPr lang="pt-BR" b="1" cap="all" dirty="0"/>
              <a:t>Laboratório de monitoração de Processos</a:t>
            </a:r>
          </a:p>
          <a:p>
            <a:r>
              <a:rPr lang="pt-BR" sz="2400" b="1" cap="all" dirty="0"/>
              <a:t>LMP – PEN/</a:t>
            </a:r>
            <a:r>
              <a:rPr lang="pt-BR" sz="2400" b="1" cap="all" dirty="0" err="1"/>
              <a:t>CooPE</a:t>
            </a:r>
            <a:r>
              <a:rPr lang="pt-BR" sz="2400" b="1" cap="all" dirty="0"/>
              <a:t>/UFRJ</a:t>
            </a:r>
            <a:endParaRPr lang="pt-BR" sz="2400" b="1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433050" y="4496692"/>
            <a:ext cx="8031368" cy="1884636"/>
          </a:xfrm>
          <a:prstGeom prst="rect">
            <a:avLst/>
          </a:prstGeom>
        </p:spPr>
        <p:txBody>
          <a:bodyPr vert="horz" tIns="0" rIns="45720" bIns="0" anchor="b">
            <a:normAutofit/>
          </a:bodyPr>
          <a:lstStyle/>
          <a:p>
            <a:pPr lvl="0" algn="r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kumimoji="0" lang="pt-BR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Prof. Cláudio M. N. A. </a:t>
            </a:r>
            <a:r>
              <a:rPr lang="pt-BR" sz="2200" b="1" dirty="0"/>
              <a:t>Pereira </a:t>
            </a:r>
          </a:p>
          <a:p>
            <a:pPr lvl="0" algn="r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pt-BR" sz="2200" dirty="0">
                <a:hlinkClick r:id="rId3"/>
              </a:rPr>
              <a:t>cmnap@ien.gov.br</a:t>
            </a:r>
            <a:endParaRPr lang="pt-BR" sz="2200" dirty="0"/>
          </a:p>
          <a:p>
            <a:pPr lvl="0" algn="r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endParaRPr lang="pt-BR" sz="2200" dirty="0"/>
          </a:p>
          <a:p>
            <a:pPr lvl="0" algn="r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938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4648" cy="1143000"/>
          </a:xfrm>
        </p:spPr>
        <p:txBody>
          <a:bodyPr>
            <a:normAutofit/>
          </a:bodyPr>
          <a:lstStyle/>
          <a:p>
            <a:pPr algn="r"/>
            <a:r>
              <a:rPr lang="pt-PT" sz="4000" dirty="0"/>
              <a:t>Passos Básicos da Modelagem d</a:t>
            </a:r>
            <a:r>
              <a:rPr lang="pt-BR" sz="4000" dirty="0"/>
              <a:t>a RN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19256" cy="504056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pt-BR" sz="900" dirty="0"/>
          </a:p>
          <a:p>
            <a:pPr marL="36576" indent="0">
              <a:buNone/>
            </a:pPr>
            <a:r>
              <a:rPr lang="pt-PT" sz="2800" dirty="0"/>
              <a:t>7. Treinamento da RN</a:t>
            </a:r>
          </a:p>
          <a:p>
            <a:pPr marL="852678" lvl="1" indent="-514350">
              <a:buFont typeface="+mj-lt"/>
              <a:buAutoNum type="alphaLcParenR"/>
            </a:pPr>
            <a:r>
              <a:rPr lang="pt-PT" sz="2400" dirty="0"/>
              <a:t>Define número de épocas</a:t>
            </a:r>
          </a:p>
          <a:p>
            <a:pPr marL="852678" lvl="1" indent="-514350">
              <a:buFont typeface="+mj-lt"/>
              <a:buAutoNum type="alphaLcParenR"/>
            </a:pPr>
            <a:r>
              <a:rPr lang="pt-PT" sz="2400" dirty="0"/>
              <a:t>Define tamanho do batch</a:t>
            </a:r>
          </a:p>
          <a:p>
            <a:pPr marL="852678" lvl="1" indent="-514350">
              <a:buFont typeface="+mj-lt"/>
              <a:buAutoNum type="alphaLcParenR"/>
            </a:pPr>
            <a:r>
              <a:rPr lang="pt-PT" sz="2400" dirty="0"/>
              <a:t>Inicia treinamento</a:t>
            </a:r>
          </a:p>
          <a:p>
            <a:pPr marL="852678" lvl="1" indent="-514350">
              <a:buFont typeface="+mj-lt"/>
              <a:buAutoNum type="alphaLcParenR"/>
            </a:pPr>
            <a:endParaRPr lang="pt-PT" sz="2400" dirty="0"/>
          </a:p>
          <a:p>
            <a:pPr marL="36576" indent="0">
              <a:buNone/>
            </a:pP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484668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4648" cy="1143000"/>
          </a:xfrm>
        </p:spPr>
        <p:txBody>
          <a:bodyPr>
            <a:normAutofit/>
          </a:bodyPr>
          <a:lstStyle/>
          <a:p>
            <a:pPr algn="r"/>
            <a:r>
              <a:rPr lang="pt-PT" sz="4000" dirty="0"/>
              <a:t>Passos Básicos da Modelagem d</a:t>
            </a:r>
            <a:r>
              <a:rPr lang="pt-BR" sz="4000" dirty="0"/>
              <a:t>a RN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19256" cy="5040560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endParaRPr lang="pt-BR" sz="900" dirty="0"/>
          </a:p>
          <a:p>
            <a:pPr marL="36576" indent="0">
              <a:buNone/>
            </a:pPr>
            <a:r>
              <a:rPr lang="pt-PT" sz="2800" dirty="0"/>
              <a:t>7. Treinamento da RN</a:t>
            </a:r>
          </a:p>
          <a:p>
            <a:pPr marL="852678" lvl="1" indent="-514350">
              <a:buFont typeface="+mj-lt"/>
              <a:buAutoNum type="alphaLcParenR"/>
            </a:pPr>
            <a:r>
              <a:rPr lang="pt-PT" sz="2400" dirty="0"/>
              <a:t>Define número de épocas</a:t>
            </a:r>
          </a:p>
          <a:p>
            <a:pPr marL="852678" lvl="1" indent="-514350">
              <a:buFont typeface="+mj-lt"/>
              <a:buAutoNum type="alphaLcParenR"/>
            </a:pPr>
            <a:r>
              <a:rPr lang="pt-PT" sz="2400" dirty="0"/>
              <a:t>Define tamanho do batch</a:t>
            </a:r>
          </a:p>
          <a:p>
            <a:pPr marL="852678" lvl="1" indent="-514350">
              <a:buFont typeface="+mj-lt"/>
              <a:buAutoNum type="alphaLcParenR"/>
            </a:pPr>
            <a:r>
              <a:rPr lang="pt-PT" sz="2400" dirty="0"/>
              <a:t>Inicia treinamento</a:t>
            </a:r>
          </a:p>
          <a:p>
            <a:pPr marL="852678" lvl="1" indent="-514350">
              <a:buFont typeface="+mj-lt"/>
              <a:buAutoNum type="alphaLcParenR"/>
            </a:pPr>
            <a:endParaRPr lang="pt-PT" sz="2400" dirty="0"/>
          </a:p>
          <a:p>
            <a:pPr marL="36576" indent="0">
              <a:buNone/>
            </a:pPr>
            <a:r>
              <a:rPr lang="pt-PT" sz="2800" dirty="0"/>
              <a:t>8. Avaliação da Rede treinada</a:t>
            </a:r>
          </a:p>
          <a:p>
            <a:pPr marL="852678" lvl="1" indent="-514350">
              <a:buFont typeface="+mj-lt"/>
              <a:buAutoNum type="alphaLcParenR"/>
            </a:pPr>
            <a:r>
              <a:rPr lang="pt-PT" sz="2400" dirty="0"/>
              <a:t>Aplica a um conjunto de teste</a:t>
            </a:r>
          </a:p>
          <a:p>
            <a:pPr marL="852678" lvl="1" indent="-514350">
              <a:buFont typeface="+mj-lt"/>
              <a:buAutoNum type="alphaLcParenR"/>
            </a:pPr>
            <a:r>
              <a:rPr lang="pt-PT" sz="2400" dirty="0"/>
              <a:t>Avalia métricas estatísticas (MSE, Coef. Correlação)</a:t>
            </a:r>
          </a:p>
          <a:p>
            <a:pPr marL="852678" lvl="1" indent="-514350">
              <a:buFont typeface="+mj-lt"/>
              <a:buAutoNum type="alphaLcParenR"/>
            </a:pPr>
            <a:r>
              <a:rPr lang="pt-PT" sz="2400" dirty="0"/>
              <a:t>Avalia convergência (historico gerado no treinamento)</a:t>
            </a:r>
          </a:p>
          <a:p>
            <a:pPr marL="852678" lvl="1" indent="-514350">
              <a:buFont typeface="+mj-lt"/>
              <a:buAutoNum type="alphaLcParenR"/>
            </a:pPr>
            <a:r>
              <a:rPr lang="pt-PT" sz="2400" dirty="0"/>
              <a:t>Gera tabelas comparativas, gráficos etc.</a:t>
            </a:r>
          </a:p>
        </p:txBody>
      </p:sp>
    </p:spTree>
    <p:extLst>
      <p:ext uri="{BB962C8B-B14F-4D97-AF65-F5344CB8AC3E}">
        <p14:creationId xmlns:p14="http://schemas.microsoft.com/office/powerpoint/2010/main" val="4177985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4648" cy="1143000"/>
          </a:xfrm>
        </p:spPr>
        <p:txBody>
          <a:bodyPr>
            <a:normAutofit/>
          </a:bodyPr>
          <a:lstStyle/>
          <a:p>
            <a:pPr algn="r"/>
            <a:r>
              <a:rPr lang="pt-PT" sz="4000" dirty="0"/>
              <a:t>Passos Básicos da Modelagem d</a:t>
            </a:r>
            <a:r>
              <a:rPr lang="pt-BR" sz="4000" dirty="0"/>
              <a:t>a RN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19256" cy="504056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pt-BR" sz="900" dirty="0"/>
          </a:p>
          <a:p>
            <a:pPr marL="36576" indent="0">
              <a:buNone/>
            </a:pPr>
            <a:r>
              <a:rPr lang="pt-PT" sz="2800"/>
              <a:t>9. </a:t>
            </a:r>
            <a:r>
              <a:rPr lang="pt-PT" sz="2800" dirty="0"/>
              <a:t>Ajustes na rede</a:t>
            </a:r>
          </a:p>
          <a:p>
            <a:pPr marL="852678" lvl="1" indent="-514350">
              <a:buFont typeface="+mj-lt"/>
              <a:buAutoNum type="alphaLcParenR"/>
            </a:pPr>
            <a:r>
              <a:rPr lang="pt-PT" sz="2400" dirty="0"/>
              <a:t>Baseado na avaliação da rede treinada, pode-se mexer am seus parâmetros e critérios de treinamento para melhorá-la</a:t>
            </a:r>
          </a:p>
          <a:p>
            <a:pPr marL="852678" lvl="1" indent="-514350">
              <a:buFont typeface="+mj-lt"/>
              <a:buAutoNum type="alphaLcParenR"/>
            </a:pPr>
            <a:r>
              <a:rPr lang="pt-PT" sz="2400" dirty="0"/>
              <a:t>Arquitetura</a:t>
            </a:r>
          </a:p>
          <a:p>
            <a:pPr marL="852678" lvl="1" indent="-514350">
              <a:buFont typeface="+mj-lt"/>
              <a:buAutoNum type="alphaLcParenR"/>
            </a:pPr>
            <a:r>
              <a:rPr lang="pt-PT" sz="2400" dirty="0"/>
              <a:t>Taxas de aprendizado e momento</a:t>
            </a:r>
          </a:p>
          <a:p>
            <a:pPr marL="852678" lvl="1" indent="-514350">
              <a:buFont typeface="+mj-lt"/>
              <a:buAutoNum type="alphaLcParenR"/>
            </a:pPr>
            <a:r>
              <a:rPr lang="pt-PT" sz="2400" dirty="0"/>
              <a:t>Funçoes de ativação</a:t>
            </a:r>
          </a:p>
          <a:p>
            <a:pPr marL="852678" lvl="1" indent="-514350">
              <a:buFont typeface="+mj-lt"/>
              <a:buAutoNum type="alphaLcParenR"/>
            </a:pPr>
            <a:r>
              <a:rPr lang="pt-PT" sz="2400" dirty="0"/>
              <a:t>etc</a:t>
            </a:r>
          </a:p>
          <a:p>
            <a:pPr marL="852678" lvl="1" indent="-514350">
              <a:buFont typeface="+mj-lt"/>
              <a:buAutoNum type="alphaLcParenR"/>
            </a:pPr>
            <a:endParaRPr lang="pt-PT" sz="2400" dirty="0"/>
          </a:p>
          <a:p>
            <a:pPr marL="36576" indent="0">
              <a:buNone/>
            </a:pP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1604858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4648" cy="1143000"/>
          </a:xfrm>
        </p:spPr>
        <p:txBody>
          <a:bodyPr/>
          <a:lstStyle/>
          <a:p>
            <a:pPr algn="r"/>
            <a:r>
              <a:rPr lang="pt-PT" dirty="0"/>
              <a:t>Objetivo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19256" cy="504056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endParaRPr lang="pt-BR" dirty="0"/>
          </a:p>
          <a:p>
            <a:pPr marL="36576" indent="0" algn="just">
              <a:buNone/>
            </a:pPr>
            <a:endParaRPr lang="pt-PT" dirty="0"/>
          </a:p>
          <a:p>
            <a:pPr marL="36576" indent="0" algn="just">
              <a:buNone/>
            </a:pPr>
            <a:endParaRPr lang="pt-PT" dirty="0"/>
          </a:p>
          <a:p>
            <a:pPr marL="36576" indent="0" algn="just">
              <a:buNone/>
            </a:pPr>
            <a:r>
              <a:rPr lang="pt-PT" dirty="0"/>
              <a:t>Apresentar os passos básicos para solução de problemas através de Redes Neurais 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8928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4648" cy="1143000"/>
          </a:xfrm>
        </p:spPr>
        <p:txBody>
          <a:bodyPr>
            <a:normAutofit/>
          </a:bodyPr>
          <a:lstStyle/>
          <a:p>
            <a:pPr algn="r"/>
            <a:r>
              <a:rPr lang="pt-PT" sz="4000" dirty="0"/>
              <a:t>Passos Básicos da Modelagem d</a:t>
            </a:r>
            <a:r>
              <a:rPr lang="pt-BR" sz="4000" dirty="0"/>
              <a:t>a RN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19256" cy="5040560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endParaRPr lang="pt-BR" sz="900" dirty="0"/>
          </a:p>
          <a:p>
            <a:pPr marL="550926" indent="-514350">
              <a:buFont typeface="+mj-lt"/>
              <a:buAutoNum type="arabicPeriod"/>
            </a:pPr>
            <a:r>
              <a:rPr lang="pt-PT" dirty="0"/>
              <a:t>Definição do problema</a:t>
            </a:r>
          </a:p>
          <a:p>
            <a:pPr marL="550926" indent="-514350">
              <a:buFont typeface="+mj-lt"/>
              <a:buAutoNum type="arabicPeriod"/>
            </a:pPr>
            <a:r>
              <a:rPr lang="pt-PT" dirty="0"/>
              <a:t>Obtenção da base de dados de interesse</a:t>
            </a:r>
          </a:p>
          <a:p>
            <a:pPr marL="550926" indent="-514350">
              <a:buFont typeface="+mj-lt"/>
              <a:buAutoNum type="arabicPeriod"/>
            </a:pPr>
            <a:r>
              <a:rPr lang="pt-PT" dirty="0"/>
              <a:t>Pré-prcessamento dos dados </a:t>
            </a:r>
          </a:p>
          <a:p>
            <a:pPr marL="550926" indent="-514350">
              <a:buFont typeface="+mj-lt"/>
              <a:buAutoNum type="arabicPeriod"/>
            </a:pPr>
            <a:r>
              <a:rPr lang="pt-PT" dirty="0"/>
              <a:t>Preparação dos dados (treinamento, teste, validação)</a:t>
            </a:r>
          </a:p>
          <a:p>
            <a:pPr marL="550926" indent="-514350">
              <a:buFont typeface="+mj-lt"/>
              <a:buAutoNum type="arabicPeriod"/>
            </a:pPr>
            <a:r>
              <a:rPr lang="pt-PT" dirty="0"/>
              <a:t>Definição da arquitetura da RN</a:t>
            </a:r>
          </a:p>
          <a:p>
            <a:pPr marL="550926" indent="-514350">
              <a:buFont typeface="+mj-lt"/>
              <a:buAutoNum type="arabicPeriod"/>
            </a:pPr>
            <a:r>
              <a:rPr lang="pt-PT" dirty="0"/>
              <a:t>Definição do algoritmo de treinamento</a:t>
            </a:r>
          </a:p>
          <a:p>
            <a:pPr marL="550926" indent="-514350">
              <a:buFont typeface="+mj-lt"/>
              <a:buAutoNum type="arabicPeriod"/>
            </a:pPr>
            <a:r>
              <a:rPr lang="pt-PT" dirty="0"/>
              <a:t>Treinamento da RN</a:t>
            </a:r>
          </a:p>
          <a:p>
            <a:pPr marL="550926" indent="-514350">
              <a:buFont typeface="+mj-lt"/>
              <a:buAutoNum type="arabicPeriod"/>
            </a:pPr>
            <a:r>
              <a:rPr lang="pt-PT" dirty="0"/>
              <a:t>Avaliação da rede treinada</a:t>
            </a:r>
          </a:p>
          <a:p>
            <a:pPr marL="550926" indent="-514350">
              <a:buFont typeface="+mj-lt"/>
              <a:buAutoNum type="arabicPeriod"/>
            </a:pPr>
            <a:r>
              <a:rPr lang="pt-PT" dirty="0"/>
              <a:t>Ajustes para melhorar a rede e retreinamento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0127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4648" cy="1143000"/>
          </a:xfrm>
        </p:spPr>
        <p:txBody>
          <a:bodyPr>
            <a:normAutofit/>
          </a:bodyPr>
          <a:lstStyle/>
          <a:p>
            <a:pPr algn="r"/>
            <a:r>
              <a:rPr lang="pt-PT" sz="4000" dirty="0"/>
              <a:t>Passos Básicos da Modelagem d</a:t>
            </a:r>
            <a:r>
              <a:rPr lang="pt-BR" sz="4000" dirty="0"/>
              <a:t>a RN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19256" cy="504056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pt-BR" sz="900" dirty="0"/>
          </a:p>
          <a:p>
            <a:pPr marL="36576" indent="0">
              <a:buNone/>
            </a:pPr>
            <a:r>
              <a:rPr lang="pt-PT" dirty="0"/>
              <a:t>1. Definição do problema</a:t>
            </a:r>
          </a:p>
          <a:p>
            <a:pPr marL="852678" lvl="1" indent="-514350">
              <a:buFont typeface="+mj-lt"/>
              <a:buAutoNum type="alphaLcParenR"/>
            </a:pPr>
            <a:r>
              <a:rPr lang="pt-PT" dirty="0"/>
              <a:t>Qual o problema que se quer resolver?</a:t>
            </a:r>
          </a:p>
          <a:p>
            <a:pPr marL="852678" lvl="1" indent="-514350">
              <a:buFont typeface="+mj-lt"/>
              <a:buAutoNum type="alphaLcParenR"/>
            </a:pPr>
            <a:r>
              <a:rPr lang="pt-PT" dirty="0"/>
              <a:t>Aprendizad</a:t>
            </a:r>
            <a:r>
              <a:rPr lang="pt-BR" altLang="pt-BR" sz="2800" dirty="0"/>
              <a:t>o</a:t>
            </a:r>
            <a:r>
              <a:rPr lang="pt-PT" dirty="0"/>
              <a:t> supervisionado ou não?</a:t>
            </a:r>
          </a:p>
          <a:p>
            <a:pPr marL="852678" lvl="1" indent="-514350">
              <a:buFont typeface="+mj-lt"/>
              <a:buAutoNum type="alphaLcParenR"/>
            </a:pPr>
            <a:r>
              <a:rPr lang="pt-PT" dirty="0"/>
              <a:t>Quem são as entradas e as saídas?</a:t>
            </a:r>
          </a:p>
          <a:p>
            <a:pPr marL="852678" lvl="1" indent="-514350">
              <a:buFont typeface="+mj-lt"/>
              <a:buAutoNum type="alphaLcParenR"/>
            </a:pPr>
            <a:endParaRPr lang="pt-PT" dirty="0"/>
          </a:p>
          <a:p>
            <a:pPr marL="36576" indent="0">
              <a:buNone/>
            </a:pPr>
            <a:endParaRPr lang="pt-PT" dirty="0"/>
          </a:p>
          <a:p>
            <a:pPr marL="852678" lvl="1" indent="-514350">
              <a:buFont typeface="+mj-lt"/>
              <a:buAutoNum type="alphaLcParenR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20015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4648" cy="1143000"/>
          </a:xfrm>
        </p:spPr>
        <p:txBody>
          <a:bodyPr>
            <a:normAutofit/>
          </a:bodyPr>
          <a:lstStyle/>
          <a:p>
            <a:pPr algn="r"/>
            <a:r>
              <a:rPr lang="pt-PT" sz="4000" dirty="0"/>
              <a:t>Passos Básicos da Modelagem d</a:t>
            </a:r>
            <a:r>
              <a:rPr lang="pt-BR" sz="4000" dirty="0"/>
              <a:t>a RN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19256" cy="504056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pt-BR" sz="900" dirty="0"/>
          </a:p>
          <a:p>
            <a:pPr marL="36576" indent="0">
              <a:buNone/>
            </a:pPr>
            <a:r>
              <a:rPr lang="pt-PT" dirty="0"/>
              <a:t>1. Definição do problema</a:t>
            </a:r>
          </a:p>
          <a:p>
            <a:pPr marL="852678" lvl="1" indent="-514350">
              <a:buFont typeface="+mj-lt"/>
              <a:buAutoNum type="alphaLcParenR"/>
            </a:pPr>
            <a:r>
              <a:rPr lang="pt-PT" dirty="0"/>
              <a:t>Qual o problema que se quer resolver?</a:t>
            </a:r>
          </a:p>
          <a:p>
            <a:pPr marL="852678" lvl="1" indent="-514350">
              <a:buFont typeface="+mj-lt"/>
              <a:buAutoNum type="alphaLcParenR"/>
            </a:pPr>
            <a:r>
              <a:rPr lang="pt-PT" dirty="0"/>
              <a:t>Aprendizad</a:t>
            </a:r>
            <a:r>
              <a:rPr lang="pt-BR" altLang="pt-BR" sz="2800" dirty="0"/>
              <a:t>o</a:t>
            </a:r>
            <a:r>
              <a:rPr lang="pt-PT" dirty="0"/>
              <a:t> supervisionado ou não?</a:t>
            </a:r>
          </a:p>
          <a:p>
            <a:pPr marL="852678" lvl="1" indent="-514350">
              <a:buFont typeface="+mj-lt"/>
              <a:buAutoNum type="alphaLcParenR"/>
            </a:pPr>
            <a:r>
              <a:rPr lang="pt-PT" dirty="0"/>
              <a:t>Quem são as entradas e as saídas?</a:t>
            </a:r>
          </a:p>
          <a:p>
            <a:pPr marL="852678" lvl="1" indent="-514350">
              <a:buFont typeface="+mj-lt"/>
              <a:buAutoNum type="alphaLcParenR"/>
            </a:pPr>
            <a:endParaRPr lang="pt-PT" dirty="0"/>
          </a:p>
          <a:p>
            <a:pPr marL="36576" indent="0">
              <a:buNone/>
            </a:pPr>
            <a:r>
              <a:rPr lang="pt-PT" dirty="0"/>
              <a:t>2. Obtenção da base de dados de interesse</a:t>
            </a:r>
          </a:p>
          <a:p>
            <a:pPr marL="852678" lvl="1" indent="-514350">
              <a:buFont typeface="+mj-lt"/>
              <a:buAutoNum type="alphaLcParenR"/>
            </a:pPr>
            <a:r>
              <a:rPr lang="pt-PT" dirty="0"/>
              <a:t>Já existe a BD?</a:t>
            </a:r>
          </a:p>
          <a:p>
            <a:pPr marL="852678" lvl="1" indent="-514350">
              <a:buFont typeface="+mj-lt"/>
              <a:buAutoNum type="alphaLcParenR"/>
            </a:pPr>
            <a:r>
              <a:rPr lang="pt-PT" dirty="0"/>
              <a:t>Vai gerar a BD? Como? Simulador?</a:t>
            </a:r>
          </a:p>
          <a:p>
            <a:pPr marL="852678" lvl="1" indent="-514350">
              <a:buFont typeface="+mj-lt"/>
              <a:buAutoNum type="alphaLcParenR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90692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4648" cy="1143000"/>
          </a:xfrm>
        </p:spPr>
        <p:txBody>
          <a:bodyPr>
            <a:normAutofit/>
          </a:bodyPr>
          <a:lstStyle/>
          <a:p>
            <a:pPr algn="r"/>
            <a:r>
              <a:rPr lang="pt-PT" sz="4000" dirty="0"/>
              <a:t>Passos Básicos da Modelagem d</a:t>
            </a:r>
            <a:r>
              <a:rPr lang="pt-BR" sz="4000" dirty="0"/>
              <a:t>a RN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19256" cy="504056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pt-BR" sz="900" dirty="0"/>
          </a:p>
          <a:p>
            <a:pPr marL="36576" indent="0">
              <a:buNone/>
            </a:pPr>
            <a:r>
              <a:rPr lang="pt-PT" dirty="0"/>
              <a:t>3. Pré-prcessamento dos dados</a:t>
            </a:r>
          </a:p>
          <a:p>
            <a:pPr marL="852678" lvl="1" indent="-514350">
              <a:buFont typeface="+mj-lt"/>
              <a:buAutoNum type="alphaLcParenR"/>
            </a:pPr>
            <a:r>
              <a:rPr lang="pt-PT" sz="2400" dirty="0"/>
              <a:t>Se não são numéricos (imagens, sons, etc) uma forma numérica de codificá-los precisa ser definida</a:t>
            </a:r>
          </a:p>
          <a:p>
            <a:pPr marL="852678" lvl="1" indent="-514350">
              <a:buFont typeface="+mj-lt"/>
              <a:buAutoNum type="alphaLcParenR"/>
            </a:pPr>
            <a:r>
              <a:rPr lang="pt-PT" sz="2400" dirty="0"/>
              <a:t> Precisa de transformaçoes?</a:t>
            </a:r>
          </a:p>
          <a:p>
            <a:pPr marL="852678" lvl="1" indent="-514350">
              <a:buFont typeface="+mj-lt"/>
              <a:buAutoNum type="alphaLcParenR"/>
            </a:pPr>
            <a:r>
              <a:rPr lang="pt-PT" sz="2400" dirty="0"/>
              <a:t> Precisa de normalizaçoes</a:t>
            </a:r>
            <a:r>
              <a:rPr lang="pt-PT" dirty="0"/>
              <a:t>?</a:t>
            </a:r>
          </a:p>
          <a:p>
            <a:pPr marL="36576" indent="0">
              <a:buNone/>
            </a:pPr>
            <a:endParaRPr lang="pt-PT" dirty="0"/>
          </a:p>
          <a:p>
            <a:pPr marL="36576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277471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4648" cy="1143000"/>
          </a:xfrm>
        </p:spPr>
        <p:txBody>
          <a:bodyPr>
            <a:normAutofit/>
          </a:bodyPr>
          <a:lstStyle/>
          <a:p>
            <a:pPr algn="r"/>
            <a:r>
              <a:rPr lang="pt-PT" sz="4000" dirty="0"/>
              <a:t>Passos Básicos da Modelagem d</a:t>
            </a:r>
            <a:r>
              <a:rPr lang="pt-BR" sz="4000" dirty="0"/>
              <a:t>a RN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19256" cy="504056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pt-BR" sz="900" dirty="0"/>
          </a:p>
          <a:p>
            <a:pPr marL="36576" indent="0">
              <a:buNone/>
            </a:pPr>
            <a:r>
              <a:rPr lang="pt-PT" dirty="0"/>
              <a:t>3. Pré-prcessamento dos dados</a:t>
            </a:r>
          </a:p>
          <a:p>
            <a:pPr marL="852678" lvl="1" indent="-514350">
              <a:buFont typeface="+mj-lt"/>
              <a:buAutoNum type="alphaLcParenR"/>
            </a:pPr>
            <a:r>
              <a:rPr lang="pt-PT" sz="2400" dirty="0"/>
              <a:t>Se não são numéricos (imagens, sons, etc) uma forma numérica de codificá-los precisa ser definida</a:t>
            </a:r>
          </a:p>
          <a:p>
            <a:pPr marL="852678" lvl="1" indent="-514350">
              <a:buFont typeface="+mj-lt"/>
              <a:buAutoNum type="alphaLcParenR"/>
            </a:pPr>
            <a:r>
              <a:rPr lang="pt-PT" sz="2400" dirty="0"/>
              <a:t> Precisa de transformaçoes?</a:t>
            </a:r>
          </a:p>
          <a:p>
            <a:pPr marL="852678" lvl="1" indent="-514350">
              <a:buFont typeface="+mj-lt"/>
              <a:buAutoNum type="alphaLcParenR"/>
            </a:pPr>
            <a:r>
              <a:rPr lang="pt-PT" sz="2400" dirty="0"/>
              <a:t> Precisa de normalizaçoes</a:t>
            </a:r>
            <a:r>
              <a:rPr lang="pt-PT" dirty="0"/>
              <a:t>?</a:t>
            </a:r>
          </a:p>
          <a:p>
            <a:pPr marL="36576" indent="0">
              <a:buNone/>
            </a:pPr>
            <a:endParaRPr lang="pt-PT" dirty="0"/>
          </a:p>
          <a:p>
            <a:pPr marL="36576" indent="0">
              <a:buNone/>
            </a:pPr>
            <a:r>
              <a:rPr lang="pt-PT" dirty="0"/>
              <a:t>4. Preparação dos dados (treinamento, teste, validação)</a:t>
            </a:r>
          </a:p>
          <a:p>
            <a:pPr marL="852678" lvl="1" indent="-514350">
              <a:buFont typeface="+mj-lt"/>
              <a:buAutoNum type="alphaLcParenR"/>
            </a:pPr>
            <a:r>
              <a:rPr lang="pt-BR" sz="2400" dirty="0" err="1"/>
              <a:t>Seleçã</a:t>
            </a:r>
            <a:r>
              <a:rPr lang="pt-PT" sz="2400" dirty="0"/>
              <a:t>o dos conjuntos de treinamento, validação e teste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4360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4648" cy="1143000"/>
          </a:xfrm>
        </p:spPr>
        <p:txBody>
          <a:bodyPr>
            <a:normAutofit/>
          </a:bodyPr>
          <a:lstStyle/>
          <a:p>
            <a:pPr algn="r"/>
            <a:r>
              <a:rPr lang="pt-PT" sz="4000" dirty="0"/>
              <a:t>Passos Básicos da Modelagem d</a:t>
            </a:r>
            <a:r>
              <a:rPr lang="pt-BR" sz="4000" dirty="0"/>
              <a:t>a RN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19256" cy="504056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pt-BR" sz="900" dirty="0"/>
          </a:p>
          <a:p>
            <a:pPr marL="36576" indent="0">
              <a:buNone/>
            </a:pPr>
            <a:r>
              <a:rPr lang="pt-PT" sz="2800" dirty="0"/>
              <a:t>5. Definição da arquitetura da RN</a:t>
            </a:r>
          </a:p>
          <a:p>
            <a:pPr marL="852678" lvl="1" indent="-514350">
              <a:buFont typeface="+mj-lt"/>
              <a:buAutoNum type="alphaLcParenR"/>
            </a:pPr>
            <a:r>
              <a:rPr lang="pt-PT" sz="2400" dirty="0"/>
              <a:t>MLP? CNN? Recorrente? Auto-organizável?</a:t>
            </a:r>
          </a:p>
          <a:p>
            <a:pPr marL="852678" lvl="1" indent="-514350">
              <a:buFont typeface="+mj-lt"/>
              <a:buAutoNum type="alphaLcParenR"/>
            </a:pPr>
            <a:r>
              <a:rPr lang="pt-PT" sz="2400" dirty="0"/>
              <a:t>Quantidade de entradas e saídas</a:t>
            </a:r>
          </a:p>
          <a:p>
            <a:pPr marL="852678" lvl="1" indent="-514350">
              <a:buFont typeface="+mj-lt"/>
              <a:buAutoNum type="alphaLcParenR"/>
            </a:pPr>
            <a:r>
              <a:rPr lang="pt-PT" sz="2400" dirty="0"/>
              <a:t>Quantidades de neuronios</a:t>
            </a:r>
          </a:p>
          <a:p>
            <a:pPr marL="852678" lvl="1" indent="-514350">
              <a:buFont typeface="+mj-lt"/>
              <a:buAutoNum type="alphaLcParenR"/>
            </a:pPr>
            <a:r>
              <a:rPr lang="pt-PT" sz="2400" dirty="0"/>
              <a:t>Funçoes de ativação</a:t>
            </a:r>
          </a:p>
          <a:p>
            <a:pPr marL="852678" lvl="1" indent="-514350">
              <a:buFont typeface="+mj-lt"/>
              <a:buAutoNum type="alphaLcParenR"/>
            </a:pPr>
            <a:endParaRPr lang="pt-PT" dirty="0"/>
          </a:p>
          <a:p>
            <a:pPr marL="36576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73714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4648" cy="1143000"/>
          </a:xfrm>
        </p:spPr>
        <p:txBody>
          <a:bodyPr>
            <a:normAutofit/>
          </a:bodyPr>
          <a:lstStyle/>
          <a:p>
            <a:pPr algn="r"/>
            <a:r>
              <a:rPr lang="pt-PT" sz="4000" dirty="0"/>
              <a:t>Passos Básicos da Modelagem d</a:t>
            </a:r>
            <a:r>
              <a:rPr lang="pt-BR" sz="4000" dirty="0"/>
              <a:t>a RN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19256" cy="5040560"/>
          </a:xfrm>
        </p:spPr>
        <p:txBody>
          <a:bodyPr>
            <a:normAutofit fontScale="92500"/>
          </a:bodyPr>
          <a:lstStyle/>
          <a:p>
            <a:pPr>
              <a:buFont typeface="+mj-lt"/>
              <a:buAutoNum type="arabicPeriod"/>
            </a:pPr>
            <a:endParaRPr lang="pt-BR" sz="900" dirty="0"/>
          </a:p>
          <a:p>
            <a:pPr marL="36576" indent="0">
              <a:buNone/>
            </a:pPr>
            <a:r>
              <a:rPr lang="pt-PT" dirty="0"/>
              <a:t>5. Definição da arquitetura da RN</a:t>
            </a:r>
          </a:p>
          <a:p>
            <a:pPr marL="852678" lvl="1" indent="-514350">
              <a:buFont typeface="+mj-lt"/>
              <a:buAutoNum type="alphaLcParenR"/>
            </a:pPr>
            <a:r>
              <a:rPr lang="pt-PT" dirty="0"/>
              <a:t>MLP? CNN? Recorrente? Auto-organizável?</a:t>
            </a:r>
          </a:p>
          <a:p>
            <a:pPr marL="852678" lvl="1" indent="-514350">
              <a:buFont typeface="+mj-lt"/>
              <a:buAutoNum type="alphaLcParenR"/>
            </a:pPr>
            <a:r>
              <a:rPr lang="pt-PT" dirty="0"/>
              <a:t>Quantidade de entradas e saídas</a:t>
            </a:r>
          </a:p>
          <a:p>
            <a:pPr marL="852678" lvl="1" indent="-514350">
              <a:buFont typeface="+mj-lt"/>
              <a:buAutoNum type="alphaLcParenR"/>
            </a:pPr>
            <a:r>
              <a:rPr lang="pt-PT" dirty="0"/>
              <a:t>Quantidades de neuronios</a:t>
            </a:r>
          </a:p>
          <a:p>
            <a:pPr marL="852678" lvl="1" indent="-514350">
              <a:buFont typeface="+mj-lt"/>
              <a:buAutoNum type="alphaLcParenR"/>
            </a:pPr>
            <a:r>
              <a:rPr lang="pt-PT" dirty="0"/>
              <a:t>Funçoes de ativação</a:t>
            </a:r>
          </a:p>
          <a:p>
            <a:pPr marL="852678" lvl="1" indent="-514350">
              <a:buFont typeface="+mj-lt"/>
              <a:buAutoNum type="alphaLcParenR"/>
            </a:pPr>
            <a:endParaRPr lang="pt-PT" dirty="0"/>
          </a:p>
          <a:p>
            <a:pPr marL="36576" indent="0">
              <a:buNone/>
            </a:pPr>
            <a:r>
              <a:rPr lang="pt-PT" dirty="0"/>
              <a:t>6. Definição do algoritmo de treinamento</a:t>
            </a:r>
          </a:p>
          <a:p>
            <a:pPr marL="852678" lvl="1" indent="-514350">
              <a:buFont typeface="+mj-lt"/>
              <a:buAutoNum type="arabicPeriod"/>
            </a:pPr>
            <a:r>
              <a:rPr lang="pt-PT" dirty="0"/>
              <a:t>SGD, SGD c/ Momento, Adam, etc?</a:t>
            </a:r>
          </a:p>
          <a:p>
            <a:pPr marL="852678" lvl="1" indent="-514350">
              <a:buFont typeface="+mj-lt"/>
              <a:buAutoNum type="arabicPeriod"/>
            </a:pPr>
            <a:r>
              <a:rPr lang="pt-PT" dirty="0"/>
              <a:t>Definição de taxas de aprendizado, momento, etc</a:t>
            </a:r>
          </a:p>
          <a:p>
            <a:pPr marL="852678" lvl="1" indent="-514350">
              <a:buFont typeface="+mj-lt"/>
              <a:buAutoNum type="arabicPeriod"/>
            </a:pPr>
            <a:r>
              <a:rPr lang="pt-PT" dirty="0"/>
              <a:t>Função de erro (MSE, etc)</a:t>
            </a:r>
          </a:p>
        </p:txBody>
      </p:sp>
    </p:spTree>
    <p:extLst>
      <p:ext uri="{BB962C8B-B14F-4D97-AF65-F5344CB8AC3E}">
        <p14:creationId xmlns:p14="http://schemas.microsoft.com/office/powerpoint/2010/main" val="4052479212"/>
      </p:ext>
    </p:extLst>
  </p:cSld>
  <p:clrMapOvr>
    <a:masterClrMapping/>
  </p:clrMapOvr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19335</TotalTime>
  <Words>519</Words>
  <Application>Microsoft Office PowerPoint</Application>
  <PresentationFormat>Apresentação na tela (4:3)</PresentationFormat>
  <Paragraphs>99</Paragraphs>
  <Slides>12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Franklin Gothic Book</vt:lpstr>
      <vt:lpstr>Wingdings 2</vt:lpstr>
      <vt:lpstr>Técnica</vt:lpstr>
      <vt:lpstr>Redes neurais Modelagem </vt:lpstr>
      <vt:lpstr>Objetivo </vt:lpstr>
      <vt:lpstr>Passos Básicos da Modelagem da RN</vt:lpstr>
      <vt:lpstr>Passos Básicos da Modelagem da RN</vt:lpstr>
      <vt:lpstr>Passos Básicos da Modelagem da RN</vt:lpstr>
      <vt:lpstr>Passos Básicos da Modelagem da RN</vt:lpstr>
      <vt:lpstr>Passos Básicos da Modelagem da RN</vt:lpstr>
      <vt:lpstr>Passos Básicos da Modelagem da RN</vt:lpstr>
      <vt:lpstr>Passos Básicos da Modelagem da RN</vt:lpstr>
      <vt:lpstr>Passos Básicos da Modelagem da RN</vt:lpstr>
      <vt:lpstr>Passos Básicos da Modelagem da RN</vt:lpstr>
      <vt:lpstr>Passos Básicos da Modelagem da 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SCA-Win</dc:title>
  <dc:creator>GerenteCluster</dc:creator>
  <cp:lastModifiedBy>Claudio Pereira</cp:lastModifiedBy>
  <cp:revision>675</cp:revision>
  <dcterms:created xsi:type="dcterms:W3CDTF">2015-10-14T14:51:12Z</dcterms:created>
  <dcterms:modified xsi:type="dcterms:W3CDTF">2021-03-17T22:06:12Z</dcterms:modified>
</cp:coreProperties>
</file>