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420" r:id="rId3"/>
    <p:sldId id="426" r:id="rId4"/>
    <p:sldId id="425" r:id="rId5"/>
    <p:sldId id="429" r:id="rId6"/>
    <p:sldId id="421" r:id="rId7"/>
    <p:sldId id="427" r:id="rId8"/>
    <p:sldId id="428" r:id="rId9"/>
    <p:sldId id="423" r:id="rId10"/>
    <p:sldId id="430" r:id="rId11"/>
    <p:sldId id="435" r:id="rId12"/>
    <p:sldId id="424" r:id="rId13"/>
    <p:sldId id="437" r:id="rId14"/>
    <p:sldId id="433" r:id="rId15"/>
    <p:sldId id="434" r:id="rId16"/>
    <p:sldId id="436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C02"/>
    <a:srgbClr val="FA7C72"/>
    <a:srgbClr val="638161"/>
    <a:srgbClr val="CF0FCF"/>
    <a:srgbClr val="37E937"/>
    <a:srgbClr val="CC6BD3"/>
    <a:srgbClr val="B63AC0"/>
    <a:srgbClr val="6E8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220C6-00C7-4905-AFA6-6D4E4D999F1F}" type="datetimeFigureOut">
              <a:rPr lang="pt-BR" smtClean="0"/>
              <a:pPr/>
              <a:t>11/05/2023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50ECA-E4AE-4D44-A3AD-46C1188FD73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38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50ECA-E4AE-4D44-A3AD-46C1188FD730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68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11/05/2023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11/05/2023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11/05/2023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11/05/2023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11/05/2023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11/05/2023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C42F017-B34C-4F3C-AB30-B648961CC59D}" type="datetimeFigureOut">
              <a:rPr lang="pt-BR" smtClean="0"/>
              <a:pPr/>
              <a:t>11/05/2023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C42F017-B34C-4F3C-AB30-B648961CC59D}" type="datetimeFigureOut">
              <a:rPr lang="pt-BR" smtClean="0"/>
              <a:pPr/>
              <a:t>11/05/2023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mnap@ien.gov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claudio.mna.pereira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2833504"/>
            <a:ext cx="8031368" cy="1531600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Redes neurais</a:t>
            </a:r>
            <a:br>
              <a:rPr lang="pt-BR" sz="6000" dirty="0"/>
            </a:br>
            <a:r>
              <a:rPr lang="pt-BR" sz="3600" dirty="0"/>
              <a:t>L</a:t>
            </a:r>
            <a:r>
              <a:rPr lang="en-US" sz="3600" dirty="0" err="1"/>
              <a:t>oss</a:t>
            </a:r>
            <a:r>
              <a:rPr lang="en-US" sz="3600" dirty="0"/>
              <a:t> Functions</a:t>
            </a:r>
            <a:endParaRPr lang="pt-BR" sz="33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980728"/>
            <a:ext cx="8031368" cy="1236564"/>
          </a:xfrm>
        </p:spPr>
        <p:txBody>
          <a:bodyPr>
            <a:normAutofit/>
          </a:bodyPr>
          <a:lstStyle/>
          <a:p>
            <a:r>
              <a:rPr lang="pt-BR" b="1" cap="all" dirty="0"/>
              <a:t>Laboratório de monitoração de Processos</a:t>
            </a:r>
          </a:p>
          <a:p>
            <a:r>
              <a:rPr lang="pt-BR" sz="2400" b="1" cap="all" dirty="0"/>
              <a:t>LMP – PEN/</a:t>
            </a:r>
            <a:r>
              <a:rPr lang="pt-BR" sz="2400" b="1" cap="all" dirty="0" err="1"/>
              <a:t>CooPE</a:t>
            </a:r>
            <a:r>
              <a:rPr lang="pt-BR" sz="2400" b="1" cap="all" dirty="0"/>
              <a:t>/UFRJ</a:t>
            </a:r>
            <a:endParaRPr lang="pt-BR" sz="2400" b="1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611560" y="4077072"/>
            <a:ext cx="8031368" cy="2604716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Prof. Cláudio M. N. A. </a:t>
            </a:r>
            <a:r>
              <a:rPr lang="pt-BR" sz="2200" b="1" dirty="0"/>
              <a:t>Pereira </a:t>
            </a:r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pt-BR" sz="2200" dirty="0">
                <a:hlinkClick r:id="rId3"/>
              </a:rPr>
              <a:t>cmnap@ien.gov.br</a:t>
            </a:r>
            <a:r>
              <a:rPr lang="pt-BR" sz="2200" dirty="0"/>
              <a:t> </a:t>
            </a:r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pt-BR" sz="2200" dirty="0" err="1">
                <a:hlinkClick r:id="rId4"/>
              </a:rPr>
              <a:t>claudi</a:t>
            </a:r>
            <a:r>
              <a:rPr lang="pt-PT" sz="2200" dirty="0">
                <a:hlinkClick r:id="rId4"/>
              </a:rPr>
              <a:t>o.mna.pereira@gmail.com</a:t>
            </a:r>
            <a:endParaRPr lang="pt-PT" sz="2200" dirty="0"/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pt-BR" sz="2200" dirty="0"/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3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Binary Classification Loss Functions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340768"/>
            <a:ext cx="8363272" cy="453650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/>
              <a:t>Binary Cross-Entropy</a:t>
            </a:r>
          </a:p>
          <a:p>
            <a:pPr lvl="4"/>
            <a:endParaRPr lang="en-US" sz="1000" dirty="0"/>
          </a:p>
          <a:p>
            <a:pPr lvl="1"/>
            <a:r>
              <a:rPr lang="pt-BR" sz="1800" dirty="0"/>
              <a:t>Classes 1 (positiva) e 0 (“negativa”: N</a:t>
            </a:r>
            <a:r>
              <a:rPr lang="pt-BR" sz="1800" cap="all" dirty="0"/>
              <a:t>ão</a:t>
            </a:r>
            <a:r>
              <a:rPr lang="pt-BR" sz="1800" dirty="0"/>
              <a:t> 1)</a:t>
            </a:r>
          </a:p>
          <a:p>
            <a:pPr lvl="3"/>
            <a:endParaRPr lang="pt-BR" sz="1000" dirty="0"/>
          </a:p>
          <a:p>
            <a:pPr lvl="1"/>
            <a:r>
              <a:rPr lang="pt-BR" sz="1800" dirty="0"/>
              <a:t>É uma função que traduz a diferença média entre as distribuições probabilidades dos valores esperados e preditos, para a classe 1.</a:t>
            </a:r>
          </a:p>
          <a:p>
            <a:pPr lvl="1"/>
            <a:endParaRPr lang="pt-BR" sz="1000" dirty="0"/>
          </a:p>
          <a:p>
            <a:pPr lvl="1"/>
            <a:endParaRPr lang="pt-BR" sz="1000" dirty="0"/>
          </a:p>
          <a:p>
            <a:pPr lvl="3"/>
            <a:endParaRPr lang="pt-BR" sz="1000" dirty="0"/>
          </a:p>
          <a:p>
            <a:pPr lvl="4"/>
            <a:endParaRPr lang="pt-BR" sz="1000" dirty="0"/>
          </a:p>
          <a:p>
            <a:pPr lvl="1"/>
            <a:endParaRPr lang="pt-BR" sz="2000" dirty="0"/>
          </a:p>
          <a:p>
            <a:pPr lvl="1"/>
            <a:r>
              <a:rPr lang="pt-BR" sz="1800" dirty="0"/>
              <a:t>A probabilidade é obtida usando-se uma </a:t>
            </a:r>
            <a:r>
              <a:rPr lang="pt-BR" sz="1800" u="sng" dirty="0"/>
              <a:t>sigmoide na camada de saída</a:t>
            </a:r>
            <a:r>
              <a:rPr lang="pt-BR" sz="1800" dirty="0"/>
              <a:t> (1 neurônio).</a:t>
            </a:r>
          </a:p>
          <a:p>
            <a:pPr lvl="1"/>
            <a:endParaRPr lang="pt-BR" sz="1000" dirty="0"/>
          </a:p>
          <a:p>
            <a:pPr lvl="1"/>
            <a:r>
              <a:rPr lang="pt-BR" sz="1800" dirty="0"/>
              <a:t>Utiliza-se a métrica “</a:t>
            </a:r>
            <a:r>
              <a:rPr lang="pt-BR" sz="1800" dirty="0" err="1"/>
              <a:t>accuracy</a:t>
            </a:r>
            <a:r>
              <a:rPr lang="pt-BR" sz="1800" dirty="0"/>
              <a:t>” que é o número de predições corretas sobre o número total de exemplos preditos.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87" y="3284984"/>
            <a:ext cx="53054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31619" y="5848236"/>
            <a:ext cx="8424936" cy="6771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pt-BR" sz="1000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model.compile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loss</a:t>
            </a:r>
            <a:r>
              <a:rPr lang="pt-BR" dirty="0">
                <a:solidFill>
                  <a:schemeClr val="bg1"/>
                </a:solidFill>
              </a:rPr>
              <a:t>='</a:t>
            </a:r>
            <a:r>
              <a:rPr lang="pt-BR" b="1" dirty="0" err="1">
                <a:solidFill>
                  <a:schemeClr val="bg1"/>
                </a:solidFill>
              </a:rPr>
              <a:t>binary_crossentropy</a:t>
            </a:r>
            <a:r>
              <a:rPr lang="pt-BR" dirty="0">
                <a:solidFill>
                  <a:schemeClr val="bg1"/>
                </a:solidFill>
              </a:rPr>
              <a:t>', </a:t>
            </a:r>
            <a:r>
              <a:rPr lang="pt-BR" dirty="0" err="1">
                <a:solidFill>
                  <a:schemeClr val="bg1"/>
                </a:solidFill>
              </a:rPr>
              <a:t>optimizer</a:t>
            </a:r>
            <a:r>
              <a:rPr lang="pt-BR" dirty="0">
                <a:solidFill>
                  <a:schemeClr val="bg1"/>
                </a:solidFill>
              </a:rPr>
              <a:t>=</a:t>
            </a:r>
            <a:r>
              <a:rPr lang="pt-BR" dirty="0" err="1">
                <a:solidFill>
                  <a:schemeClr val="bg1"/>
                </a:solidFill>
              </a:rPr>
              <a:t>opt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metrics</a:t>
            </a:r>
            <a:r>
              <a:rPr lang="pt-BR" dirty="0">
                <a:solidFill>
                  <a:schemeClr val="bg1"/>
                </a:solidFill>
              </a:rPr>
              <a:t>=[</a:t>
            </a:r>
            <a:r>
              <a:rPr lang="pt-BR" b="1" dirty="0">
                <a:solidFill>
                  <a:schemeClr val="bg1"/>
                </a:solidFill>
              </a:rPr>
              <a:t>'</a:t>
            </a:r>
            <a:r>
              <a:rPr lang="pt-BR" b="1" dirty="0" err="1">
                <a:solidFill>
                  <a:schemeClr val="bg1"/>
                </a:solidFill>
              </a:rPr>
              <a:t>accuracy</a:t>
            </a:r>
            <a:r>
              <a:rPr lang="pt-BR" dirty="0">
                <a:solidFill>
                  <a:schemeClr val="bg1"/>
                </a:solidFill>
              </a:rPr>
              <a:t>'])</a:t>
            </a:r>
          </a:p>
          <a:p>
            <a:endParaRPr lang="pt-B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50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1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Autofit/>
          </a:bodyPr>
          <a:lstStyle/>
          <a:p>
            <a:pPr algn="r"/>
            <a:r>
              <a:rPr lang="en-US" sz="3800" dirty="0"/>
              <a:t>Multi-Class Classification Loss Functions</a:t>
            </a:r>
            <a:endParaRPr lang="pt-BR" sz="3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772817"/>
            <a:ext cx="8219256" cy="4032447"/>
          </a:xfrm>
        </p:spPr>
        <p:txBody>
          <a:bodyPr>
            <a:normAutofit fontScale="92500" lnSpcReduction="10000"/>
          </a:bodyPr>
          <a:lstStyle/>
          <a:p>
            <a:r>
              <a:rPr lang="pt-BR" sz="2900" dirty="0"/>
              <a:t>Classificação de várias classes: {0, 1, 2, N}</a:t>
            </a:r>
          </a:p>
          <a:p>
            <a:endParaRPr lang="pt-BR" sz="2900" dirty="0"/>
          </a:p>
          <a:p>
            <a:pPr lvl="1"/>
            <a:r>
              <a:rPr lang="pt-BR" sz="2500" dirty="0"/>
              <a:t>Codificação </a:t>
            </a:r>
            <a:r>
              <a:rPr lang="pt-BR" sz="2500" dirty="0" err="1"/>
              <a:t>One</a:t>
            </a:r>
            <a:r>
              <a:rPr lang="pt-BR" sz="2500" dirty="0"/>
              <a:t>-hot</a:t>
            </a:r>
          </a:p>
          <a:p>
            <a:endParaRPr lang="pt-BR" sz="2900" dirty="0"/>
          </a:p>
          <a:p>
            <a:pPr lvl="1"/>
            <a:r>
              <a:rPr lang="pt-BR" sz="2500" dirty="0"/>
              <a:t>Funções:</a:t>
            </a:r>
          </a:p>
          <a:p>
            <a:pPr fontAlgn="base"/>
            <a:endParaRPr lang="pt-BR" sz="2900" dirty="0"/>
          </a:p>
          <a:p>
            <a:pPr lvl="2" fontAlgn="base"/>
            <a:r>
              <a:rPr lang="pt-BR" sz="2300" dirty="0" err="1"/>
              <a:t>Categ</a:t>
            </a:r>
            <a:r>
              <a:rPr lang="en-US" sz="2300" dirty="0" err="1"/>
              <a:t>orical</a:t>
            </a:r>
            <a:r>
              <a:rPr lang="pt-BR" sz="2300" dirty="0"/>
              <a:t> Cross-</a:t>
            </a:r>
            <a:r>
              <a:rPr lang="pt-BR" sz="2300" dirty="0" err="1"/>
              <a:t>Entropy</a:t>
            </a:r>
            <a:r>
              <a:rPr lang="pt-BR" sz="2300" dirty="0"/>
              <a:t> </a:t>
            </a:r>
            <a:r>
              <a:rPr lang="pt-BR" sz="2300" dirty="0" err="1"/>
              <a:t>Loss</a:t>
            </a:r>
            <a:endParaRPr lang="pt-BR" sz="2300" dirty="0"/>
          </a:p>
          <a:p>
            <a:pPr fontAlgn="base"/>
            <a:endParaRPr lang="pt-BR" sz="2900" dirty="0"/>
          </a:p>
          <a:p>
            <a:pPr lvl="2" fontAlgn="base"/>
            <a:r>
              <a:rPr lang="pt-BR" sz="2300" dirty="0" err="1"/>
              <a:t>Sparse</a:t>
            </a:r>
            <a:r>
              <a:rPr lang="pt-BR" sz="2300" dirty="0"/>
              <a:t> </a:t>
            </a:r>
            <a:r>
              <a:rPr lang="pt-BR" sz="2300" dirty="0" err="1"/>
              <a:t>Categ</a:t>
            </a:r>
            <a:r>
              <a:rPr lang="en-US" sz="2300" dirty="0" err="1"/>
              <a:t>orical</a:t>
            </a:r>
            <a:r>
              <a:rPr lang="pt-BR" sz="2300" dirty="0"/>
              <a:t> Cross-</a:t>
            </a:r>
            <a:r>
              <a:rPr lang="pt-BR" sz="2300" dirty="0" err="1"/>
              <a:t>Entropy</a:t>
            </a:r>
            <a:r>
              <a:rPr lang="pt-BR" sz="2300" dirty="0"/>
              <a:t> </a:t>
            </a:r>
            <a:r>
              <a:rPr lang="pt-BR" sz="2300" dirty="0" err="1"/>
              <a:t>Loss</a:t>
            </a:r>
            <a:endParaRPr lang="pt-BR" sz="2300" dirty="0"/>
          </a:p>
          <a:p>
            <a:pPr fontAlgn="base"/>
            <a:endParaRPr lang="pt-BR" sz="2900" dirty="0"/>
          </a:p>
          <a:p>
            <a:pPr lvl="1" fontAlgn="base"/>
            <a:endParaRPr lang="pt-BR" sz="2900" dirty="0"/>
          </a:p>
          <a:p>
            <a:endParaRPr lang="pt-BR" sz="2900" dirty="0"/>
          </a:p>
          <a:p>
            <a:endParaRPr lang="pt-BR" sz="2900" dirty="0"/>
          </a:p>
        </p:txBody>
      </p:sp>
    </p:spTree>
    <p:extLst>
      <p:ext uri="{BB962C8B-B14F-4D97-AF65-F5344CB8AC3E}">
        <p14:creationId xmlns:p14="http://schemas.microsoft.com/office/powerpoint/2010/main" val="228495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Codificação</a:t>
            </a:r>
            <a:r>
              <a:rPr lang="en-US" dirty="0"/>
              <a:t> “one-hot”</a:t>
            </a:r>
            <a:endParaRPr lang="pt-BR" dirty="0"/>
          </a:p>
        </p:txBody>
      </p:sp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9A8FB878-34E8-4790-99DD-2FE1B4080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1559" y="2564904"/>
            <a:ext cx="1732887" cy="108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85DCFB29-543C-4B4F-BBBB-F77EF76FE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57322"/>
            <a:ext cx="1732886" cy="116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 a imagem de origem">
            <a:extLst>
              <a:ext uri="{FF2B5EF4-FFF2-40B4-BE49-F238E27FC236}">
                <a16:creationId xmlns:a16="http://schemas.microsoft.com/office/drawing/2014/main" id="{F2396E39-8AF6-434C-8CC4-0452184A9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90765"/>
            <a:ext cx="1732886" cy="110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AAB704-30F7-4439-9C66-DF25A2EC9160}"/>
              </a:ext>
            </a:extLst>
          </p:cNvPr>
          <p:cNvSpPr txBox="1"/>
          <p:nvPr/>
        </p:nvSpPr>
        <p:spPr>
          <a:xfrm>
            <a:off x="1835696" y="1698593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        Descr. Classe        Rótulo (</a:t>
            </a:r>
            <a:r>
              <a:rPr lang="pt-BR" sz="2000" b="1" dirty="0" err="1"/>
              <a:t>int</a:t>
            </a:r>
            <a:r>
              <a:rPr lang="pt-BR" sz="2000" b="1" dirty="0"/>
              <a:t>).       </a:t>
            </a:r>
            <a:r>
              <a:rPr lang="pt-BR" sz="2000" b="1" dirty="0" err="1"/>
              <a:t>Codif</a:t>
            </a:r>
            <a:r>
              <a:rPr lang="pt-BR" sz="2000" b="1" dirty="0"/>
              <a:t>. “</a:t>
            </a:r>
            <a:r>
              <a:rPr lang="pt-BR" sz="2000" b="1" dirty="0" err="1"/>
              <a:t>One</a:t>
            </a:r>
            <a:r>
              <a:rPr lang="pt-BR" sz="2000" b="1" dirty="0"/>
              <a:t>-hot”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016B10-475D-46A7-8EBF-4567A9C43122}"/>
              </a:ext>
            </a:extLst>
          </p:cNvPr>
          <p:cNvSpPr txBox="1"/>
          <p:nvPr/>
        </p:nvSpPr>
        <p:spPr>
          <a:xfrm>
            <a:off x="2555776" y="287534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   “Macaco”                 0                     [1, 0, 0]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192BE1-083B-4DA7-8CF1-5E826AACD6F8}"/>
              </a:ext>
            </a:extLst>
          </p:cNvPr>
          <p:cNvSpPr txBox="1"/>
          <p:nvPr/>
        </p:nvSpPr>
        <p:spPr>
          <a:xfrm>
            <a:off x="2555776" y="430938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   “Leão”                      1                     [0, 1, 0]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524854E-CF42-464B-BFEF-DECAAC0AD9BC}"/>
              </a:ext>
            </a:extLst>
          </p:cNvPr>
          <p:cNvSpPr txBox="1"/>
          <p:nvPr/>
        </p:nvSpPr>
        <p:spPr>
          <a:xfrm>
            <a:off x="2555776" y="5813225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    “Gato”                      2                     [0, 0, 1]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53CC838-93E9-41C3-848F-BE8CD098CC4F}"/>
              </a:ext>
            </a:extLst>
          </p:cNvPr>
          <p:cNvCxnSpPr/>
          <p:nvPr/>
        </p:nvCxnSpPr>
        <p:spPr>
          <a:xfrm>
            <a:off x="457200" y="2348880"/>
            <a:ext cx="818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52BAE9F-D98D-437D-9DB6-1C7749EE82FA}"/>
              </a:ext>
            </a:extLst>
          </p:cNvPr>
          <p:cNvCxnSpPr/>
          <p:nvPr/>
        </p:nvCxnSpPr>
        <p:spPr>
          <a:xfrm>
            <a:off x="457200" y="3789040"/>
            <a:ext cx="818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56632E2-D540-491A-95D0-ED9FC06B37E9}"/>
              </a:ext>
            </a:extLst>
          </p:cNvPr>
          <p:cNvCxnSpPr/>
          <p:nvPr/>
        </p:nvCxnSpPr>
        <p:spPr>
          <a:xfrm>
            <a:off x="457200" y="5301208"/>
            <a:ext cx="818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6047927-00A3-45B5-95F0-3D62FF2BDC37}"/>
              </a:ext>
            </a:extLst>
          </p:cNvPr>
          <p:cNvCxnSpPr/>
          <p:nvPr/>
        </p:nvCxnSpPr>
        <p:spPr>
          <a:xfrm>
            <a:off x="4549524" y="1698593"/>
            <a:ext cx="0" cy="4898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874C800-A107-43B7-8C65-233D072AE70B}"/>
              </a:ext>
            </a:extLst>
          </p:cNvPr>
          <p:cNvCxnSpPr/>
          <p:nvPr/>
        </p:nvCxnSpPr>
        <p:spPr>
          <a:xfrm>
            <a:off x="6156176" y="1698593"/>
            <a:ext cx="0" cy="4898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4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9" y="274638"/>
            <a:ext cx="8533026" cy="1143000"/>
          </a:xfrm>
        </p:spPr>
        <p:txBody>
          <a:bodyPr>
            <a:noAutofit/>
          </a:bodyPr>
          <a:lstStyle/>
          <a:p>
            <a:pPr algn="r"/>
            <a:r>
              <a:rPr lang="en-US" sz="3800" dirty="0"/>
              <a:t>Multi-Class Classification Loss Functions</a:t>
            </a:r>
            <a:endParaRPr lang="pt-BR" sz="3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268760"/>
            <a:ext cx="8363272" cy="453650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/>
              <a:t>Categorical Cross-Entropy</a:t>
            </a:r>
          </a:p>
          <a:p>
            <a:pPr lvl="4"/>
            <a:endParaRPr lang="en-US" sz="1000" dirty="0"/>
          </a:p>
          <a:p>
            <a:pPr lvl="1"/>
            <a:r>
              <a:rPr lang="pt-BR" sz="1600" dirty="0"/>
              <a:t>Classes : {0, 1, 2, N}</a:t>
            </a:r>
          </a:p>
          <a:p>
            <a:pPr lvl="3"/>
            <a:endParaRPr lang="pt-BR" sz="1000" dirty="0"/>
          </a:p>
          <a:p>
            <a:pPr lvl="1"/>
            <a:r>
              <a:rPr lang="pt-BR" sz="1600" dirty="0"/>
              <a:t>É uma função que traduz a diferença média entre as distribuições probabilidades dos valores esperados e preditos para todas as classes.</a:t>
            </a:r>
          </a:p>
          <a:p>
            <a:pPr lvl="1"/>
            <a:endParaRPr lang="pt-BR" sz="1000" dirty="0"/>
          </a:p>
          <a:p>
            <a:pPr lvl="1"/>
            <a:r>
              <a:rPr lang="pt-BR" sz="1600" dirty="0"/>
              <a:t>A quantidade de neurônios na saída é igual a quantidade de classes.</a:t>
            </a:r>
          </a:p>
          <a:p>
            <a:pPr lvl="4"/>
            <a:endParaRPr lang="pt-BR" sz="1200" dirty="0"/>
          </a:p>
          <a:p>
            <a:pPr lvl="1"/>
            <a:r>
              <a:rPr lang="pt-BR" sz="1600" dirty="0"/>
              <a:t>Utiliza-se codificação “</a:t>
            </a:r>
            <a:r>
              <a:rPr lang="pt-BR" sz="1600" b="1" dirty="0" err="1"/>
              <a:t>one_hot</a:t>
            </a:r>
            <a:r>
              <a:rPr lang="pt-BR" sz="1600" dirty="0"/>
              <a:t>” para as saídas (a </a:t>
            </a:r>
            <a:r>
              <a:rPr lang="pt-BR" sz="1600" u="sng" dirty="0"/>
              <a:t>maior</a:t>
            </a:r>
            <a:r>
              <a:rPr lang="pt-BR" sz="1600" dirty="0"/>
              <a:t> diz a classificação):</a:t>
            </a:r>
          </a:p>
          <a:p>
            <a:pPr lvl="1"/>
            <a:endParaRPr lang="pt-BR" sz="1200" dirty="0"/>
          </a:p>
          <a:p>
            <a:pPr lvl="1"/>
            <a:r>
              <a:rPr lang="pt-BR" sz="1800" dirty="0"/>
              <a:t>Utiliza função de ativação “</a:t>
            </a:r>
            <a:r>
              <a:rPr lang="pt-BR" sz="1800" b="1" dirty="0" err="1"/>
              <a:t>softmax</a:t>
            </a:r>
            <a:r>
              <a:rPr lang="pt-BR" sz="1800" dirty="0"/>
              <a:t>” na camada de saída.</a:t>
            </a:r>
          </a:p>
          <a:p>
            <a:pPr lvl="1"/>
            <a:endParaRPr lang="pt-BR" sz="1000" dirty="0"/>
          </a:p>
          <a:p>
            <a:pPr lvl="1"/>
            <a:endParaRPr lang="pt-BR" sz="1800" dirty="0"/>
          </a:p>
        </p:txBody>
      </p:sp>
      <p:sp>
        <p:nvSpPr>
          <p:cNvPr id="6" name="Retângulo 5"/>
          <p:cNvSpPr/>
          <p:nvPr/>
        </p:nvSpPr>
        <p:spPr>
          <a:xfrm>
            <a:off x="395685" y="5718251"/>
            <a:ext cx="8418175" cy="9079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  <a:p>
            <a:r>
              <a:rPr lang="pt-BR" sz="1600" dirty="0" err="1">
                <a:solidFill>
                  <a:schemeClr val="bg1"/>
                </a:solidFill>
              </a:rPr>
              <a:t>model.add</a:t>
            </a:r>
            <a:r>
              <a:rPr lang="pt-BR" sz="1600" dirty="0">
                <a:solidFill>
                  <a:schemeClr val="bg1"/>
                </a:solidFill>
              </a:rPr>
              <a:t>(</a:t>
            </a:r>
            <a:r>
              <a:rPr lang="pt-BR" sz="1600" dirty="0" err="1">
                <a:solidFill>
                  <a:schemeClr val="bg1"/>
                </a:solidFill>
              </a:rPr>
              <a:t>Dense</a:t>
            </a:r>
            <a:r>
              <a:rPr lang="pt-BR" sz="1600" dirty="0">
                <a:solidFill>
                  <a:schemeClr val="bg1"/>
                </a:solidFill>
              </a:rPr>
              <a:t>(3, </a:t>
            </a:r>
            <a:r>
              <a:rPr lang="pt-BR" sz="1600" dirty="0" err="1">
                <a:solidFill>
                  <a:schemeClr val="bg1"/>
                </a:solidFill>
              </a:rPr>
              <a:t>activation</a:t>
            </a:r>
            <a:r>
              <a:rPr lang="pt-BR" sz="1600" dirty="0">
                <a:solidFill>
                  <a:schemeClr val="bg1"/>
                </a:solidFill>
              </a:rPr>
              <a:t>='</a:t>
            </a:r>
            <a:r>
              <a:rPr lang="pt-BR" sz="1600" b="1" dirty="0" err="1">
                <a:solidFill>
                  <a:schemeClr val="bg1"/>
                </a:solidFill>
              </a:rPr>
              <a:t>softmax</a:t>
            </a:r>
            <a:r>
              <a:rPr lang="pt-BR" sz="1600" dirty="0">
                <a:solidFill>
                  <a:schemeClr val="bg1"/>
                </a:solidFill>
              </a:rPr>
              <a:t>'))</a:t>
            </a:r>
            <a:endParaRPr lang="pt-BR" sz="1700" dirty="0">
              <a:solidFill>
                <a:schemeClr val="bg1"/>
              </a:solidFill>
            </a:endParaRPr>
          </a:p>
          <a:p>
            <a:r>
              <a:rPr lang="pt-BR" sz="1700" dirty="0" err="1">
                <a:solidFill>
                  <a:schemeClr val="bg1"/>
                </a:solidFill>
              </a:rPr>
              <a:t>model.compile</a:t>
            </a:r>
            <a:r>
              <a:rPr lang="pt-BR" sz="1700" dirty="0">
                <a:solidFill>
                  <a:schemeClr val="bg1"/>
                </a:solidFill>
              </a:rPr>
              <a:t>(</a:t>
            </a:r>
            <a:r>
              <a:rPr lang="pt-BR" sz="1700" dirty="0" err="1">
                <a:solidFill>
                  <a:schemeClr val="bg1"/>
                </a:solidFill>
              </a:rPr>
              <a:t>loss</a:t>
            </a:r>
            <a:r>
              <a:rPr lang="pt-BR" sz="1700" dirty="0">
                <a:solidFill>
                  <a:schemeClr val="bg1"/>
                </a:solidFill>
              </a:rPr>
              <a:t>='</a:t>
            </a:r>
            <a:r>
              <a:rPr lang="pt-BR" sz="1700" b="1" dirty="0">
                <a:solidFill>
                  <a:schemeClr val="bg1"/>
                </a:solidFill>
              </a:rPr>
              <a:t>categorical_</a:t>
            </a:r>
            <a:r>
              <a:rPr lang="pt-BR" sz="1700" b="1" dirty="0" err="1">
                <a:solidFill>
                  <a:schemeClr val="bg1"/>
                </a:solidFill>
              </a:rPr>
              <a:t>crossentropy</a:t>
            </a:r>
            <a:r>
              <a:rPr lang="pt-BR" sz="1700" dirty="0">
                <a:solidFill>
                  <a:schemeClr val="bg1"/>
                </a:solidFill>
              </a:rPr>
              <a:t>',</a:t>
            </a:r>
            <a:r>
              <a:rPr lang="pt-BR" sz="1700" dirty="0" err="1">
                <a:solidFill>
                  <a:schemeClr val="bg1"/>
                </a:solidFill>
              </a:rPr>
              <a:t>optimizer</a:t>
            </a:r>
            <a:r>
              <a:rPr lang="pt-BR" sz="1700" dirty="0">
                <a:solidFill>
                  <a:schemeClr val="bg1"/>
                </a:solidFill>
              </a:rPr>
              <a:t>=</a:t>
            </a:r>
            <a:r>
              <a:rPr lang="pt-BR" sz="1700" dirty="0" err="1">
                <a:solidFill>
                  <a:schemeClr val="bg1"/>
                </a:solidFill>
              </a:rPr>
              <a:t>opt,metrics</a:t>
            </a:r>
            <a:r>
              <a:rPr lang="pt-BR" sz="1700" dirty="0">
                <a:solidFill>
                  <a:schemeClr val="bg1"/>
                </a:solidFill>
              </a:rPr>
              <a:t>=[</a:t>
            </a:r>
            <a:r>
              <a:rPr lang="pt-BR" sz="1700" b="1" dirty="0">
                <a:solidFill>
                  <a:schemeClr val="bg1"/>
                </a:solidFill>
              </a:rPr>
              <a:t>'</a:t>
            </a:r>
            <a:r>
              <a:rPr lang="pt-BR" sz="1700" b="1" dirty="0" err="1">
                <a:solidFill>
                  <a:schemeClr val="bg1"/>
                </a:solidFill>
              </a:rPr>
              <a:t>accuracy</a:t>
            </a:r>
            <a:r>
              <a:rPr lang="pt-BR" sz="1700" dirty="0">
                <a:solidFill>
                  <a:schemeClr val="bg1"/>
                </a:solidFill>
              </a:rPr>
              <a:t>'])</a:t>
            </a:r>
          </a:p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87624" y="4723403"/>
            <a:ext cx="2304256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pt-BR" sz="1000" dirty="0">
              <a:solidFill>
                <a:schemeClr val="bg1"/>
              </a:solidFill>
            </a:endParaRPr>
          </a:p>
          <a:p>
            <a:pPr algn="ctr"/>
            <a:r>
              <a:rPr lang="pt-BR" sz="1600" dirty="0">
                <a:solidFill>
                  <a:schemeClr val="bg1"/>
                </a:solidFill>
              </a:rPr>
              <a:t>y = </a:t>
            </a:r>
            <a:r>
              <a:rPr lang="pt-BR" sz="1600" dirty="0" err="1">
                <a:solidFill>
                  <a:schemeClr val="bg1"/>
                </a:solidFill>
              </a:rPr>
              <a:t>to_categorical</a:t>
            </a:r>
            <a:r>
              <a:rPr lang="pt-BR" sz="1600" dirty="0">
                <a:solidFill>
                  <a:schemeClr val="bg1"/>
                </a:solidFill>
              </a:rPr>
              <a:t>(y)</a:t>
            </a:r>
          </a:p>
          <a:p>
            <a:pPr algn="ctr"/>
            <a:r>
              <a:rPr lang="pt-BR" sz="1000" dirty="0"/>
              <a:t>)</a:t>
            </a:r>
            <a:endParaRPr lang="pt-BR" sz="10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723403"/>
            <a:ext cx="1669157" cy="81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377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9" y="274638"/>
            <a:ext cx="8533026" cy="1143000"/>
          </a:xfrm>
        </p:spPr>
        <p:txBody>
          <a:bodyPr>
            <a:noAutofit/>
          </a:bodyPr>
          <a:lstStyle/>
          <a:p>
            <a:pPr algn="r"/>
            <a:r>
              <a:rPr lang="en-US" sz="3800" dirty="0"/>
              <a:t>Multi-Class Classification Loss Functions</a:t>
            </a:r>
            <a:endParaRPr lang="pt-BR" sz="3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700809"/>
            <a:ext cx="8363272" cy="453650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/>
              <a:t>Sparse Categorical Cross-Entropy</a:t>
            </a:r>
          </a:p>
          <a:p>
            <a:pPr lvl="4"/>
            <a:endParaRPr lang="en-US" sz="1000" dirty="0"/>
          </a:p>
          <a:p>
            <a:pPr lvl="1"/>
            <a:r>
              <a:rPr lang="pt-BR" sz="2000" dirty="0"/>
              <a:t>Similar à </a:t>
            </a:r>
            <a:r>
              <a:rPr lang="pt-BR" sz="2000" dirty="0" err="1"/>
              <a:t>Categorical</a:t>
            </a:r>
            <a:r>
              <a:rPr lang="pt-BR" sz="2000" dirty="0"/>
              <a:t> Cross </a:t>
            </a:r>
            <a:r>
              <a:rPr lang="pt-BR" sz="2000" dirty="0" err="1"/>
              <a:t>Entropy</a:t>
            </a:r>
            <a:r>
              <a:rPr lang="pt-BR" sz="2000" dirty="0"/>
              <a:t> com a diferença de não precisar de codificação </a:t>
            </a:r>
            <a:r>
              <a:rPr lang="pt-BR" sz="2000" dirty="0" err="1"/>
              <a:t>one</a:t>
            </a:r>
            <a:r>
              <a:rPr lang="pt-BR" sz="2000" dirty="0"/>
              <a:t>-hot nas saídas</a:t>
            </a:r>
          </a:p>
          <a:p>
            <a:pPr lvl="1"/>
            <a:endParaRPr lang="pt-BR" sz="1000" dirty="0"/>
          </a:p>
          <a:p>
            <a:pPr lvl="1"/>
            <a:endParaRPr lang="pt-BR" sz="1800" dirty="0"/>
          </a:p>
        </p:txBody>
      </p:sp>
      <p:sp>
        <p:nvSpPr>
          <p:cNvPr id="6" name="Retângulo 5"/>
          <p:cNvSpPr/>
          <p:nvPr/>
        </p:nvSpPr>
        <p:spPr>
          <a:xfrm>
            <a:off x="261098" y="3501008"/>
            <a:ext cx="8712968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 err="1">
                <a:solidFill>
                  <a:schemeClr val="bg1"/>
                </a:solidFill>
              </a:rPr>
              <a:t>model.compile</a:t>
            </a:r>
            <a:r>
              <a:rPr lang="pt-BR" sz="1600" dirty="0">
                <a:solidFill>
                  <a:schemeClr val="bg1"/>
                </a:solidFill>
              </a:rPr>
              <a:t>(</a:t>
            </a:r>
            <a:r>
              <a:rPr lang="pt-BR" sz="1600" dirty="0" err="1">
                <a:solidFill>
                  <a:schemeClr val="bg1"/>
                </a:solidFill>
              </a:rPr>
              <a:t>loss</a:t>
            </a:r>
            <a:r>
              <a:rPr lang="pt-BR" sz="1600" dirty="0">
                <a:solidFill>
                  <a:schemeClr val="bg1"/>
                </a:solidFill>
              </a:rPr>
              <a:t>=‘</a:t>
            </a:r>
            <a:r>
              <a:rPr lang="pt-BR" sz="1600" b="1" dirty="0">
                <a:solidFill>
                  <a:schemeClr val="bg1"/>
                </a:solidFill>
              </a:rPr>
              <a:t>sparse_categorical_</a:t>
            </a:r>
            <a:r>
              <a:rPr lang="pt-BR" sz="1600" b="1" dirty="0" err="1">
                <a:solidFill>
                  <a:schemeClr val="bg1"/>
                </a:solidFill>
              </a:rPr>
              <a:t>crossentropy</a:t>
            </a:r>
            <a:r>
              <a:rPr lang="pt-BR" sz="1600" dirty="0">
                <a:solidFill>
                  <a:schemeClr val="bg1"/>
                </a:solidFill>
              </a:rPr>
              <a:t>',</a:t>
            </a:r>
            <a:r>
              <a:rPr lang="pt-BR" sz="1600" dirty="0" err="1">
                <a:solidFill>
                  <a:schemeClr val="bg1"/>
                </a:solidFill>
              </a:rPr>
              <a:t>optimizer</a:t>
            </a:r>
            <a:r>
              <a:rPr lang="pt-BR" sz="1600" dirty="0">
                <a:solidFill>
                  <a:schemeClr val="bg1"/>
                </a:solidFill>
              </a:rPr>
              <a:t>=</a:t>
            </a:r>
            <a:r>
              <a:rPr lang="pt-BR" sz="1600" dirty="0" err="1">
                <a:solidFill>
                  <a:schemeClr val="bg1"/>
                </a:solidFill>
              </a:rPr>
              <a:t>opt,metrics</a:t>
            </a:r>
            <a:r>
              <a:rPr lang="pt-BR" sz="1600" dirty="0">
                <a:solidFill>
                  <a:schemeClr val="bg1"/>
                </a:solidFill>
              </a:rPr>
              <a:t>=[</a:t>
            </a:r>
            <a:r>
              <a:rPr lang="pt-BR" sz="1600" b="1" dirty="0">
                <a:solidFill>
                  <a:schemeClr val="bg1"/>
                </a:solidFill>
              </a:rPr>
              <a:t>'</a:t>
            </a:r>
            <a:r>
              <a:rPr lang="pt-BR" sz="1600" b="1" dirty="0" err="1">
                <a:solidFill>
                  <a:schemeClr val="bg1"/>
                </a:solidFill>
              </a:rPr>
              <a:t>accuracy</a:t>
            </a:r>
            <a:r>
              <a:rPr lang="pt-BR" sz="1600" dirty="0">
                <a:solidFill>
                  <a:schemeClr val="bg1"/>
                </a:solidFill>
              </a:rPr>
              <a:t>'])</a:t>
            </a:r>
          </a:p>
          <a:p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7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13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/>
          <a:lstStyle/>
          <a:p>
            <a:pPr algn="r"/>
            <a:r>
              <a:rPr lang="pt-PT" dirty="0"/>
              <a:t>Sumário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772816"/>
            <a:ext cx="8219256" cy="4608512"/>
          </a:xfrm>
        </p:spPr>
        <p:txBody>
          <a:bodyPr>
            <a:normAutofit/>
          </a:bodyPr>
          <a:lstStyle/>
          <a:p>
            <a:r>
              <a:rPr lang="pt-PT" dirty="0"/>
              <a:t>Intr</a:t>
            </a:r>
            <a:r>
              <a:rPr lang="en-US" dirty="0" err="1"/>
              <a:t>odução</a:t>
            </a:r>
            <a:endParaRPr lang="pt-PT" dirty="0"/>
          </a:p>
          <a:p>
            <a:endParaRPr lang="pt-PT" dirty="0"/>
          </a:p>
          <a:p>
            <a:pPr fontAlgn="base"/>
            <a:r>
              <a:rPr lang="en-US" dirty="0"/>
              <a:t>Regression Loss Functions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Binary Classification Loss Functions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Multi-Class Classification Loss Functions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03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/>
          <a:lstStyle/>
          <a:p>
            <a:pPr algn="r"/>
            <a:r>
              <a:rPr lang="pt-PT" dirty="0"/>
              <a:t>Intr</a:t>
            </a:r>
            <a:r>
              <a:rPr lang="en-US" dirty="0" err="1"/>
              <a:t>odução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772816"/>
            <a:ext cx="8219256" cy="4608512"/>
          </a:xfrm>
        </p:spPr>
        <p:txBody>
          <a:bodyPr>
            <a:normAutofit/>
          </a:bodyPr>
          <a:lstStyle/>
          <a:p>
            <a:r>
              <a:rPr lang="pt-BR" dirty="0"/>
              <a:t>Tipos de problema: regressão x classificação</a:t>
            </a:r>
          </a:p>
          <a:p>
            <a:endParaRPr lang="pt-BR" dirty="0"/>
          </a:p>
          <a:p>
            <a:r>
              <a:rPr lang="pt-BR" dirty="0"/>
              <a:t>A escolha da função de erro (</a:t>
            </a:r>
            <a:r>
              <a:rPr lang="pt-BR" dirty="0" err="1"/>
              <a:t>loss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) vai influenciar no tipo de problema a ser resolvido.</a:t>
            </a:r>
          </a:p>
          <a:p>
            <a:endParaRPr lang="pt-BR" dirty="0"/>
          </a:p>
          <a:p>
            <a:pPr fontAlgn="base"/>
            <a:r>
              <a:rPr lang="pt-BR" dirty="0"/>
              <a:t>A escolha da função de ativação da camada de saída também deve ser adequada à função de erro utilizada.</a:t>
            </a:r>
          </a:p>
          <a:p>
            <a:pPr fontAlgn="base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1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/>
          <a:lstStyle/>
          <a:p>
            <a:pPr algn="r"/>
            <a:r>
              <a:rPr lang="en-US" dirty="0"/>
              <a:t>Regression Loss Functions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772817"/>
            <a:ext cx="8219256" cy="4032447"/>
          </a:xfrm>
        </p:spPr>
        <p:txBody>
          <a:bodyPr>
            <a:normAutofit/>
          </a:bodyPr>
          <a:lstStyle/>
          <a:p>
            <a:pPr fontAlgn="base"/>
            <a:endParaRPr lang="en-US" sz="2900" dirty="0"/>
          </a:p>
          <a:p>
            <a:pPr fontAlgn="base"/>
            <a:r>
              <a:rPr lang="en-US" sz="2900" dirty="0"/>
              <a:t>Mean Squared Error Loss (MSE)</a:t>
            </a:r>
          </a:p>
          <a:p>
            <a:pPr fontAlgn="base"/>
            <a:endParaRPr lang="en-US" sz="2900" dirty="0"/>
          </a:p>
          <a:p>
            <a:pPr fontAlgn="base"/>
            <a:r>
              <a:rPr lang="en-US" sz="2900" dirty="0"/>
              <a:t>Mean Squared Logarithmic Error Loss (MSLE)</a:t>
            </a:r>
          </a:p>
          <a:p>
            <a:pPr fontAlgn="base"/>
            <a:endParaRPr lang="en-US" sz="2900" dirty="0"/>
          </a:p>
          <a:p>
            <a:pPr fontAlgn="base"/>
            <a:r>
              <a:rPr lang="en-US" sz="2900" dirty="0"/>
              <a:t>Mean Absolute Error Loss (MAE)</a:t>
            </a:r>
          </a:p>
          <a:p>
            <a:pPr lvl="3" fontAlgn="base"/>
            <a:endParaRPr lang="en-US" sz="2900" dirty="0"/>
          </a:p>
          <a:p>
            <a:endParaRPr lang="pt-PT" sz="2900" dirty="0"/>
          </a:p>
          <a:p>
            <a:endParaRPr lang="pt-PT" sz="2900" dirty="0"/>
          </a:p>
        </p:txBody>
      </p:sp>
    </p:spTree>
    <p:extLst>
      <p:ext uri="{BB962C8B-B14F-4D97-AF65-F5344CB8AC3E}">
        <p14:creationId xmlns:p14="http://schemas.microsoft.com/office/powerpoint/2010/main" val="334630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/>
          <a:lstStyle/>
          <a:p>
            <a:pPr algn="r"/>
            <a:r>
              <a:rPr lang="en-US" dirty="0"/>
              <a:t>Regression Loss Functions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772817"/>
            <a:ext cx="8219256" cy="4032447"/>
          </a:xfrm>
        </p:spPr>
        <p:txBody>
          <a:bodyPr>
            <a:normAutofit/>
          </a:bodyPr>
          <a:lstStyle/>
          <a:p>
            <a:pPr fontAlgn="base"/>
            <a:endParaRPr lang="pt-BR" sz="2600" dirty="0"/>
          </a:p>
          <a:p>
            <a:pPr fontAlgn="base"/>
            <a:r>
              <a:rPr lang="pt-BR" sz="2600" dirty="0"/>
              <a:t>As funções de erro (</a:t>
            </a:r>
            <a:r>
              <a:rPr lang="pt-BR" sz="2600" dirty="0" err="1"/>
              <a:t>loss</a:t>
            </a:r>
            <a:r>
              <a:rPr lang="pt-BR" sz="2600" dirty="0"/>
              <a:t> </a:t>
            </a:r>
            <a:r>
              <a:rPr lang="pt-BR" sz="2600" dirty="0" err="1"/>
              <a:t>functions</a:t>
            </a:r>
            <a:r>
              <a:rPr lang="pt-BR" sz="2600" dirty="0"/>
              <a:t>) para problemas de regressão utilizam preferencialmente função de ativação (</a:t>
            </a:r>
            <a:r>
              <a:rPr lang="pt-BR" sz="2600" dirty="0" err="1"/>
              <a:t>activation</a:t>
            </a:r>
            <a:r>
              <a:rPr lang="pt-BR" sz="2600" dirty="0"/>
              <a:t>) linear na camada de saída.</a:t>
            </a:r>
          </a:p>
          <a:p>
            <a:pPr lvl="3" fontAlgn="base"/>
            <a:endParaRPr lang="pt-BR" sz="2600" dirty="0"/>
          </a:p>
          <a:p>
            <a:endParaRPr lang="pt-BR" sz="2600" dirty="0"/>
          </a:p>
          <a:p>
            <a:endParaRPr lang="pt-BR" sz="2600" dirty="0"/>
          </a:p>
        </p:txBody>
      </p:sp>
      <p:sp>
        <p:nvSpPr>
          <p:cNvPr id="5" name="Retângulo 4"/>
          <p:cNvSpPr/>
          <p:nvPr/>
        </p:nvSpPr>
        <p:spPr>
          <a:xfrm>
            <a:off x="1437613" y="4775561"/>
            <a:ext cx="6336704" cy="11079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 err="1">
                <a:solidFill>
                  <a:schemeClr val="bg1"/>
                </a:solidFill>
              </a:rPr>
              <a:t>model.add</a:t>
            </a:r>
            <a:r>
              <a:rPr lang="pt-BR" sz="2200" dirty="0">
                <a:solidFill>
                  <a:schemeClr val="bg1"/>
                </a:solidFill>
              </a:rPr>
              <a:t>(</a:t>
            </a:r>
            <a:r>
              <a:rPr lang="pt-BR" sz="2200" dirty="0" err="1">
                <a:solidFill>
                  <a:schemeClr val="bg1"/>
                </a:solidFill>
              </a:rPr>
              <a:t>layers.Dense</a:t>
            </a:r>
            <a:r>
              <a:rPr lang="pt-BR" sz="2200" dirty="0">
                <a:solidFill>
                  <a:schemeClr val="bg1"/>
                </a:solidFill>
              </a:rPr>
              <a:t>(1, </a:t>
            </a:r>
            <a:r>
              <a:rPr lang="pt-BR" sz="2200" dirty="0" err="1">
                <a:solidFill>
                  <a:schemeClr val="bg1"/>
                </a:solidFill>
              </a:rPr>
              <a:t>activation</a:t>
            </a:r>
            <a:r>
              <a:rPr lang="pt-BR" sz="2200" dirty="0">
                <a:solidFill>
                  <a:schemeClr val="bg1"/>
                </a:solidFill>
              </a:rPr>
              <a:t>=</a:t>
            </a:r>
            <a:r>
              <a:rPr lang="pt-BR" sz="2200" b="1" dirty="0">
                <a:solidFill>
                  <a:schemeClr val="bg1"/>
                </a:solidFill>
              </a:rPr>
              <a:t>'linear</a:t>
            </a:r>
            <a:r>
              <a:rPr lang="pt-BR" sz="2200" dirty="0">
                <a:solidFill>
                  <a:schemeClr val="bg1"/>
                </a:solidFill>
              </a:rPr>
              <a:t>'))</a:t>
            </a:r>
          </a:p>
          <a:p>
            <a:endParaRPr lang="pt-B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5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/>
          <a:lstStyle/>
          <a:p>
            <a:pPr algn="r"/>
            <a:r>
              <a:rPr lang="en-US" dirty="0"/>
              <a:t>Regression Loss Functions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772817"/>
            <a:ext cx="8219256" cy="4464495"/>
          </a:xfrm>
        </p:spPr>
        <p:txBody>
          <a:bodyPr>
            <a:normAutofit/>
          </a:bodyPr>
          <a:lstStyle/>
          <a:p>
            <a:pPr marL="36576" indent="0" fontAlgn="base">
              <a:buNone/>
            </a:pPr>
            <a:r>
              <a:rPr lang="en-US" dirty="0"/>
              <a:t>Mean Squared Error Loss: MSE</a:t>
            </a:r>
          </a:p>
          <a:p>
            <a:pPr lvl="5" fontAlgn="base"/>
            <a:endParaRPr lang="en-US" sz="1800" dirty="0"/>
          </a:p>
          <a:p>
            <a:pPr lvl="1" fontAlgn="base"/>
            <a:r>
              <a:rPr lang="pt-BR" sz="2200" dirty="0"/>
              <a:t>Preferencial se a distribuição dos padrões for Gaussiana</a:t>
            </a:r>
          </a:p>
          <a:p>
            <a:pPr lvl="5" fontAlgn="base"/>
            <a:endParaRPr lang="pt-BR" sz="2200" dirty="0"/>
          </a:p>
          <a:p>
            <a:pPr lvl="1" fontAlgn="base"/>
            <a:r>
              <a:rPr lang="pt-BR" sz="2200" dirty="0"/>
              <a:t>Não se sabendo sobre a distribuição, usa primeiro esta.</a:t>
            </a:r>
          </a:p>
          <a:p>
            <a:pPr lvl="5" fontAlgn="base"/>
            <a:endParaRPr lang="pt-BR" sz="2200" dirty="0"/>
          </a:p>
          <a:p>
            <a:pPr lvl="3" fontAlgn="base"/>
            <a:endParaRPr lang="pt-BR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3" name="Retângulo 2"/>
          <p:cNvSpPr/>
          <p:nvPr/>
        </p:nvSpPr>
        <p:spPr>
          <a:xfrm>
            <a:off x="1403648" y="4869160"/>
            <a:ext cx="6336704" cy="8002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pt-BR" sz="1200" dirty="0">
              <a:solidFill>
                <a:schemeClr val="bg1"/>
              </a:solidFill>
            </a:endParaRPr>
          </a:p>
          <a:p>
            <a:pPr algn="ctr"/>
            <a:r>
              <a:rPr lang="pt-BR" sz="2200" dirty="0" err="1">
                <a:solidFill>
                  <a:schemeClr val="bg1"/>
                </a:solidFill>
              </a:rPr>
              <a:t>model.compile</a:t>
            </a:r>
            <a:r>
              <a:rPr lang="pt-BR" sz="2200" dirty="0">
                <a:solidFill>
                  <a:schemeClr val="bg1"/>
                </a:solidFill>
              </a:rPr>
              <a:t>(</a:t>
            </a:r>
            <a:r>
              <a:rPr lang="pt-BR" sz="2200" dirty="0" err="1">
                <a:solidFill>
                  <a:schemeClr val="bg1"/>
                </a:solidFill>
              </a:rPr>
              <a:t>loss</a:t>
            </a:r>
            <a:r>
              <a:rPr lang="pt-BR" sz="2200" dirty="0">
                <a:solidFill>
                  <a:schemeClr val="bg1"/>
                </a:solidFill>
              </a:rPr>
              <a:t>=</a:t>
            </a:r>
            <a:r>
              <a:rPr lang="pt-BR" sz="2200" b="1" dirty="0">
                <a:solidFill>
                  <a:schemeClr val="bg1"/>
                </a:solidFill>
              </a:rPr>
              <a:t>'</a:t>
            </a:r>
            <a:r>
              <a:rPr lang="pt-BR" sz="2200" b="1" dirty="0" err="1">
                <a:solidFill>
                  <a:schemeClr val="bg1"/>
                </a:solidFill>
              </a:rPr>
              <a:t>mse</a:t>
            </a:r>
            <a:r>
              <a:rPr lang="pt-BR" sz="2200" dirty="0">
                <a:solidFill>
                  <a:schemeClr val="bg1"/>
                </a:solidFill>
              </a:rPr>
              <a:t>', </a:t>
            </a:r>
            <a:r>
              <a:rPr lang="pt-BR" sz="2200" dirty="0" err="1">
                <a:solidFill>
                  <a:schemeClr val="bg1"/>
                </a:solidFill>
              </a:rPr>
              <a:t>optimizer</a:t>
            </a:r>
            <a:r>
              <a:rPr lang="pt-BR" sz="2200" dirty="0">
                <a:solidFill>
                  <a:schemeClr val="bg1"/>
                </a:solidFill>
              </a:rPr>
              <a:t>=</a:t>
            </a:r>
            <a:r>
              <a:rPr lang="pt-BR" sz="2200" dirty="0" err="1">
                <a:solidFill>
                  <a:schemeClr val="bg1"/>
                </a:solidFill>
              </a:rPr>
              <a:t>optimizer</a:t>
            </a:r>
            <a:r>
              <a:rPr lang="pt-BR" sz="2200" dirty="0">
                <a:solidFill>
                  <a:schemeClr val="bg1"/>
                </a:solidFill>
              </a:rPr>
              <a:t>)</a:t>
            </a:r>
          </a:p>
          <a:p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2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/>
          <a:lstStyle/>
          <a:p>
            <a:pPr algn="r"/>
            <a:r>
              <a:rPr lang="en-US" dirty="0"/>
              <a:t>Regression Loss Functions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700809"/>
            <a:ext cx="8219256" cy="4464495"/>
          </a:xfrm>
        </p:spPr>
        <p:txBody>
          <a:bodyPr>
            <a:normAutofit/>
          </a:bodyPr>
          <a:lstStyle/>
          <a:p>
            <a:pPr marL="36576" indent="0" fontAlgn="base">
              <a:buNone/>
            </a:pPr>
            <a:r>
              <a:rPr lang="en-US" dirty="0"/>
              <a:t>Mean Squared Logarithmic Error Loss: MSLE</a:t>
            </a:r>
          </a:p>
          <a:p>
            <a:pPr lvl="5" fontAlgn="base"/>
            <a:endParaRPr lang="en-US" sz="1800" dirty="0"/>
          </a:p>
          <a:p>
            <a:pPr lvl="1" fontAlgn="base"/>
            <a:r>
              <a:rPr lang="pt-BR" sz="2200" dirty="0"/>
              <a:t>Problemas em que o valor das saídas tem uma faixa de valores muito ampla e não se deseja fazer correções muito incisivas como o MSE.</a:t>
            </a:r>
          </a:p>
          <a:p>
            <a:pPr lvl="3" fontAlgn="base"/>
            <a:endParaRPr lang="pt-BR" sz="1600" dirty="0"/>
          </a:p>
          <a:p>
            <a:pPr lvl="1" fontAlgn="base"/>
            <a:r>
              <a:rPr lang="pt-BR" sz="2200" dirty="0"/>
              <a:t>Calcula o log de cada saída para depois fazer MSE</a:t>
            </a:r>
          </a:p>
          <a:p>
            <a:pPr lvl="3" fontAlgn="base"/>
            <a:endParaRPr lang="pt-BR" sz="1600" dirty="0"/>
          </a:p>
          <a:p>
            <a:pPr marL="36576" indent="0">
              <a:buNone/>
            </a:pPr>
            <a:endParaRPr lang="pt-PT" sz="2200" dirty="0"/>
          </a:p>
        </p:txBody>
      </p:sp>
      <p:sp>
        <p:nvSpPr>
          <p:cNvPr id="3" name="Retângulo 2"/>
          <p:cNvSpPr/>
          <p:nvPr/>
        </p:nvSpPr>
        <p:spPr>
          <a:xfrm>
            <a:off x="1403648" y="5229200"/>
            <a:ext cx="6336704" cy="8002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pt-BR" sz="1200" dirty="0">
              <a:solidFill>
                <a:schemeClr val="bg1"/>
              </a:solidFill>
            </a:endParaRPr>
          </a:p>
          <a:p>
            <a:pPr algn="ctr"/>
            <a:r>
              <a:rPr lang="pt-BR" sz="2200" dirty="0" err="1">
                <a:solidFill>
                  <a:schemeClr val="bg1"/>
                </a:solidFill>
              </a:rPr>
              <a:t>model.compile</a:t>
            </a:r>
            <a:r>
              <a:rPr lang="pt-BR" sz="2200" dirty="0">
                <a:solidFill>
                  <a:schemeClr val="bg1"/>
                </a:solidFill>
              </a:rPr>
              <a:t>(</a:t>
            </a:r>
            <a:r>
              <a:rPr lang="pt-BR" sz="2200" dirty="0" err="1">
                <a:solidFill>
                  <a:schemeClr val="bg1"/>
                </a:solidFill>
              </a:rPr>
              <a:t>loss</a:t>
            </a:r>
            <a:r>
              <a:rPr lang="pt-BR" sz="2200" dirty="0">
                <a:solidFill>
                  <a:schemeClr val="bg1"/>
                </a:solidFill>
              </a:rPr>
              <a:t>=</a:t>
            </a:r>
            <a:r>
              <a:rPr lang="pt-BR" sz="2200" b="1" dirty="0">
                <a:solidFill>
                  <a:schemeClr val="bg1"/>
                </a:solidFill>
              </a:rPr>
              <a:t>'</a:t>
            </a:r>
            <a:r>
              <a:rPr lang="pt-BR" sz="2200" b="1" dirty="0" err="1">
                <a:solidFill>
                  <a:schemeClr val="bg1"/>
                </a:solidFill>
              </a:rPr>
              <a:t>msle</a:t>
            </a:r>
            <a:r>
              <a:rPr lang="pt-BR" sz="2200" dirty="0">
                <a:solidFill>
                  <a:schemeClr val="bg1"/>
                </a:solidFill>
              </a:rPr>
              <a:t>', </a:t>
            </a:r>
            <a:r>
              <a:rPr lang="pt-BR" sz="2200" dirty="0" err="1">
                <a:solidFill>
                  <a:schemeClr val="bg1"/>
                </a:solidFill>
              </a:rPr>
              <a:t>optimizer</a:t>
            </a:r>
            <a:r>
              <a:rPr lang="pt-BR" sz="2200" dirty="0">
                <a:solidFill>
                  <a:schemeClr val="bg1"/>
                </a:solidFill>
              </a:rPr>
              <a:t>=</a:t>
            </a:r>
            <a:r>
              <a:rPr lang="pt-BR" sz="2200" dirty="0" err="1">
                <a:solidFill>
                  <a:schemeClr val="bg1"/>
                </a:solidFill>
              </a:rPr>
              <a:t>optimizer</a:t>
            </a:r>
            <a:r>
              <a:rPr lang="pt-BR" sz="2200" dirty="0">
                <a:solidFill>
                  <a:schemeClr val="bg1"/>
                </a:solidFill>
              </a:rPr>
              <a:t>)</a:t>
            </a:r>
          </a:p>
          <a:p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0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/>
          <a:lstStyle/>
          <a:p>
            <a:pPr algn="r"/>
            <a:r>
              <a:rPr lang="en-US" dirty="0"/>
              <a:t>Regression Loss Functions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700809"/>
            <a:ext cx="8219256" cy="4464495"/>
          </a:xfrm>
        </p:spPr>
        <p:txBody>
          <a:bodyPr>
            <a:normAutofit/>
          </a:bodyPr>
          <a:lstStyle/>
          <a:p>
            <a:pPr marL="36576" indent="0" fontAlgn="base">
              <a:buNone/>
            </a:pPr>
            <a:r>
              <a:rPr lang="en-US" dirty="0"/>
              <a:t>Mean Absolute Error Loss: MAE</a:t>
            </a:r>
          </a:p>
          <a:p>
            <a:pPr lvl="5" fontAlgn="base"/>
            <a:endParaRPr lang="en-US" sz="1800" dirty="0"/>
          </a:p>
          <a:p>
            <a:pPr lvl="1" fontAlgn="base"/>
            <a:r>
              <a:rPr lang="pt-PT" sz="2200" dirty="0"/>
              <a:t>Problemas </a:t>
            </a:r>
            <a:r>
              <a:rPr lang="en-US" sz="2200" dirty="0" err="1"/>
              <a:t>onde</a:t>
            </a:r>
            <a:r>
              <a:rPr lang="en-US" sz="2200" dirty="0"/>
              <a:t> a </a:t>
            </a:r>
            <a:r>
              <a:rPr lang="en-US" sz="2200" dirty="0" err="1"/>
              <a:t>distribuição</a:t>
            </a:r>
            <a:r>
              <a:rPr lang="en-US" sz="2200" dirty="0"/>
              <a:t> </a:t>
            </a:r>
            <a:r>
              <a:rPr lang="pt-PT" sz="2200" dirty="0"/>
              <a:t>das saídas p</a:t>
            </a:r>
            <a:r>
              <a:rPr lang="en-US" sz="2200" dirty="0"/>
              <a:t>ode se </a:t>
            </a:r>
            <a:r>
              <a:rPr lang="en-US" sz="2200" dirty="0" err="1"/>
              <a:t>aproximar</a:t>
            </a:r>
            <a:r>
              <a:rPr lang="en-US" sz="2200" dirty="0"/>
              <a:t> de </a:t>
            </a:r>
            <a:r>
              <a:rPr lang="en-US" sz="2200" dirty="0" err="1"/>
              <a:t>uma</a:t>
            </a:r>
            <a:r>
              <a:rPr lang="en-US" sz="2200" dirty="0"/>
              <a:t> </a:t>
            </a:r>
            <a:r>
              <a:rPr lang="en-US" sz="2200" dirty="0" err="1"/>
              <a:t>gaussiana</a:t>
            </a:r>
            <a:r>
              <a:rPr lang="en-US" sz="2200" dirty="0"/>
              <a:t>, mas que </a:t>
            </a:r>
            <a:r>
              <a:rPr lang="en-US" sz="2200" dirty="0" err="1"/>
              <a:t>pode</a:t>
            </a:r>
            <a:r>
              <a:rPr lang="en-US" sz="2200" dirty="0"/>
              <a:t> </a:t>
            </a:r>
            <a:r>
              <a:rPr lang="en-US" sz="2200" dirty="0" err="1"/>
              <a:t>possuir</a:t>
            </a:r>
            <a:r>
              <a:rPr lang="en-US" sz="2200" dirty="0"/>
              <a:t> outliers (</a:t>
            </a:r>
            <a:r>
              <a:rPr lang="en-US" sz="2200" dirty="0" err="1"/>
              <a:t>pontos</a:t>
            </a:r>
            <a:r>
              <a:rPr lang="en-US" sz="2200" dirty="0"/>
              <a:t> </a:t>
            </a:r>
            <a:r>
              <a:rPr lang="en-US" sz="2200" dirty="0" err="1"/>
              <a:t>muito</a:t>
            </a:r>
            <a:r>
              <a:rPr lang="en-US" sz="2200" dirty="0"/>
              <a:t> fora: altos </a:t>
            </a:r>
            <a:r>
              <a:rPr lang="en-US" sz="2200" dirty="0" err="1"/>
              <a:t>ou</a:t>
            </a:r>
            <a:r>
              <a:rPr lang="en-US" sz="2200" dirty="0"/>
              <a:t> </a:t>
            </a:r>
            <a:r>
              <a:rPr lang="en-US" sz="2200" dirty="0" err="1"/>
              <a:t>baixos</a:t>
            </a:r>
            <a:r>
              <a:rPr lang="en-US" sz="2200" dirty="0"/>
              <a:t>)</a:t>
            </a:r>
            <a:endParaRPr lang="pt-PT" sz="2200" dirty="0"/>
          </a:p>
          <a:p>
            <a:pPr lvl="3" fontAlgn="base"/>
            <a:endParaRPr lang="pt-PT" sz="1600" dirty="0"/>
          </a:p>
          <a:p>
            <a:pPr lvl="1" fontAlgn="base"/>
            <a:r>
              <a:rPr lang="pt-BR" sz="2200" dirty="0"/>
              <a:t>É mais r</a:t>
            </a:r>
            <a:r>
              <a:rPr lang="en-US" sz="2200" dirty="0" err="1"/>
              <a:t>obusta</a:t>
            </a:r>
            <a:r>
              <a:rPr lang="en-US" sz="2200" dirty="0"/>
              <a:t> </a:t>
            </a:r>
            <a:r>
              <a:rPr lang="en-US" sz="2200" dirty="0" err="1"/>
              <a:t>aos</a:t>
            </a:r>
            <a:r>
              <a:rPr lang="en-US" sz="2200" dirty="0"/>
              <a:t> outliers</a:t>
            </a:r>
            <a:endParaRPr lang="pt-PT" sz="2200" dirty="0"/>
          </a:p>
          <a:p>
            <a:pPr lvl="3" fontAlgn="base"/>
            <a:endParaRPr lang="pt-BR" sz="1600" dirty="0"/>
          </a:p>
          <a:p>
            <a:endParaRPr lang="pt-PT" sz="2200" dirty="0"/>
          </a:p>
        </p:txBody>
      </p:sp>
      <p:sp>
        <p:nvSpPr>
          <p:cNvPr id="3" name="Retângulo 2"/>
          <p:cNvSpPr/>
          <p:nvPr/>
        </p:nvSpPr>
        <p:spPr>
          <a:xfrm>
            <a:off x="1403648" y="5013176"/>
            <a:ext cx="6336704" cy="8002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pt-BR" sz="1200" dirty="0">
              <a:solidFill>
                <a:schemeClr val="bg1"/>
              </a:solidFill>
            </a:endParaRPr>
          </a:p>
          <a:p>
            <a:pPr algn="ctr"/>
            <a:r>
              <a:rPr lang="pt-BR" sz="2200" dirty="0" err="1">
                <a:solidFill>
                  <a:schemeClr val="bg1"/>
                </a:solidFill>
              </a:rPr>
              <a:t>model.compile</a:t>
            </a:r>
            <a:r>
              <a:rPr lang="pt-BR" sz="2200" dirty="0">
                <a:solidFill>
                  <a:schemeClr val="bg1"/>
                </a:solidFill>
              </a:rPr>
              <a:t>(</a:t>
            </a:r>
            <a:r>
              <a:rPr lang="pt-BR" sz="2200" dirty="0" err="1">
                <a:solidFill>
                  <a:schemeClr val="bg1"/>
                </a:solidFill>
              </a:rPr>
              <a:t>loss</a:t>
            </a:r>
            <a:r>
              <a:rPr lang="pt-BR" sz="2200" dirty="0">
                <a:solidFill>
                  <a:schemeClr val="bg1"/>
                </a:solidFill>
              </a:rPr>
              <a:t>=</a:t>
            </a:r>
            <a:r>
              <a:rPr lang="pt-BR" sz="2200" b="1" dirty="0">
                <a:solidFill>
                  <a:schemeClr val="bg1"/>
                </a:solidFill>
              </a:rPr>
              <a:t>'</a:t>
            </a:r>
            <a:r>
              <a:rPr lang="pt-BR" sz="2200" b="1" dirty="0" err="1">
                <a:solidFill>
                  <a:schemeClr val="bg1"/>
                </a:solidFill>
              </a:rPr>
              <a:t>mae</a:t>
            </a:r>
            <a:r>
              <a:rPr lang="pt-BR" sz="2200" dirty="0">
                <a:solidFill>
                  <a:schemeClr val="bg1"/>
                </a:solidFill>
              </a:rPr>
              <a:t>', </a:t>
            </a:r>
            <a:r>
              <a:rPr lang="pt-BR" sz="2200" dirty="0" err="1">
                <a:solidFill>
                  <a:schemeClr val="bg1"/>
                </a:solidFill>
              </a:rPr>
              <a:t>optimizer</a:t>
            </a:r>
            <a:r>
              <a:rPr lang="pt-BR" sz="2200" dirty="0">
                <a:solidFill>
                  <a:schemeClr val="bg1"/>
                </a:solidFill>
              </a:rPr>
              <a:t>=</a:t>
            </a:r>
            <a:r>
              <a:rPr lang="pt-BR" sz="2200" dirty="0" err="1">
                <a:solidFill>
                  <a:schemeClr val="bg1"/>
                </a:solidFill>
              </a:rPr>
              <a:t>optimizer</a:t>
            </a:r>
            <a:r>
              <a:rPr lang="pt-BR" sz="2200" dirty="0">
                <a:solidFill>
                  <a:schemeClr val="bg1"/>
                </a:solidFill>
              </a:rPr>
              <a:t>)</a:t>
            </a:r>
          </a:p>
          <a:p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5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Binary Classification Loss Functions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772817"/>
            <a:ext cx="8219256" cy="4536503"/>
          </a:xfrm>
        </p:spPr>
        <p:txBody>
          <a:bodyPr>
            <a:normAutofit/>
          </a:bodyPr>
          <a:lstStyle/>
          <a:p>
            <a:r>
              <a:rPr lang="pt-BR" sz="2900" dirty="0"/>
              <a:t>Classificação de 2 classes</a:t>
            </a:r>
          </a:p>
          <a:p>
            <a:endParaRPr lang="pt-BR" sz="2900" dirty="0"/>
          </a:p>
          <a:p>
            <a:r>
              <a:rPr lang="pt-BR" sz="2900" dirty="0"/>
              <a:t>Funções:</a:t>
            </a:r>
          </a:p>
          <a:p>
            <a:pPr lvl="3"/>
            <a:endParaRPr lang="pt-BR" sz="1900" dirty="0"/>
          </a:p>
          <a:p>
            <a:pPr lvl="1"/>
            <a:r>
              <a:rPr lang="pt-BR" sz="2500" dirty="0" err="1"/>
              <a:t>Binary</a:t>
            </a:r>
            <a:r>
              <a:rPr lang="pt-BR" sz="2500" dirty="0"/>
              <a:t> Cross-</a:t>
            </a:r>
            <a:r>
              <a:rPr lang="pt-BR" sz="2500" dirty="0" err="1"/>
              <a:t>Entropy</a:t>
            </a:r>
            <a:r>
              <a:rPr lang="pt-BR" sz="2500" dirty="0"/>
              <a:t> (principal)</a:t>
            </a:r>
          </a:p>
          <a:p>
            <a:pPr lvl="2"/>
            <a:endParaRPr lang="pt-BR" sz="2300" dirty="0"/>
          </a:p>
          <a:p>
            <a:pPr lvl="1"/>
            <a:r>
              <a:rPr lang="pt-BR" sz="2500" dirty="0"/>
              <a:t>Tem outras menos usadas</a:t>
            </a:r>
          </a:p>
        </p:txBody>
      </p:sp>
    </p:spTree>
    <p:extLst>
      <p:ext uri="{BB962C8B-B14F-4D97-AF65-F5344CB8AC3E}">
        <p14:creationId xmlns:p14="http://schemas.microsoft.com/office/powerpoint/2010/main" val="1795404973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21627</TotalTime>
  <Words>692</Words>
  <Application>Microsoft Office PowerPoint</Application>
  <PresentationFormat>Apresentação na tela (4:3)</PresentationFormat>
  <Paragraphs>127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Book</vt:lpstr>
      <vt:lpstr>Wingdings 2</vt:lpstr>
      <vt:lpstr>Técnica</vt:lpstr>
      <vt:lpstr>Redes neurais Loss Functions</vt:lpstr>
      <vt:lpstr>Sumário</vt:lpstr>
      <vt:lpstr>Introdução</vt:lpstr>
      <vt:lpstr>Regression Loss Functions</vt:lpstr>
      <vt:lpstr>Regression Loss Functions</vt:lpstr>
      <vt:lpstr>Regression Loss Functions</vt:lpstr>
      <vt:lpstr>Regression Loss Functions</vt:lpstr>
      <vt:lpstr>Regression Loss Functions</vt:lpstr>
      <vt:lpstr>Binary Classification Loss Functions</vt:lpstr>
      <vt:lpstr>Binary Classification Loss Functions</vt:lpstr>
      <vt:lpstr>Apresentação do PowerPoint</vt:lpstr>
      <vt:lpstr>Multi-Class Classification Loss Functions</vt:lpstr>
      <vt:lpstr>Codificação “one-hot”</vt:lpstr>
      <vt:lpstr>Multi-Class Classification Loss Functions</vt:lpstr>
      <vt:lpstr>Multi-Class Classification Loss Functions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SCA-Win</dc:title>
  <dc:creator>GerenteCluster</dc:creator>
  <cp:lastModifiedBy>Claudio Pereira</cp:lastModifiedBy>
  <cp:revision>709</cp:revision>
  <dcterms:created xsi:type="dcterms:W3CDTF">2015-10-14T14:51:12Z</dcterms:created>
  <dcterms:modified xsi:type="dcterms:W3CDTF">2023-05-11T15:21:41Z</dcterms:modified>
</cp:coreProperties>
</file>