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77" r:id="rId2"/>
    <p:sldId id="514" r:id="rId3"/>
    <p:sldId id="2076136255" r:id="rId4"/>
    <p:sldId id="256" r:id="rId5"/>
    <p:sldId id="383" r:id="rId6"/>
    <p:sldId id="379" r:id="rId7"/>
    <p:sldId id="380" r:id="rId8"/>
    <p:sldId id="2076136256" r:id="rId9"/>
    <p:sldId id="382" r:id="rId10"/>
    <p:sldId id="387" r:id="rId11"/>
    <p:sldId id="2076136257" r:id="rId12"/>
    <p:sldId id="362" r:id="rId13"/>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100" autoAdjust="0"/>
  </p:normalViewPr>
  <p:slideViewPr>
    <p:cSldViewPr snapToGrid="0">
      <p:cViewPr varScale="1">
        <p:scale>
          <a:sx n="106" d="100"/>
          <a:sy n="106"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EB93-1CA8-49A4-ACAC-8910D7DC503D}" type="datetimeFigureOut">
              <a:rPr lang="en-AT" smtClean="0"/>
              <a:t>27/10/2020</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F17C-94E3-4FD9-831D-8C5293AE49EB}" type="slidenum">
              <a:rPr lang="en-AT" smtClean="0"/>
              <a:t>‹#›</a:t>
            </a:fld>
            <a:endParaRPr lang="en-AT"/>
          </a:p>
        </p:txBody>
      </p:sp>
    </p:spTree>
    <p:extLst>
      <p:ext uri="{BB962C8B-B14F-4D97-AF65-F5344CB8AC3E}">
        <p14:creationId xmlns:p14="http://schemas.microsoft.com/office/powerpoint/2010/main" val="112498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Azure Infrastructure</a:t>
            </a:r>
          </a:p>
          <a:p>
            <a:pPr marL="171450" indent="-171450">
              <a:buFont typeface="Arial" panose="020B0604020202020204" pitchFamily="34" charset="0"/>
              <a:buChar char="•"/>
            </a:pPr>
            <a:endParaRPr lang="en-AT" dirty="0"/>
          </a:p>
        </p:txBody>
      </p:sp>
      <p:sp>
        <p:nvSpPr>
          <p:cNvPr id="4" name="Slide Number Placeholder 3"/>
          <p:cNvSpPr>
            <a:spLocks noGrp="1"/>
          </p:cNvSpPr>
          <p:nvPr>
            <p:ph type="sldNum" sz="quarter" idx="5"/>
          </p:nvPr>
        </p:nvSpPr>
        <p:spPr/>
        <p:txBody>
          <a:bodyPr/>
          <a:lstStyle/>
          <a:p>
            <a:fld id="{91ACF17C-94E3-4FD9-831D-8C5293AE49EB}" type="slidenum">
              <a:rPr lang="en-AT" smtClean="0"/>
              <a:t>11</a:t>
            </a:fld>
            <a:endParaRPr lang="en-AT"/>
          </a:p>
        </p:txBody>
      </p:sp>
    </p:spTree>
    <p:extLst>
      <p:ext uri="{BB962C8B-B14F-4D97-AF65-F5344CB8AC3E}">
        <p14:creationId xmlns:p14="http://schemas.microsoft.com/office/powerpoint/2010/main" val="2317516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311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07528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57526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974360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211641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35361" y="5178709"/>
            <a:ext cx="2868093" cy="1323439"/>
          </a:xfrm>
          <a:prstGeom prst="rect">
            <a:avLst/>
          </a:prstGeom>
          <a:noFill/>
        </p:spPr>
        <p:txBody>
          <a:bodyPr wrap="none" rtlCol="0">
            <a:spAutoFit/>
          </a:bodyPr>
          <a:lstStyle/>
          <a:p>
            <a:r>
              <a:rPr lang="de-AT" sz="8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358023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61056049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59200251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5" y="1709740"/>
            <a:ext cx="10516036" cy="2852737"/>
          </a:xfrm>
        </p:spPr>
        <p:txBody>
          <a:bodyPr anchor="b"/>
          <a:lstStyle>
            <a:lvl1pPr algn="l">
              <a:defRPr sz="5999">
                <a:latin typeface="Segoe UI Semibold" panose="020B0702040204020203" pitchFamily="34" charset="0"/>
                <a:cs typeface="Segoe UI Semibold" panose="020B0702040204020203" pitchFamily="34" charset="0"/>
              </a:defRPr>
            </a:lvl1pPr>
          </a:lstStyle>
          <a:p>
            <a:r>
              <a:rPr lang="en-US"/>
              <a:t>Click to edit Master title style</a:t>
            </a:r>
            <a:endParaRPr lang="de-AT"/>
          </a:p>
        </p:txBody>
      </p:sp>
      <p:sp>
        <p:nvSpPr>
          <p:cNvPr id="3" name="Text Placeholder 2"/>
          <p:cNvSpPr>
            <a:spLocks noGrp="1"/>
          </p:cNvSpPr>
          <p:nvPr>
            <p:ph type="body" idx="1"/>
          </p:nvPr>
        </p:nvSpPr>
        <p:spPr>
          <a:xfrm>
            <a:off x="831635" y="4589464"/>
            <a:ext cx="10516036" cy="1500187"/>
          </a:xfrm>
        </p:spPr>
        <p:txBody>
          <a:bodyPr/>
          <a:lstStyle>
            <a:lvl1pPr marL="0" indent="0">
              <a:buNone/>
              <a:defRPr sz="2400">
                <a:latin typeface="Segoe UI Light" panose="020B0502040204020203" pitchFamily="34" charset="0"/>
                <a:cs typeface="Segoe UI Light" panose="020B0502040204020203" pitchFamily="34" charset="0"/>
              </a:defRPr>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en-US"/>
              <a:t>Edit Master text styles</a:t>
            </a:r>
          </a:p>
        </p:txBody>
      </p:sp>
    </p:spTree>
    <p:extLst>
      <p:ext uri="{BB962C8B-B14F-4D97-AF65-F5344CB8AC3E}">
        <p14:creationId xmlns:p14="http://schemas.microsoft.com/office/powerpoint/2010/main" val="94238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96752"/>
            <a:ext cx="10363676" cy="4680520"/>
          </a:xfrm>
        </p:spPr>
        <p:txBody>
          <a:bodyPr/>
          <a:lstStyle>
            <a:lvl1pPr marL="0" indent="0">
              <a:spcBef>
                <a:spcPts val="1800"/>
              </a:spcBef>
              <a:buNone/>
              <a:defRPr>
                <a:latin typeface="Segoe UI Light" panose="020B0502040204020203" pitchFamily="34" charset="0"/>
                <a:cs typeface="Segoe UI Light" panose="020B0502040204020203" pitchFamily="34" charset="0"/>
              </a:defRPr>
            </a:lvl1pPr>
            <a:lvl2pPr marL="177748" indent="0">
              <a:spcBef>
                <a:spcPts val="0"/>
              </a:spcBef>
              <a:buNone/>
              <a:defRPr sz="2400">
                <a:latin typeface="Segoe UI Light" panose="020B0502040204020203" pitchFamily="34" charset="0"/>
                <a:cs typeface="Segoe UI Light" panose="020B0502040204020203" pitchFamily="34" charset="0"/>
              </a:defRPr>
            </a:lvl2pPr>
            <a:lvl3pPr marL="360258" indent="0">
              <a:buNone/>
              <a:defRPr sz="2000">
                <a:latin typeface="Segoe UI Light" panose="020B0502040204020203" pitchFamily="34" charset="0"/>
                <a:cs typeface="Segoe UI Light" panose="020B0502040204020203" pitchFamily="34" charset="0"/>
              </a:defRPr>
            </a:lvl3pPr>
            <a:lvl4pPr marL="538007" indent="0">
              <a:buNone/>
              <a:defRPr sz="1800">
                <a:latin typeface="Segoe UI Light" panose="020B0502040204020203" pitchFamily="34" charset="0"/>
                <a:cs typeface="Segoe UI Light" panose="020B0502040204020203" pitchFamily="34" charset="0"/>
              </a:defRPr>
            </a:lvl4pPr>
            <a:lvl5pPr marL="718929" indent="0">
              <a:buNone/>
              <a:defRPr sz="1800">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92611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0719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54243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24744"/>
            <a:ext cx="10363676" cy="4752528"/>
          </a:xfrm>
        </p:spPr>
        <p:txBody>
          <a:bodyPr/>
          <a:lstStyle>
            <a:lvl1pPr marL="0" indent="0">
              <a:spcBef>
                <a:spcPts val="0"/>
              </a:spcBef>
              <a:buNone/>
              <a:tabLst>
                <a:tab pos="358670" algn="l"/>
                <a:tab pos="717341" algn="l"/>
                <a:tab pos="1074425" algn="l"/>
                <a:tab pos="1433095" algn="l"/>
                <a:tab pos="1791766" algn="l"/>
                <a:tab pos="2150436" algn="l"/>
                <a:tab pos="2512280" algn="l"/>
                <a:tab pos="2870951" algn="l"/>
                <a:tab pos="3229621" algn="l"/>
                <a:tab pos="3588292" algn="l"/>
                <a:tab pos="3945373" algn="l"/>
                <a:tab pos="4304044" algn="l"/>
              </a:tabLst>
              <a:defRPr sz="1600">
                <a:latin typeface="Lucida Console" panose="020B0609040504020204" pitchFamily="49" charset="0"/>
                <a:cs typeface="Segoe UI Light" panose="020B0502040204020203" pitchFamily="34" charset="0"/>
              </a:defRPr>
            </a:lvl1pPr>
            <a:lvl2pPr marL="177748" indent="0">
              <a:spcBef>
                <a:spcPts val="0"/>
              </a:spcBef>
              <a:buNone/>
              <a:defRPr sz="1800">
                <a:latin typeface="Lucida Console" panose="020B0609040504020204" pitchFamily="49" charset="0"/>
                <a:cs typeface="Segoe UI Light" panose="020B0502040204020203" pitchFamily="34" charset="0"/>
              </a:defRPr>
            </a:lvl2pPr>
            <a:lvl3pPr marL="360258" indent="0">
              <a:buNone/>
              <a:defRPr sz="1600">
                <a:latin typeface="Lucida Console" panose="020B0609040504020204" pitchFamily="49" charset="0"/>
                <a:cs typeface="Segoe UI Light" panose="020B0502040204020203" pitchFamily="34" charset="0"/>
              </a:defRPr>
            </a:lvl3pPr>
            <a:lvl4pPr marL="538007" indent="0">
              <a:buNone/>
              <a:defRPr sz="1400">
                <a:latin typeface="Lucida Console" panose="020B0609040504020204" pitchFamily="49" charset="0"/>
                <a:cs typeface="Segoe UI Light" panose="020B0502040204020203" pitchFamily="34" charset="0"/>
              </a:defRPr>
            </a:lvl4pPr>
            <a:lvl5pPr marL="718929" indent="0">
              <a:buNone/>
              <a:defRPr sz="1400">
                <a:latin typeface="Lucida Console" panose="020B0609040504020204" pitchFamily="49" charset="0"/>
                <a:cs typeface="Segoe UI Light" panose="020B0502040204020203" pitchFamily="34" charset="0"/>
              </a:defRPr>
            </a:lvl5pPr>
          </a:lstStyle>
          <a:p>
            <a:pPr lvl="0"/>
            <a:r>
              <a:rPr lang="en-US" dirty="0"/>
              <a:t>Edit Master text styles</a:t>
            </a:r>
          </a:p>
        </p:txBody>
      </p:sp>
      <p:sp>
        <p:nvSpPr>
          <p:cNvPr id="4"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98799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41129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47436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91751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818698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15-E7EA-4A7D-A94C-CAE838DA8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3206C-3700-46E5-9F9E-9B854E15F199}"/>
              </a:ext>
            </a:extLst>
          </p:cNvPr>
          <p:cNvSpPr>
            <a:spLocks noGrp="1"/>
          </p:cNvSpPr>
          <p:nvPr>
            <p:ph type="dt" sz="half" idx="10"/>
          </p:nvPr>
        </p:nvSpPr>
        <p:spPr/>
        <p:txBody>
          <a:bodyPr/>
          <a:lstStyle/>
          <a:p>
            <a:fld id="{AFAAA849-1D6E-40B2-B057-39C83678EF33}" type="datetimeFigureOut">
              <a:rPr lang="en-US" smtClean="0"/>
              <a:t>10/27/2020</a:t>
            </a:fld>
            <a:endParaRPr lang="en-US"/>
          </a:p>
        </p:txBody>
      </p:sp>
      <p:sp>
        <p:nvSpPr>
          <p:cNvPr id="4" name="Footer Placeholder 3">
            <a:extLst>
              <a:ext uri="{FF2B5EF4-FFF2-40B4-BE49-F238E27FC236}">
                <a16:creationId xmlns:a16="http://schemas.microsoft.com/office/drawing/2014/main" id="{A2D6C769-8578-475A-838C-99F82C5B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5674C-D319-4323-9A8C-BADDE914BDF1}"/>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57721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10/27/2020</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83413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72798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8861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1261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1094521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911425" y="6371762"/>
            <a:ext cx="1094521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56159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558876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358388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138606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54180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649478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89271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7"/>
            <a:ext cx="11525251"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1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528058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384033" y="1604797"/>
            <a:ext cx="5472609"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3311541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9726671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760416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0356"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892829"/>
            <a:ext cx="5280587"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911425" y="1220756"/>
            <a:ext cx="10945217"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384033" y="1892829"/>
            <a:ext cx="5467748"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1630800"/>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935571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9635238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9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hyperlink" Target="https://www.websocket.org/echo.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spnet/SignalR/blob/master/specs/HubProtocol.md#transport-requirements" TargetMode="External"/><Relationship Id="rId2" Type="http://schemas.openxmlformats.org/officeDocument/2006/relationships/hyperlink" Target="https://github.com/aspnet/SignalR/blob/master/specs/HubProtocol.md" TargetMode="External"/><Relationship Id="rId1" Type="http://schemas.openxmlformats.org/officeDocument/2006/relationships/slideLayout" Target="../slideLayouts/slideLayout3.xml"/><Relationship Id="rId4" Type="http://schemas.openxmlformats.org/officeDocument/2006/relationships/hyperlink" Target="https://msgpack.or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spnet/core/signalr/supported-platforms?view=aspnetcore-3.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err="1"/>
              <a:t>MobileTechCon</a:t>
            </a:r>
            <a:r>
              <a:rPr lang="de-AT" dirty="0"/>
              <a:t> Conference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sz="5400" dirty="0"/>
              <a:t>Async Serverless</a:t>
            </a:r>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with</a:t>
            </a:r>
            <a:r>
              <a:rPr lang="de-AT" dirty="0"/>
              <a:t> Angular and Azure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4D96A-7683-43B0-A321-5403F97F20B3}"/>
              </a:ext>
            </a:extLst>
          </p:cNvPr>
          <p:cNvSpPr>
            <a:spLocks noGrp="1"/>
          </p:cNvSpPr>
          <p:nvPr>
            <p:ph type="title"/>
          </p:nvPr>
        </p:nvSpPr>
        <p:spPr/>
        <p:txBody>
          <a:bodyPr/>
          <a:lstStyle/>
          <a:p>
            <a:r>
              <a:rPr lang="en-US"/>
              <a:t>Protocol</a:t>
            </a:r>
          </a:p>
        </p:txBody>
      </p:sp>
      <p:sp>
        <p:nvSpPr>
          <p:cNvPr id="6" name="Text Placeholder 5">
            <a:extLst>
              <a:ext uri="{FF2B5EF4-FFF2-40B4-BE49-F238E27FC236}">
                <a16:creationId xmlns:a16="http://schemas.microsoft.com/office/drawing/2014/main" id="{2D04773D-FC78-4875-865B-D5CEDE656846}"/>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708F3A29-81D0-43FE-A2C3-089E3393B1F7}"/>
              </a:ext>
            </a:extLst>
          </p:cNvPr>
          <p:cNvSpPr>
            <a:spLocks noGrp="1"/>
          </p:cNvSpPr>
          <p:nvPr>
            <p:ph type="body" sz="quarter" idx="24"/>
          </p:nvPr>
        </p:nvSpPr>
        <p:spPr/>
        <p:txBody>
          <a:bodyPr/>
          <a:lstStyle/>
          <a:p>
            <a:r>
              <a:rPr lang="en-US" dirty="0"/>
              <a:t>Negotiate Endpoint</a:t>
            </a:r>
          </a:p>
          <a:p>
            <a:r>
              <a:rPr lang="en-US" dirty="0"/>
              <a:t>Multiplex connections through Azure </a:t>
            </a:r>
            <a:r>
              <a:rPr lang="en-US" dirty="0" err="1"/>
              <a:t>SignalR</a:t>
            </a:r>
            <a:endParaRPr lang="en-US" dirty="0"/>
          </a:p>
          <a:p>
            <a:r>
              <a:rPr lang="en-US" dirty="0"/>
              <a:t>Serverless mode</a:t>
            </a:r>
          </a:p>
          <a:p>
            <a:pPr lvl="1"/>
            <a:r>
              <a:rPr lang="en-US" dirty="0"/>
              <a:t>No </a:t>
            </a:r>
            <a:r>
              <a:rPr lang="en-US" dirty="0" err="1"/>
              <a:t>SignalR</a:t>
            </a:r>
            <a:r>
              <a:rPr lang="en-US" dirty="0"/>
              <a:t> implementation in the backend at all</a:t>
            </a:r>
          </a:p>
          <a:p>
            <a:pPr lvl="1"/>
            <a:r>
              <a:rPr lang="en-US" dirty="0"/>
              <a:t>Backend speaks REST API to </a:t>
            </a:r>
            <a:r>
              <a:rPr lang="en-US" dirty="0" err="1"/>
              <a:t>SignalR</a:t>
            </a:r>
            <a:r>
              <a:rPr lang="en-US" dirty="0"/>
              <a:t> service</a:t>
            </a:r>
          </a:p>
          <a:p>
            <a:endParaRPr lang="en-US" dirty="0"/>
          </a:p>
        </p:txBody>
      </p:sp>
      <p:sp>
        <p:nvSpPr>
          <p:cNvPr id="8" name="Text Placeholder 7">
            <a:extLst>
              <a:ext uri="{FF2B5EF4-FFF2-40B4-BE49-F238E27FC236}">
                <a16:creationId xmlns:a16="http://schemas.microsoft.com/office/drawing/2014/main" id="{7A505D7E-F937-42D0-BD3C-21D27B18A290}"/>
              </a:ext>
            </a:extLst>
          </p:cNvPr>
          <p:cNvSpPr>
            <a:spLocks noGrp="1"/>
          </p:cNvSpPr>
          <p:nvPr>
            <p:ph type="body" sz="quarter" idx="25"/>
          </p:nvPr>
        </p:nvSpPr>
        <p:spPr/>
        <p:txBody>
          <a:bodyPr/>
          <a:lstStyle/>
          <a:p>
            <a:endParaRPr lang="en-US"/>
          </a:p>
        </p:txBody>
      </p:sp>
      <p:pic>
        <p:nvPicPr>
          <p:cNvPr id="2050" name="Picture 2" descr="Architecture">
            <a:extLst>
              <a:ext uri="{FF2B5EF4-FFF2-40B4-BE49-F238E27FC236}">
                <a16:creationId xmlns:a16="http://schemas.microsoft.com/office/drawing/2014/main" id="{935E67BA-C306-4440-A0B0-B2FF19BFDA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t="-4697" r="-3644" b="-4697"/>
          <a:stretch/>
        </p:blipFill>
        <p:spPr bwMode="auto">
          <a:xfrm>
            <a:off x="719403" y="740702"/>
            <a:ext cx="6816757" cy="5376597"/>
          </a:xfrm>
          <a:prstGeom prst="rect">
            <a:avLst/>
          </a:prstGeom>
          <a:solidFill>
            <a:schemeClr val="bg1"/>
          </a:solidFill>
        </p:spPr>
      </p:pic>
      <p:grpSp>
        <p:nvGrpSpPr>
          <p:cNvPr id="4" name="Group 3">
            <a:extLst>
              <a:ext uri="{FF2B5EF4-FFF2-40B4-BE49-F238E27FC236}">
                <a16:creationId xmlns:a16="http://schemas.microsoft.com/office/drawing/2014/main" id="{6489828E-238B-4A95-B90F-647E1A5B4E9C}"/>
              </a:ext>
            </a:extLst>
          </p:cNvPr>
          <p:cNvGrpSpPr/>
          <p:nvPr/>
        </p:nvGrpSpPr>
        <p:grpSpPr>
          <a:xfrm>
            <a:off x="5152768" y="2854411"/>
            <a:ext cx="943232" cy="691978"/>
            <a:chOff x="5152768" y="2854411"/>
            <a:chExt cx="943232" cy="691978"/>
          </a:xfrm>
        </p:grpSpPr>
        <p:cxnSp>
          <p:nvCxnSpPr>
            <p:cNvPr id="3" name="Straight Connector 2">
              <a:extLst>
                <a:ext uri="{FF2B5EF4-FFF2-40B4-BE49-F238E27FC236}">
                  <a16:creationId xmlns:a16="http://schemas.microsoft.com/office/drawing/2014/main" id="{4358485F-481F-469D-A999-6B2DC0002B48}"/>
                </a:ext>
              </a:extLst>
            </p:cNvPr>
            <p:cNvCxnSpPr/>
            <p:nvPr/>
          </p:nvCxnSpPr>
          <p:spPr>
            <a:xfrm>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442E222-1BA1-4EA9-B0E1-271AC71A2566}"/>
                </a:ext>
              </a:extLst>
            </p:cNvPr>
            <p:cNvCxnSpPr>
              <a:cxnSpLocks/>
            </p:cNvCxnSpPr>
            <p:nvPr/>
          </p:nvCxnSpPr>
          <p:spPr>
            <a:xfrm flipH="1">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67251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F59A1E-9E7E-4215-AE1C-D05414A872F1}"/>
              </a:ext>
            </a:extLst>
          </p:cNvPr>
          <p:cNvSpPr>
            <a:spLocks noGrp="1"/>
          </p:cNvSpPr>
          <p:nvPr>
            <p:ph type="body" sz="quarter" idx="16"/>
          </p:nvPr>
        </p:nvSpPr>
        <p:spPr/>
        <p:txBody>
          <a:bodyPr/>
          <a:lstStyle/>
          <a:p>
            <a:r>
              <a:rPr lang="en-US" dirty="0"/>
              <a:t>Demo Time</a:t>
            </a:r>
            <a:endParaRPr lang="en-AT" dirty="0"/>
          </a:p>
        </p:txBody>
      </p:sp>
      <p:sp>
        <p:nvSpPr>
          <p:cNvPr id="7" name="Text Placeholder 6">
            <a:extLst>
              <a:ext uri="{FF2B5EF4-FFF2-40B4-BE49-F238E27FC236}">
                <a16:creationId xmlns:a16="http://schemas.microsoft.com/office/drawing/2014/main" id="{D3D501D2-0561-4DFF-BE8A-17D34146BED8}"/>
              </a:ext>
            </a:extLst>
          </p:cNvPr>
          <p:cNvSpPr>
            <a:spLocks noGrp="1"/>
          </p:cNvSpPr>
          <p:nvPr>
            <p:ph type="body" sz="quarter" idx="24"/>
          </p:nvPr>
        </p:nvSpPr>
        <p:spPr/>
        <p:txBody>
          <a:bodyPr/>
          <a:lstStyle/>
          <a:p>
            <a:r>
              <a:rPr lang="en-US" dirty="0"/>
              <a:t>All Serverless</a:t>
            </a:r>
          </a:p>
          <a:p>
            <a:pPr lvl="1"/>
            <a:r>
              <a:rPr lang="en-US" dirty="0"/>
              <a:t>Azure Functions</a:t>
            </a:r>
          </a:p>
          <a:p>
            <a:pPr lvl="1"/>
            <a:r>
              <a:rPr lang="en-US" dirty="0" err="1"/>
              <a:t>SignalR</a:t>
            </a:r>
            <a:r>
              <a:rPr lang="en-US" dirty="0"/>
              <a:t> Service</a:t>
            </a:r>
          </a:p>
          <a:p>
            <a:r>
              <a:rPr lang="en-US" dirty="0"/>
              <a:t>All TypeScript</a:t>
            </a:r>
          </a:p>
          <a:p>
            <a:pPr lvl="1"/>
            <a:r>
              <a:rPr lang="en-US" dirty="0"/>
              <a:t>Node.js</a:t>
            </a:r>
          </a:p>
          <a:p>
            <a:pPr lvl="1"/>
            <a:r>
              <a:rPr lang="en-US" dirty="0"/>
              <a:t>Angular</a:t>
            </a:r>
            <a:endParaRPr lang="en-AT" dirty="0"/>
          </a:p>
        </p:txBody>
      </p:sp>
      <p:sp>
        <p:nvSpPr>
          <p:cNvPr id="8" name="Text Placeholder 7">
            <a:extLst>
              <a:ext uri="{FF2B5EF4-FFF2-40B4-BE49-F238E27FC236}">
                <a16:creationId xmlns:a16="http://schemas.microsoft.com/office/drawing/2014/main" id="{4539CA7C-0903-4B50-9583-60246F74E045}"/>
              </a:ext>
            </a:extLst>
          </p:cNvPr>
          <p:cNvSpPr>
            <a:spLocks noGrp="1"/>
          </p:cNvSpPr>
          <p:nvPr>
            <p:ph type="body" sz="quarter" idx="25"/>
          </p:nvPr>
        </p:nvSpPr>
        <p:spPr/>
        <p:txBody>
          <a:bodyPr/>
          <a:lstStyle/>
          <a:p>
            <a:endParaRPr lang="en-AT"/>
          </a:p>
        </p:txBody>
      </p:sp>
      <p:sp>
        <p:nvSpPr>
          <p:cNvPr id="9" name="Text Placeholder 8">
            <a:extLst>
              <a:ext uri="{FF2B5EF4-FFF2-40B4-BE49-F238E27FC236}">
                <a16:creationId xmlns:a16="http://schemas.microsoft.com/office/drawing/2014/main" id="{421E69E1-32D1-4854-A341-E05CC9465069}"/>
              </a:ext>
            </a:extLst>
          </p:cNvPr>
          <p:cNvSpPr>
            <a:spLocks noGrp="1"/>
          </p:cNvSpPr>
          <p:nvPr>
            <p:ph type="body" sz="quarter" idx="26"/>
          </p:nvPr>
        </p:nvSpPr>
        <p:spPr/>
        <p:txBody>
          <a:bodyPr/>
          <a:lstStyle/>
          <a:p>
            <a:endParaRPr lang="en-AT"/>
          </a:p>
        </p:txBody>
      </p:sp>
    </p:spTree>
    <p:extLst>
      <p:ext uri="{BB962C8B-B14F-4D97-AF65-F5344CB8AC3E}">
        <p14:creationId xmlns:p14="http://schemas.microsoft.com/office/powerpoint/2010/main" val="214507405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de-AT" dirty="0" err="1"/>
              <a:t>MobileTechCon</a:t>
            </a:r>
            <a:r>
              <a:rPr lang="de-AT" dirty="0"/>
              <a:t> Conference</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endParaRPr lang="en-US" dirty="0"/>
          </a:p>
          <a:p>
            <a:pPr lvl="1"/>
            <a:r>
              <a:rPr lang="en-US" dirty="0"/>
              <a:t>Twitter: @rstropek</a:t>
            </a:r>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6768175" y="1700810"/>
            <a:ext cx="4320380" cy="288025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2514A-C71D-405C-85AA-689F5DEEB3B0}"/>
              </a:ext>
            </a:extLst>
          </p:cNvPr>
          <p:cNvSpPr>
            <a:spLocks noGrp="1"/>
          </p:cNvSpPr>
          <p:nvPr>
            <p:ph type="title"/>
          </p:nvPr>
        </p:nvSpPr>
        <p:spPr/>
        <p:txBody>
          <a:bodyPr/>
          <a:lstStyle/>
          <a:p>
            <a:r>
              <a:rPr lang="en-US" dirty="0"/>
              <a:t>Code Sample</a:t>
            </a:r>
            <a:endParaRPr lang="en-AT" dirty="0"/>
          </a:p>
        </p:txBody>
      </p:sp>
      <p:sp>
        <p:nvSpPr>
          <p:cNvPr id="8" name="Text Placeholder 7">
            <a:extLst>
              <a:ext uri="{FF2B5EF4-FFF2-40B4-BE49-F238E27FC236}">
                <a16:creationId xmlns:a16="http://schemas.microsoft.com/office/drawing/2014/main" id="{E5926B32-B010-43F2-9C70-100623FCBBC4}"/>
              </a:ext>
            </a:extLst>
          </p:cNvPr>
          <p:cNvSpPr>
            <a:spLocks noGrp="1"/>
          </p:cNvSpPr>
          <p:nvPr>
            <p:ph type="body" sz="quarter" idx="25"/>
          </p:nvPr>
        </p:nvSpPr>
        <p:spPr/>
        <p:txBody>
          <a:bodyPr/>
          <a:lstStyle/>
          <a:p>
            <a:r>
              <a:rPr lang="en-US" sz="2400" dirty="0"/>
              <a:t>https://github.com/rstropek/Samples/tree/master/AsyncAngular</a:t>
            </a:r>
            <a:endParaRPr lang="en-AT" sz="2400" dirty="0"/>
          </a:p>
        </p:txBody>
      </p:sp>
    </p:spTree>
    <p:extLst>
      <p:ext uri="{BB962C8B-B14F-4D97-AF65-F5344CB8AC3E}">
        <p14:creationId xmlns:p14="http://schemas.microsoft.com/office/powerpoint/2010/main" val="40058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93A0423-A507-46E8-8EF7-6FFC120A3279}"/>
              </a:ext>
            </a:extLst>
          </p:cNvPr>
          <p:cNvGrpSpPr/>
          <p:nvPr/>
        </p:nvGrpSpPr>
        <p:grpSpPr>
          <a:xfrm>
            <a:off x="3092049" y="1173401"/>
            <a:ext cx="720080" cy="501102"/>
            <a:chOff x="3328023" y="1179079"/>
            <a:chExt cx="720080" cy="501102"/>
          </a:xfrm>
        </p:grpSpPr>
        <p:pic>
          <p:nvPicPr>
            <p:cNvPr id="5" name="Graphic 4">
              <a:extLst>
                <a:ext uri="{FF2B5EF4-FFF2-40B4-BE49-F238E27FC236}">
                  <a16:creationId xmlns:a16="http://schemas.microsoft.com/office/drawing/2014/main" id="{F65531C9-952C-468A-AEF6-43ECCC4E4A0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1026" name="Picture 2" descr="Angular – Wikipedia">
              <a:extLst>
                <a:ext uri="{FF2B5EF4-FFF2-40B4-BE49-F238E27FC236}">
                  <a16:creationId xmlns:a16="http://schemas.microsoft.com/office/drawing/2014/main" id="{9FABBE24-D256-4B69-9D0F-5ADB0F98C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a:extLst>
              <a:ext uri="{FF2B5EF4-FFF2-40B4-BE49-F238E27FC236}">
                <a16:creationId xmlns:a16="http://schemas.microsoft.com/office/drawing/2014/main" id="{7EC4E0C5-237E-446C-AA89-CE73EC9BED1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76741" y="1073110"/>
            <a:ext cx="559863" cy="701684"/>
          </a:xfrm>
          <a:prstGeom prst="rect">
            <a:avLst/>
          </a:prstGeom>
        </p:spPr>
      </p:pic>
      <p:pic>
        <p:nvPicPr>
          <p:cNvPr id="2" name="Graphic 1">
            <a:extLst>
              <a:ext uri="{FF2B5EF4-FFF2-40B4-BE49-F238E27FC236}">
                <a16:creationId xmlns:a16="http://schemas.microsoft.com/office/drawing/2014/main" id="{2F596F47-D124-4F69-B669-2D7F566FDA3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631242"/>
            <a:ext cx="349846" cy="438467"/>
          </a:xfrm>
          <a:prstGeom prst="rect">
            <a:avLst/>
          </a:prstGeom>
        </p:spPr>
      </p:pic>
      <p:pic>
        <p:nvPicPr>
          <p:cNvPr id="9" name="Graphic 8">
            <a:extLst>
              <a:ext uri="{FF2B5EF4-FFF2-40B4-BE49-F238E27FC236}">
                <a16:creationId xmlns:a16="http://schemas.microsoft.com/office/drawing/2014/main" id="{2F0805BF-D111-46FE-BCF4-731A5917BB6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1182362"/>
            <a:ext cx="349846" cy="438467"/>
          </a:xfrm>
          <a:prstGeom prst="rect">
            <a:avLst/>
          </a:prstGeom>
        </p:spPr>
      </p:pic>
      <p:pic>
        <p:nvPicPr>
          <p:cNvPr id="11" name="Graphic 10">
            <a:extLst>
              <a:ext uri="{FF2B5EF4-FFF2-40B4-BE49-F238E27FC236}">
                <a16:creationId xmlns:a16="http://schemas.microsoft.com/office/drawing/2014/main" id="{4EF44780-CAD4-4183-ACBD-AB3B7E9A0BD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301217" y="1733483"/>
            <a:ext cx="359264" cy="438468"/>
          </a:xfrm>
          <a:prstGeom prst="rect">
            <a:avLst/>
          </a:prstGeom>
        </p:spPr>
      </p:pic>
      <p:sp>
        <p:nvSpPr>
          <p:cNvPr id="19" name="Title 18">
            <a:extLst>
              <a:ext uri="{FF2B5EF4-FFF2-40B4-BE49-F238E27FC236}">
                <a16:creationId xmlns:a16="http://schemas.microsoft.com/office/drawing/2014/main" id="{6D48BF2F-BA11-41BA-AAE0-8FE2EE3777E3}"/>
              </a:ext>
            </a:extLst>
          </p:cNvPr>
          <p:cNvSpPr>
            <a:spLocks noGrp="1"/>
          </p:cNvSpPr>
          <p:nvPr>
            <p:ph type="title"/>
          </p:nvPr>
        </p:nvSpPr>
        <p:spPr/>
        <p:txBody>
          <a:bodyPr/>
          <a:lstStyle/>
          <a:p>
            <a:r>
              <a:rPr lang="en-US" dirty="0"/>
              <a:t>Patterns</a:t>
            </a:r>
            <a:endParaRPr lang="en-AT" dirty="0"/>
          </a:p>
        </p:txBody>
      </p:sp>
      <p:sp>
        <p:nvSpPr>
          <p:cNvPr id="20" name="Text Placeholder 19">
            <a:extLst>
              <a:ext uri="{FF2B5EF4-FFF2-40B4-BE49-F238E27FC236}">
                <a16:creationId xmlns:a16="http://schemas.microsoft.com/office/drawing/2014/main" id="{2B3C6DAF-1A49-41EC-8B31-8D446A19AB4D}"/>
              </a:ext>
            </a:extLst>
          </p:cNvPr>
          <p:cNvSpPr>
            <a:spLocks noGrp="1"/>
          </p:cNvSpPr>
          <p:nvPr>
            <p:ph type="body" sz="quarter" idx="23"/>
          </p:nvPr>
        </p:nvSpPr>
        <p:spPr/>
        <p:txBody>
          <a:bodyPr/>
          <a:lstStyle/>
          <a:p>
            <a:r>
              <a:rPr lang="en-US" dirty="0"/>
              <a:t>Handling long-running, async processing in the backend</a:t>
            </a:r>
            <a:endParaRPr lang="en-AT" dirty="0"/>
          </a:p>
        </p:txBody>
      </p:sp>
      <p:sp>
        <p:nvSpPr>
          <p:cNvPr id="21" name="Text Placeholder 20">
            <a:extLst>
              <a:ext uri="{FF2B5EF4-FFF2-40B4-BE49-F238E27FC236}">
                <a16:creationId xmlns:a16="http://schemas.microsoft.com/office/drawing/2014/main" id="{C5A76AA7-5D3F-43FF-8ACE-5298CDBD7803}"/>
              </a:ext>
            </a:extLst>
          </p:cNvPr>
          <p:cNvSpPr>
            <a:spLocks noGrp="1"/>
          </p:cNvSpPr>
          <p:nvPr>
            <p:ph type="body" sz="quarter" idx="24"/>
          </p:nvPr>
        </p:nvSpPr>
        <p:spPr/>
        <p:txBody>
          <a:bodyPr/>
          <a:lstStyle/>
          <a:p>
            <a:r>
              <a:rPr lang="en-US" dirty="0"/>
              <a:t>Keep HTTP request idle</a:t>
            </a:r>
          </a:p>
          <a:p>
            <a:pPr lvl="1"/>
            <a:r>
              <a:rPr lang="en-US" dirty="0"/>
              <a:t>Problem: Network timeout</a:t>
            </a:r>
          </a:p>
          <a:p>
            <a:r>
              <a:rPr lang="en-US" dirty="0"/>
              <a:t>Polling</a:t>
            </a:r>
          </a:p>
          <a:p>
            <a:pPr lvl="1"/>
            <a:r>
              <a:rPr lang="en-US" dirty="0"/>
              <a:t>Inefficient</a:t>
            </a:r>
          </a:p>
          <a:p>
            <a:r>
              <a:rPr lang="en-US" dirty="0"/>
              <a:t>Server </a:t>
            </a:r>
            <a:r>
              <a:rPr lang="en-US" dirty="0">
                <a:sym typeface="Wingdings" panose="05000000000000000000" pitchFamily="2" charset="2"/>
              </a:rPr>
              <a:t> Client communication</a:t>
            </a:r>
          </a:p>
          <a:p>
            <a:pPr lvl="1"/>
            <a:r>
              <a:rPr lang="en-US" dirty="0" err="1">
                <a:solidFill>
                  <a:schemeClr val="accent2"/>
                </a:solidFill>
                <a:sym typeface="Wingdings" panose="05000000000000000000" pitchFamily="2" charset="2"/>
              </a:rPr>
              <a:t>Websockets</a:t>
            </a:r>
            <a:r>
              <a:rPr lang="en-US" dirty="0">
                <a:solidFill>
                  <a:schemeClr val="accent2"/>
                </a:solidFill>
                <a:sym typeface="Wingdings" panose="05000000000000000000" pitchFamily="2" charset="2"/>
              </a:rPr>
              <a:t>, </a:t>
            </a:r>
            <a:r>
              <a:rPr lang="en-US" dirty="0" err="1">
                <a:solidFill>
                  <a:schemeClr val="accent2"/>
                </a:solidFill>
                <a:sym typeface="Wingdings" panose="05000000000000000000" pitchFamily="2" charset="2"/>
              </a:rPr>
              <a:t>SignalR</a:t>
            </a:r>
            <a:endParaRPr lang="en-AT" dirty="0">
              <a:solidFill>
                <a:schemeClr val="accent2"/>
              </a:solidFill>
            </a:endParaRPr>
          </a:p>
        </p:txBody>
      </p:sp>
      <p:sp>
        <p:nvSpPr>
          <p:cNvPr id="22" name="Text Placeholder 21">
            <a:extLst>
              <a:ext uri="{FF2B5EF4-FFF2-40B4-BE49-F238E27FC236}">
                <a16:creationId xmlns:a16="http://schemas.microsoft.com/office/drawing/2014/main" id="{9609EF73-C6A3-44B6-B9CA-CF7F69248E04}"/>
              </a:ext>
            </a:extLst>
          </p:cNvPr>
          <p:cNvSpPr>
            <a:spLocks noGrp="1"/>
          </p:cNvSpPr>
          <p:nvPr>
            <p:ph type="body" sz="quarter" idx="25"/>
          </p:nvPr>
        </p:nvSpPr>
        <p:spPr/>
        <p:txBody>
          <a:bodyPr/>
          <a:lstStyle/>
          <a:p>
            <a:endParaRPr lang="en-AT"/>
          </a:p>
        </p:txBody>
      </p:sp>
      <p:cxnSp>
        <p:nvCxnSpPr>
          <p:cNvPr id="7" name="Straight Arrow Connector 6">
            <a:extLst>
              <a:ext uri="{FF2B5EF4-FFF2-40B4-BE49-F238E27FC236}">
                <a16:creationId xmlns:a16="http://schemas.microsoft.com/office/drawing/2014/main" id="{C9786374-6FD0-4B66-A90F-CFB9E2FEE013}"/>
              </a:ext>
            </a:extLst>
          </p:cNvPr>
          <p:cNvCxnSpPr>
            <a:cxnSpLocks/>
          </p:cNvCxnSpPr>
          <p:nvPr/>
        </p:nvCxnSpPr>
        <p:spPr>
          <a:xfrm>
            <a:off x="3812129" y="1549794"/>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600151-BC73-4813-A0AD-B2D6181D3CEA}"/>
              </a:ext>
            </a:extLst>
          </p:cNvPr>
          <p:cNvCxnSpPr>
            <a:cxnSpLocks/>
          </p:cNvCxnSpPr>
          <p:nvPr/>
        </p:nvCxnSpPr>
        <p:spPr>
          <a:xfrm flipV="1">
            <a:off x="5318508" y="779440"/>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4A8C66-FB79-48A3-A83D-36F5B808761A}"/>
              </a:ext>
            </a:extLst>
          </p:cNvPr>
          <p:cNvCxnSpPr>
            <a:cxnSpLocks/>
          </p:cNvCxnSpPr>
          <p:nvPr/>
        </p:nvCxnSpPr>
        <p:spPr>
          <a:xfrm flipV="1">
            <a:off x="5336604" y="1347214"/>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1EF89B-0B25-4248-B53E-E7FA6CD01970}"/>
              </a:ext>
            </a:extLst>
          </p:cNvPr>
          <p:cNvCxnSpPr>
            <a:cxnSpLocks/>
            <a:endCxn id="11" idx="1"/>
          </p:cNvCxnSpPr>
          <p:nvPr/>
        </p:nvCxnSpPr>
        <p:spPr>
          <a:xfrm>
            <a:off x="5354700" y="1566448"/>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04696F-B828-4A2D-AE35-EE4F315C6E44}"/>
              </a:ext>
            </a:extLst>
          </p:cNvPr>
          <p:cNvCxnSpPr>
            <a:cxnSpLocks/>
          </p:cNvCxnSpPr>
          <p:nvPr/>
        </p:nvCxnSpPr>
        <p:spPr>
          <a:xfrm flipH="1">
            <a:off x="3812129" y="1384941"/>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225165-1D0E-41D2-AF4C-4F6B047D114A}"/>
              </a:ext>
            </a:extLst>
          </p:cNvPr>
          <p:cNvCxnSpPr>
            <a:cxnSpLocks/>
          </p:cNvCxnSpPr>
          <p:nvPr/>
        </p:nvCxnSpPr>
        <p:spPr>
          <a:xfrm flipH="1">
            <a:off x="5302482" y="86824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A3995D-A0FB-4BFF-8EAF-E8FA9DAF3C4A}"/>
              </a:ext>
            </a:extLst>
          </p:cNvPr>
          <p:cNvCxnSpPr>
            <a:cxnSpLocks/>
          </p:cNvCxnSpPr>
          <p:nvPr/>
        </p:nvCxnSpPr>
        <p:spPr>
          <a:xfrm flipH="1" flipV="1">
            <a:off x="5318507" y="1419659"/>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19EA39-2D20-41FF-A878-CD6BB3C74510}"/>
              </a:ext>
            </a:extLst>
          </p:cNvPr>
          <p:cNvCxnSpPr>
            <a:cxnSpLocks/>
          </p:cNvCxnSpPr>
          <p:nvPr/>
        </p:nvCxnSpPr>
        <p:spPr>
          <a:xfrm flipH="1" flipV="1">
            <a:off x="5354700" y="1631917"/>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BA25F36-F86B-4A5B-A8C4-00E837D1F782}"/>
              </a:ext>
            </a:extLst>
          </p:cNvPr>
          <p:cNvSpPr txBox="1"/>
          <p:nvPr/>
        </p:nvSpPr>
        <p:spPr>
          <a:xfrm>
            <a:off x="723595" y="1222607"/>
            <a:ext cx="2035750" cy="369332"/>
          </a:xfrm>
          <a:prstGeom prst="rect">
            <a:avLst/>
          </a:prstGeom>
          <a:noFill/>
        </p:spPr>
        <p:txBody>
          <a:bodyPr wrap="none" rtlCol="0">
            <a:spAutoFit/>
          </a:bodyPr>
          <a:lstStyle/>
          <a:p>
            <a:r>
              <a:rPr lang="en-US" dirty="0"/>
              <a:t>Idle HTTP Request</a:t>
            </a:r>
            <a:endParaRPr lang="en-AT" dirty="0"/>
          </a:p>
        </p:txBody>
      </p:sp>
      <p:pic>
        <p:nvPicPr>
          <p:cNvPr id="48" name="Graphic 47">
            <a:extLst>
              <a:ext uri="{FF2B5EF4-FFF2-40B4-BE49-F238E27FC236}">
                <a16:creationId xmlns:a16="http://schemas.microsoft.com/office/drawing/2014/main" id="{CD19EA05-02C0-4073-8F36-3CB8B1996B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7422" y="806567"/>
            <a:ext cx="349846" cy="349846"/>
          </a:xfrm>
          <a:prstGeom prst="rect">
            <a:avLst/>
          </a:prstGeom>
        </p:spPr>
      </p:pic>
      <p:pic>
        <p:nvPicPr>
          <p:cNvPr id="50" name="Graphic 49">
            <a:extLst>
              <a:ext uri="{FF2B5EF4-FFF2-40B4-BE49-F238E27FC236}">
                <a16:creationId xmlns:a16="http://schemas.microsoft.com/office/drawing/2014/main" id="{04403F6A-4F75-48B1-9A8B-5CD9E73B72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71440" y="1223090"/>
            <a:ext cx="349846" cy="349846"/>
          </a:xfrm>
          <a:prstGeom prst="rect">
            <a:avLst/>
          </a:prstGeom>
        </p:spPr>
      </p:pic>
      <p:grpSp>
        <p:nvGrpSpPr>
          <p:cNvPr id="55" name="Group 54">
            <a:extLst>
              <a:ext uri="{FF2B5EF4-FFF2-40B4-BE49-F238E27FC236}">
                <a16:creationId xmlns:a16="http://schemas.microsoft.com/office/drawing/2014/main" id="{B5B6E4E5-91D4-48BE-875A-8DE70DDCD342}"/>
              </a:ext>
            </a:extLst>
          </p:cNvPr>
          <p:cNvGrpSpPr/>
          <p:nvPr/>
        </p:nvGrpSpPr>
        <p:grpSpPr>
          <a:xfrm>
            <a:off x="3057927" y="3178449"/>
            <a:ext cx="720080" cy="501102"/>
            <a:chOff x="3328023" y="1179079"/>
            <a:chExt cx="720080" cy="501102"/>
          </a:xfrm>
        </p:grpSpPr>
        <p:pic>
          <p:nvPicPr>
            <p:cNvPr id="56" name="Graphic 55">
              <a:extLst>
                <a:ext uri="{FF2B5EF4-FFF2-40B4-BE49-F238E27FC236}">
                  <a16:creationId xmlns:a16="http://schemas.microsoft.com/office/drawing/2014/main" id="{1EBC347F-FA0D-4D40-A4C9-31618A3EC09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57" name="Picture 2" descr="Angular – Wikipedia">
              <a:extLst>
                <a:ext uri="{FF2B5EF4-FFF2-40B4-BE49-F238E27FC236}">
                  <a16:creationId xmlns:a16="http://schemas.microsoft.com/office/drawing/2014/main" id="{07BD2B0F-EA81-4384-AC68-DAFFEF2CD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Graphic 57">
            <a:extLst>
              <a:ext uri="{FF2B5EF4-FFF2-40B4-BE49-F238E27FC236}">
                <a16:creationId xmlns:a16="http://schemas.microsoft.com/office/drawing/2014/main" id="{DF372EA6-12AA-45B8-9FBD-754F0C39FB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619" y="3078158"/>
            <a:ext cx="559863" cy="701684"/>
          </a:xfrm>
          <a:prstGeom prst="rect">
            <a:avLst/>
          </a:prstGeom>
        </p:spPr>
      </p:pic>
      <p:cxnSp>
        <p:nvCxnSpPr>
          <p:cNvPr id="62" name="Straight Arrow Connector 61">
            <a:extLst>
              <a:ext uri="{FF2B5EF4-FFF2-40B4-BE49-F238E27FC236}">
                <a16:creationId xmlns:a16="http://schemas.microsoft.com/office/drawing/2014/main" id="{744C52CF-EFAC-4B11-8198-2F840D56531F}"/>
              </a:ext>
            </a:extLst>
          </p:cNvPr>
          <p:cNvCxnSpPr>
            <a:cxnSpLocks/>
          </p:cNvCxnSpPr>
          <p:nvPr/>
        </p:nvCxnSpPr>
        <p:spPr>
          <a:xfrm>
            <a:off x="3800617" y="327621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6300A4E-8315-45EE-8B26-8F0E8BD3D411}"/>
              </a:ext>
            </a:extLst>
          </p:cNvPr>
          <p:cNvSpPr txBox="1"/>
          <p:nvPr/>
        </p:nvSpPr>
        <p:spPr>
          <a:xfrm>
            <a:off x="689473" y="3227655"/>
            <a:ext cx="874983" cy="369332"/>
          </a:xfrm>
          <a:prstGeom prst="rect">
            <a:avLst/>
          </a:prstGeom>
          <a:noFill/>
        </p:spPr>
        <p:txBody>
          <a:bodyPr wrap="none" rtlCol="0">
            <a:spAutoFit/>
          </a:bodyPr>
          <a:lstStyle/>
          <a:p>
            <a:r>
              <a:rPr lang="en-US" dirty="0"/>
              <a:t>Polling</a:t>
            </a:r>
            <a:endParaRPr lang="en-AT" dirty="0"/>
          </a:p>
        </p:txBody>
      </p:sp>
      <p:grpSp>
        <p:nvGrpSpPr>
          <p:cNvPr id="74" name="Group 73">
            <a:extLst>
              <a:ext uri="{FF2B5EF4-FFF2-40B4-BE49-F238E27FC236}">
                <a16:creationId xmlns:a16="http://schemas.microsoft.com/office/drawing/2014/main" id="{D7ED8574-FBFE-4E59-B674-9EB231A0F637}"/>
              </a:ext>
            </a:extLst>
          </p:cNvPr>
          <p:cNvGrpSpPr/>
          <p:nvPr/>
        </p:nvGrpSpPr>
        <p:grpSpPr>
          <a:xfrm>
            <a:off x="5268360" y="2636290"/>
            <a:ext cx="1357999" cy="1540709"/>
            <a:chOff x="5268360" y="2636290"/>
            <a:chExt cx="1357999" cy="1540709"/>
          </a:xfrm>
        </p:grpSpPr>
        <p:pic>
          <p:nvPicPr>
            <p:cNvPr id="59" name="Graphic 58">
              <a:extLst>
                <a:ext uri="{FF2B5EF4-FFF2-40B4-BE49-F238E27FC236}">
                  <a16:creationId xmlns:a16="http://schemas.microsoft.com/office/drawing/2014/main" id="{EB278EFA-0031-4B3B-911A-BB1F91F4E2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60" name="Graphic 59">
              <a:extLst>
                <a:ext uri="{FF2B5EF4-FFF2-40B4-BE49-F238E27FC236}">
                  <a16:creationId xmlns:a16="http://schemas.microsoft.com/office/drawing/2014/main" id="{38749D85-A310-45D5-BB32-023C2E7D12A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61" name="Graphic 60">
              <a:extLst>
                <a:ext uri="{FF2B5EF4-FFF2-40B4-BE49-F238E27FC236}">
                  <a16:creationId xmlns:a16="http://schemas.microsoft.com/office/drawing/2014/main" id="{2E1F2B08-28FE-485C-B769-A0EB01112D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63" name="Straight Arrow Connector 62">
              <a:extLst>
                <a:ext uri="{FF2B5EF4-FFF2-40B4-BE49-F238E27FC236}">
                  <a16:creationId xmlns:a16="http://schemas.microsoft.com/office/drawing/2014/main" id="{1530087A-A037-46E3-8DCD-D6E4B87DDC6B}"/>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369541-FB24-44B0-A618-7B95D80CF871}"/>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75FE40D-A75B-43C9-9AD3-240880A42826}"/>
                </a:ext>
              </a:extLst>
            </p:cNvPr>
            <p:cNvCxnSpPr>
              <a:cxnSpLocks/>
              <a:endCxn id="61"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89E9F0-2B62-458D-A215-18A03572A4F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B273DB9-1B65-4810-96D6-D74FF745EFF6}"/>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C34F892-28A3-457E-925A-0DA1125F2558}"/>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Graphic 70">
              <a:extLst>
                <a:ext uri="{FF2B5EF4-FFF2-40B4-BE49-F238E27FC236}">
                  <a16:creationId xmlns:a16="http://schemas.microsoft.com/office/drawing/2014/main" id="{22160825-0CE1-4418-B8B0-0E04759FC7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72" name="Graphic 71">
              <a:extLst>
                <a:ext uri="{FF2B5EF4-FFF2-40B4-BE49-F238E27FC236}">
                  <a16:creationId xmlns:a16="http://schemas.microsoft.com/office/drawing/2014/main" id="{C229CB64-2FAE-4181-9F9D-A0DFEDC422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76" name="Straight Arrow Connector 75">
            <a:extLst>
              <a:ext uri="{FF2B5EF4-FFF2-40B4-BE49-F238E27FC236}">
                <a16:creationId xmlns:a16="http://schemas.microsoft.com/office/drawing/2014/main" id="{FEBA6508-0499-4980-A226-8294C858D447}"/>
              </a:ext>
            </a:extLst>
          </p:cNvPr>
          <p:cNvCxnSpPr>
            <a:cxnSpLocks/>
          </p:cNvCxnSpPr>
          <p:nvPr/>
        </p:nvCxnSpPr>
        <p:spPr>
          <a:xfrm>
            <a:off x="3800617" y="3410053"/>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60F59E-9362-43C3-BEBA-297028144537}"/>
              </a:ext>
            </a:extLst>
          </p:cNvPr>
          <p:cNvCxnSpPr>
            <a:cxnSpLocks/>
          </p:cNvCxnSpPr>
          <p:nvPr/>
        </p:nvCxnSpPr>
        <p:spPr>
          <a:xfrm>
            <a:off x="3800617" y="349472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0664674-2D0F-4666-B434-7D4D905E356F}"/>
              </a:ext>
            </a:extLst>
          </p:cNvPr>
          <p:cNvCxnSpPr>
            <a:cxnSpLocks/>
          </p:cNvCxnSpPr>
          <p:nvPr/>
        </p:nvCxnSpPr>
        <p:spPr>
          <a:xfrm>
            <a:off x="3802297" y="3571496"/>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E244D717-55FE-4503-BC6D-11560F73E14E}"/>
              </a:ext>
            </a:extLst>
          </p:cNvPr>
          <p:cNvGrpSpPr/>
          <p:nvPr/>
        </p:nvGrpSpPr>
        <p:grpSpPr>
          <a:xfrm>
            <a:off x="3058173" y="5281265"/>
            <a:ext cx="720080" cy="501102"/>
            <a:chOff x="3328023" y="1179079"/>
            <a:chExt cx="720080" cy="501102"/>
          </a:xfrm>
        </p:grpSpPr>
        <p:pic>
          <p:nvPicPr>
            <p:cNvPr id="80" name="Graphic 79">
              <a:extLst>
                <a:ext uri="{FF2B5EF4-FFF2-40B4-BE49-F238E27FC236}">
                  <a16:creationId xmlns:a16="http://schemas.microsoft.com/office/drawing/2014/main" id="{B5B0695D-5E60-4B23-9E6F-029B46DEB3A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81" name="Picture 2" descr="Angular – Wikipedia">
              <a:extLst>
                <a:ext uri="{FF2B5EF4-FFF2-40B4-BE49-F238E27FC236}">
                  <a16:creationId xmlns:a16="http://schemas.microsoft.com/office/drawing/2014/main" id="{4157EE7D-B41B-49D6-96AE-218ED4CD3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82" name="Graphic 81">
            <a:extLst>
              <a:ext uri="{FF2B5EF4-FFF2-40B4-BE49-F238E27FC236}">
                <a16:creationId xmlns:a16="http://schemas.microsoft.com/office/drawing/2014/main" id="{733D950B-A983-4C0D-A345-E3FFD6EFC70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865" y="5180974"/>
            <a:ext cx="559863" cy="701684"/>
          </a:xfrm>
          <a:prstGeom prst="rect">
            <a:avLst/>
          </a:prstGeom>
        </p:spPr>
      </p:pic>
      <p:cxnSp>
        <p:nvCxnSpPr>
          <p:cNvPr id="83" name="Straight Arrow Connector 82">
            <a:extLst>
              <a:ext uri="{FF2B5EF4-FFF2-40B4-BE49-F238E27FC236}">
                <a16:creationId xmlns:a16="http://schemas.microsoft.com/office/drawing/2014/main" id="{3FC1DDDD-940C-4C42-9A1A-194AC5ADDB6B}"/>
              </a:ext>
            </a:extLst>
          </p:cNvPr>
          <p:cNvCxnSpPr>
            <a:cxnSpLocks/>
          </p:cNvCxnSpPr>
          <p:nvPr/>
        </p:nvCxnSpPr>
        <p:spPr>
          <a:xfrm>
            <a:off x="3800617" y="5389655"/>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FFE85A-BB03-486D-A049-A6AF5ABC46D6}"/>
              </a:ext>
            </a:extLst>
          </p:cNvPr>
          <p:cNvSpPr txBox="1"/>
          <p:nvPr/>
        </p:nvSpPr>
        <p:spPr>
          <a:xfrm>
            <a:off x="689719" y="5330471"/>
            <a:ext cx="1761893" cy="369332"/>
          </a:xfrm>
          <a:prstGeom prst="rect">
            <a:avLst/>
          </a:prstGeom>
          <a:noFill/>
        </p:spPr>
        <p:txBody>
          <a:bodyPr wrap="none" rtlCol="0">
            <a:spAutoFit/>
          </a:bodyPr>
          <a:lstStyle/>
          <a:p>
            <a:r>
              <a:rPr lang="en-US" dirty="0"/>
              <a:t>Server </a:t>
            </a:r>
            <a:r>
              <a:rPr lang="en-US" dirty="0">
                <a:sym typeface="Wingdings" panose="05000000000000000000" pitchFamily="2" charset="2"/>
              </a:rPr>
              <a:t> Client</a:t>
            </a:r>
            <a:endParaRPr lang="en-AT" dirty="0"/>
          </a:p>
        </p:txBody>
      </p:sp>
      <p:grpSp>
        <p:nvGrpSpPr>
          <p:cNvPr id="85" name="Group 84">
            <a:extLst>
              <a:ext uri="{FF2B5EF4-FFF2-40B4-BE49-F238E27FC236}">
                <a16:creationId xmlns:a16="http://schemas.microsoft.com/office/drawing/2014/main" id="{268736E4-AF8B-4E53-9CF9-E8239D50F167}"/>
              </a:ext>
            </a:extLst>
          </p:cNvPr>
          <p:cNvGrpSpPr/>
          <p:nvPr/>
        </p:nvGrpSpPr>
        <p:grpSpPr>
          <a:xfrm>
            <a:off x="5268606" y="4739106"/>
            <a:ext cx="1357999" cy="1540709"/>
            <a:chOff x="5268360" y="2636290"/>
            <a:chExt cx="1357999" cy="1540709"/>
          </a:xfrm>
        </p:grpSpPr>
        <p:pic>
          <p:nvPicPr>
            <p:cNvPr id="86" name="Graphic 85">
              <a:extLst>
                <a:ext uri="{FF2B5EF4-FFF2-40B4-BE49-F238E27FC236}">
                  <a16:creationId xmlns:a16="http://schemas.microsoft.com/office/drawing/2014/main" id="{9BD6DC29-9262-4BBE-9A54-BCE008DD267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87" name="Graphic 86">
              <a:extLst>
                <a:ext uri="{FF2B5EF4-FFF2-40B4-BE49-F238E27FC236}">
                  <a16:creationId xmlns:a16="http://schemas.microsoft.com/office/drawing/2014/main" id="{79EF5570-E61D-449A-80FB-B55BF70D14C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88" name="Graphic 87">
              <a:extLst>
                <a:ext uri="{FF2B5EF4-FFF2-40B4-BE49-F238E27FC236}">
                  <a16:creationId xmlns:a16="http://schemas.microsoft.com/office/drawing/2014/main" id="{76ACFCE6-A98D-4FE8-A7D3-A4F5407187D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89" name="Straight Arrow Connector 88">
              <a:extLst>
                <a:ext uri="{FF2B5EF4-FFF2-40B4-BE49-F238E27FC236}">
                  <a16:creationId xmlns:a16="http://schemas.microsoft.com/office/drawing/2014/main" id="{30E29326-1999-45B1-96C8-DAF56D395052}"/>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CDF16B8-73EF-4D8A-A273-79D8A5079F32}"/>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E9FA9F8-460B-4A6D-93A8-B1BDBBA36B21}"/>
                </a:ext>
              </a:extLst>
            </p:cNvPr>
            <p:cNvCxnSpPr>
              <a:cxnSpLocks/>
              <a:endCxn id="88"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CD48FBB-3A71-4804-9A03-98DC603EEEE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2AA97-45C0-4EE1-8C9A-FEF63112406E}"/>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180D8E4-5BA5-4D81-9A37-737BDC54E212}"/>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5BB70919-979B-4E62-B419-464020E41E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96" name="Graphic 95">
              <a:extLst>
                <a:ext uri="{FF2B5EF4-FFF2-40B4-BE49-F238E27FC236}">
                  <a16:creationId xmlns:a16="http://schemas.microsoft.com/office/drawing/2014/main" id="{416EC7C5-7553-4049-83A5-5EFFDD5745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100" name="Straight Arrow Connector 99">
            <a:extLst>
              <a:ext uri="{FF2B5EF4-FFF2-40B4-BE49-F238E27FC236}">
                <a16:creationId xmlns:a16="http://schemas.microsoft.com/office/drawing/2014/main" id="{180EE352-4ED2-432D-99C2-037130CED923}"/>
              </a:ext>
            </a:extLst>
          </p:cNvPr>
          <p:cNvCxnSpPr>
            <a:cxnSpLocks/>
          </p:cNvCxnSpPr>
          <p:nvPr/>
        </p:nvCxnSpPr>
        <p:spPr>
          <a:xfrm flipH="1">
            <a:off x="3792465" y="5631670"/>
            <a:ext cx="9646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71111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
                                            <p:txEl>
                                              <p:pRg st="2" end="2"/>
                                            </p:txEl>
                                          </p:spTgt>
                                        </p:tgtEl>
                                        <p:attrNameLst>
                                          <p:attrName>style.visibility</p:attrName>
                                        </p:attrNameLst>
                                      </p:cBhvr>
                                      <p:to>
                                        <p:strVal val="visible"/>
                                      </p:to>
                                    </p:set>
                                    <p:animEffect transition="in" filter="fade">
                                      <p:cBhvr>
                                        <p:cTn id="86" dur="500"/>
                                        <p:tgtEl>
                                          <p:spTgt spid="21">
                                            <p:txEl>
                                              <p:pRg st="2" end="2"/>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xEl>
                                              <p:pRg st="3" end="3"/>
                                            </p:txEl>
                                          </p:spTgt>
                                        </p:tgtEl>
                                        <p:attrNameLst>
                                          <p:attrName>style.visibility</p:attrName>
                                        </p:attrNameLst>
                                      </p:cBhvr>
                                      <p:to>
                                        <p:strVal val="visible"/>
                                      </p:to>
                                    </p:set>
                                    <p:animEffect transition="in" filter="fade">
                                      <p:cBhvr>
                                        <p:cTn id="89" dur="500"/>
                                        <p:tgtEl>
                                          <p:spTgt spid="21">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par>
                          <p:cTn id="122" fill="hold">
                            <p:stCondLst>
                              <p:cond delay="1000"/>
                            </p:stCondLst>
                            <p:childTnLst>
                              <p:par>
                                <p:cTn id="123" presetID="10" presetClass="entr" presetSubtype="0" fill="hold" nodeType="after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1">
                                            <p:txEl>
                                              <p:pRg st="4" end="4"/>
                                            </p:txEl>
                                          </p:spTgt>
                                        </p:tgtEl>
                                        <p:attrNameLst>
                                          <p:attrName>style.visibility</p:attrName>
                                        </p:attrNameLst>
                                      </p:cBhvr>
                                      <p:to>
                                        <p:strVal val="visible"/>
                                      </p:to>
                                    </p:set>
                                    <p:animEffect transition="in" filter="fade">
                                      <p:cBhvr>
                                        <p:cTn id="130" dur="500"/>
                                        <p:tgtEl>
                                          <p:spTgt spid="21">
                                            <p:txEl>
                                              <p:pRg st="4" end="4"/>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1">
                                            <p:txEl>
                                              <p:pRg st="5" end="5"/>
                                            </p:txEl>
                                          </p:spTgt>
                                        </p:tgtEl>
                                        <p:attrNameLst>
                                          <p:attrName>style.visibility</p:attrName>
                                        </p:attrNameLst>
                                      </p:cBhvr>
                                      <p:to>
                                        <p:strVal val="visible"/>
                                      </p:to>
                                    </p:set>
                                    <p:animEffect transition="in" filter="fade">
                                      <p:cBhvr>
                                        <p:cTn id="133" dur="500"/>
                                        <p:tgtEl>
                                          <p:spTgt spid="21">
                                            <p:txEl>
                                              <p:pRg st="5" end="5"/>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79"/>
                                        </p:tgtEl>
                                        <p:attrNameLst>
                                          <p:attrName>style.visibility</p:attrName>
                                        </p:attrNameLst>
                                      </p:cBhvr>
                                      <p:to>
                                        <p:strVal val="visible"/>
                                      </p:to>
                                    </p:set>
                                    <p:animEffect transition="in" filter="fade">
                                      <p:cBhvr>
                                        <p:cTn id="141" dur="500"/>
                                        <p:tgtEl>
                                          <p:spTgt spid="7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3"/>
                                        </p:tgtEl>
                                        <p:attrNameLst>
                                          <p:attrName>style.visibility</p:attrName>
                                        </p:attrNameLst>
                                      </p:cBhvr>
                                      <p:to>
                                        <p:strVal val="visible"/>
                                      </p:to>
                                    </p:set>
                                    <p:animEffect transition="in" filter="fade">
                                      <p:cBhvr>
                                        <p:cTn id="151" dur="500"/>
                                        <p:tgtEl>
                                          <p:spTgt spid="8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00"/>
                                        </p:tgtEl>
                                        <p:attrNameLst>
                                          <p:attrName>style.visibility</p:attrName>
                                        </p:attrNameLst>
                                      </p:cBhvr>
                                      <p:to>
                                        <p:strVal val="visible"/>
                                      </p:to>
                                    </p:set>
                                    <p:animEffect transition="in" filter="fade">
                                      <p:cBhvr>
                                        <p:cTn id="16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7" grpId="0"/>
      <p:bldP spid="70"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11FC0-F744-457B-97DC-D3EC6CD55071}"/>
              </a:ext>
            </a:extLst>
          </p:cNvPr>
          <p:cNvSpPr>
            <a:spLocks noGrp="1"/>
          </p:cNvSpPr>
          <p:nvPr>
            <p:ph type="title"/>
          </p:nvPr>
        </p:nvSpPr>
        <p:spPr/>
        <p:txBody>
          <a:bodyPr/>
          <a:lstStyle/>
          <a:p>
            <a:r>
              <a:rPr lang="en-US"/>
              <a:t>What are Websockets</a:t>
            </a:r>
          </a:p>
        </p:txBody>
      </p:sp>
      <p:sp>
        <p:nvSpPr>
          <p:cNvPr id="5" name="Content Placeholder 4">
            <a:extLst>
              <a:ext uri="{FF2B5EF4-FFF2-40B4-BE49-F238E27FC236}">
                <a16:creationId xmlns:a16="http://schemas.microsoft.com/office/drawing/2014/main" id="{10309CF8-3C1E-4C2B-9D55-55EE41F32BE0}"/>
              </a:ext>
            </a:extLst>
          </p:cNvPr>
          <p:cNvSpPr>
            <a:spLocks noGrp="1"/>
          </p:cNvSpPr>
          <p:nvPr>
            <p:ph sz="quarter" idx="12"/>
          </p:nvPr>
        </p:nvSpPr>
        <p:spPr/>
        <p:txBody>
          <a:bodyPr/>
          <a:lstStyle/>
          <a:p>
            <a:r>
              <a:rPr lang="en-US" dirty="0"/>
              <a:t>Full-duplex communication over a single TCP connection</a:t>
            </a:r>
          </a:p>
          <a:p>
            <a:r>
              <a:rPr lang="en-US" dirty="0"/>
              <a:t>Compatible with the HTTP</a:t>
            </a:r>
          </a:p>
          <a:p>
            <a:pPr lvl="1"/>
            <a:r>
              <a:rPr lang="en-US" dirty="0"/>
              <a:t>Over port 80 and 443</a:t>
            </a:r>
          </a:p>
          <a:p>
            <a:pPr lvl="1"/>
            <a:r>
              <a:rPr lang="en-US" dirty="0"/>
              <a:t>WebSocket handshake uses the HTTP Upgrade header</a:t>
            </a:r>
          </a:p>
          <a:p>
            <a:r>
              <a:rPr lang="en-US" dirty="0"/>
              <a:t>Demo: </a:t>
            </a:r>
            <a:r>
              <a:rPr lang="en-US" dirty="0">
                <a:hlinkClick r:id="rId2"/>
              </a:rPr>
              <a:t>https://www.websocket.org/echo.html</a:t>
            </a:r>
            <a:endParaRPr lang="en-US" dirty="0"/>
          </a:p>
        </p:txBody>
      </p:sp>
      <p:sp>
        <p:nvSpPr>
          <p:cNvPr id="7" name="Text Placeholder 6">
            <a:extLst>
              <a:ext uri="{FF2B5EF4-FFF2-40B4-BE49-F238E27FC236}">
                <a16:creationId xmlns:a16="http://schemas.microsoft.com/office/drawing/2014/main" id="{8298C620-3C8D-42D6-BEC3-F003AA0D155B}"/>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8689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7478D-7194-4E1A-9CB8-7F0C9CD1B2E4}"/>
              </a:ext>
            </a:extLst>
          </p:cNvPr>
          <p:cNvSpPr>
            <a:spLocks noGrp="1"/>
          </p:cNvSpPr>
          <p:nvPr>
            <p:ph type="title"/>
          </p:nvPr>
        </p:nvSpPr>
        <p:spPr/>
        <p:txBody>
          <a:bodyPr/>
          <a:lstStyle/>
          <a:p>
            <a:r>
              <a:rPr lang="en-US" dirty="0" err="1"/>
              <a:t>SignalR</a:t>
            </a:r>
            <a:r>
              <a:rPr lang="en-US" dirty="0"/>
              <a:t> Protocol (</a:t>
            </a:r>
            <a:r>
              <a:rPr lang="en-US" dirty="0">
                <a:hlinkClick r:id="rId2"/>
              </a:rPr>
              <a:t>GitHub</a:t>
            </a:r>
            <a:r>
              <a:rPr lang="en-US" dirty="0"/>
              <a:t>)</a:t>
            </a:r>
          </a:p>
        </p:txBody>
      </p:sp>
      <p:sp>
        <p:nvSpPr>
          <p:cNvPr id="5" name="Content Placeholder 4">
            <a:extLst>
              <a:ext uri="{FF2B5EF4-FFF2-40B4-BE49-F238E27FC236}">
                <a16:creationId xmlns:a16="http://schemas.microsoft.com/office/drawing/2014/main" id="{66D3ADA5-991A-493B-9508-C54733C77328}"/>
              </a:ext>
            </a:extLst>
          </p:cNvPr>
          <p:cNvSpPr>
            <a:spLocks noGrp="1"/>
          </p:cNvSpPr>
          <p:nvPr>
            <p:ph sz="quarter" idx="12"/>
          </p:nvPr>
        </p:nvSpPr>
        <p:spPr/>
        <p:txBody>
          <a:bodyPr/>
          <a:lstStyle/>
          <a:p>
            <a:r>
              <a:rPr lang="en-US" dirty="0"/>
              <a:t>Protocol for duplex RPC</a:t>
            </a:r>
          </a:p>
          <a:p>
            <a:pPr lvl="1"/>
            <a:r>
              <a:rPr lang="en-US" dirty="0"/>
              <a:t>Works with any message-based transport (</a:t>
            </a:r>
            <a:r>
              <a:rPr lang="en-US" dirty="0">
                <a:hlinkClick r:id="rId3"/>
              </a:rPr>
              <a:t>transport requirements</a:t>
            </a:r>
            <a:r>
              <a:rPr lang="en-US" dirty="0"/>
              <a:t>)</a:t>
            </a:r>
          </a:p>
          <a:p>
            <a:pPr lvl="1"/>
            <a:r>
              <a:rPr lang="en-US" dirty="0"/>
              <a:t>Encodings: JSON, </a:t>
            </a:r>
            <a:r>
              <a:rPr lang="en-US" dirty="0" err="1">
                <a:hlinkClick r:id="rId4"/>
              </a:rPr>
              <a:t>MessagePack</a:t>
            </a:r>
            <a:endParaRPr lang="en-US" dirty="0"/>
          </a:p>
          <a:p>
            <a:r>
              <a:rPr lang="en-US" dirty="0"/>
              <a:t>Handshaking</a:t>
            </a:r>
          </a:p>
          <a:p>
            <a:pPr lvl="1"/>
            <a:r>
              <a:rPr lang="en-US" dirty="0"/>
              <a:t>Client and server agreeing on a protocol version (handshake messages always JSON)</a:t>
            </a:r>
          </a:p>
          <a:p>
            <a:r>
              <a:rPr lang="en-US" dirty="0"/>
              <a:t>Invocation Types</a:t>
            </a:r>
          </a:p>
          <a:p>
            <a:pPr lvl="1"/>
            <a:r>
              <a:rPr lang="en-US" i="1" dirty="0"/>
              <a:t>Blocking invocation </a:t>
            </a:r>
            <a:r>
              <a:rPr lang="en-US" dirty="0"/>
              <a:t>– caller calls </a:t>
            </a:r>
            <a:r>
              <a:rPr lang="en-US" dirty="0" err="1"/>
              <a:t>callee</a:t>
            </a:r>
            <a:r>
              <a:rPr lang="en-US" dirty="0"/>
              <a:t> and expects optional result synchronously</a:t>
            </a:r>
          </a:p>
          <a:p>
            <a:pPr lvl="1"/>
            <a:r>
              <a:rPr lang="en-US" i="1" dirty="0"/>
              <a:t>Non-blocking invocation </a:t>
            </a:r>
            <a:r>
              <a:rPr lang="en-US" dirty="0"/>
              <a:t>– no result expected</a:t>
            </a:r>
          </a:p>
          <a:p>
            <a:pPr lvl="1"/>
            <a:r>
              <a:rPr lang="en-US" i="1" dirty="0"/>
              <a:t>Streaming invocation </a:t>
            </a:r>
            <a:r>
              <a:rPr lang="en-US" dirty="0"/>
              <a:t>– one or more results</a:t>
            </a:r>
          </a:p>
          <a:p>
            <a:r>
              <a:rPr lang="en-US" dirty="0"/>
              <a:t>Pings to detect unexpected disconnects</a:t>
            </a:r>
          </a:p>
        </p:txBody>
      </p:sp>
      <p:sp>
        <p:nvSpPr>
          <p:cNvPr id="6" name="Text Placeholder 5">
            <a:extLst>
              <a:ext uri="{FF2B5EF4-FFF2-40B4-BE49-F238E27FC236}">
                <a16:creationId xmlns:a16="http://schemas.microsoft.com/office/drawing/2014/main" id="{E01EB435-D094-4A9E-8FF1-878B434DBC1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2561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989-A0CB-448F-A7E1-A4DB54B1DD57}"/>
              </a:ext>
            </a:extLst>
          </p:cNvPr>
          <p:cNvSpPr>
            <a:spLocks noGrp="1"/>
          </p:cNvSpPr>
          <p:nvPr>
            <p:ph type="title"/>
          </p:nvPr>
        </p:nvSpPr>
        <p:spPr/>
        <p:txBody>
          <a:bodyPr/>
          <a:lstStyle/>
          <a:p>
            <a:r>
              <a:rPr lang="de-AT" dirty="0" err="1"/>
              <a:t>SignalR</a:t>
            </a:r>
            <a:endParaRPr lang="de-AT" dirty="0"/>
          </a:p>
        </p:txBody>
      </p:sp>
      <p:sp>
        <p:nvSpPr>
          <p:cNvPr id="3" name="Content Placeholder 2">
            <a:extLst>
              <a:ext uri="{FF2B5EF4-FFF2-40B4-BE49-F238E27FC236}">
                <a16:creationId xmlns:a16="http://schemas.microsoft.com/office/drawing/2014/main" id="{47F6CE81-0681-438A-ACD0-F731C2E6F39B}"/>
              </a:ext>
            </a:extLst>
          </p:cNvPr>
          <p:cNvSpPr>
            <a:spLocks noGrp="1"/>
          </p:cNvSpPr>
          <p:nvPr>
            <p:ph sz="quarter" idx="12"/>
          </p:nvPr>
        </p:nvSpPr>
        <p:spPr/>
        <p:txBody>
          <a:bodyPr/>
          <a:lstStyle/>
          <a:p>
            <a:r>
              <a:rPr lang="de-AT" dirty="0"/>
              <a:t>Transports</a:t>
            </a:r>
          </a:p>
          <a:p>
            <a:pPr lvl="1"/>
            <a:r>
              <a:rPr lang="en-US" dirty="0"/>
              <a:t>WebSockets</a:t>
            </a:r>
          </a:p>
          <a:p>
            <a:pPr lvl="1"/>
            <a:r>
              <a:rPr lang="en-US" dirty="0"/>
              <a:t>Server-Sent Events</a:t>
            </a:r>
          </a:p>
          <a:p>
            <a:pPr lvl="1"/>
            <a:r>
              <a:rPr lang="en-US" dirty="0"/>
              <a:t>Long Polling</a:t>
            </a:r>
          </a:p>
          <a:p>
            <a:r>
              <a:rPr lang="en-US" dirty="0"/>
              <a:t>Very well integrated in ASP.NET Core</a:t>
            </a:r>
          </a:p>
          <a:p>
            <a:pPr lvl="1"/>
            <a:r>
              <a:rPr lang="en-US" dirty="0"/>
              <a:t>E.g. Web API and SignalR in a single project</a:t>
            </a:r>
          </a:p>
          <a:p>
            <a:r>
              <a:rPr lang="en-US" dirty="0"/>
              <a:t>Clients</a:t>
            </a:r>
          </a:p>
          <a:p>
            <a:pPr lvl="1"/>
            <a:r>
              <a:rPr lang="en-US" dirty="0"/>
              <a:t>JavaScript (compatible down to IE11)</a:t>
            </a:r>
          </a:p>
          <a:p>
            <a:pPr lvl="1"/>
            <a:r>
              <a:rPr lang="en-US" dirty="0"/>
              <a:t>.NET (including mobile apps on Xamarin)</a:t>
            </a:r>
          </a:p>
          <a:p>
            <a:pPr lvl="1"/>
            <a:r>
              <a:rPr lang="en-US" dirty="0"/>
              <a:t>Java</a:t>
            </a:r>
          </a:p>
          <a:p>
            <a:pPr lvl="1"/>
            <a:r>
              <a:rPr lang="en-US" dirty="0"/>
              <a:t>Experimental: C++, Swift</a:t>
            </a:r>
            <a:endParaRPr lang="de-AT" dirty="0"/>
          </a:p>
        </p:txBody>
      </p:sp>
      <p:sp>
        <p:nvSpPr>
          <p:cNvPr id="4" name="Text Placeholder 3">
            <a:extLst>
              <a:ext uri="{FF2B5EF4-FFF2-40B4-BE49-F238E27FC236}">
                <a16:creationId xmlns:a16="http://schemas.microsoft.com/office/drawing/2014/main" id="{BA984A56-2748-49F0-92D6-3B1F25DA73ED}"/>
              </a:ext>
            </a:extLst>
          </p:cNvPr>
          <p:cNvSpPr>
            <a:spLocks noGrp="1"/>
          </p:cNvSpPr>
          <p:nvPr>
            <p:ph type="body" sz="quarter" idx="23"/>
          </p:nvPr>
        </p:nvSpPr>
        <p:spPr/>
        <p:txBody>
          <a:bodyPr/>
          <a:lstStyle/>
          <a:p>
            <a:r>
              <a:rPr lang="de-AT" dirty="0">
                <a:hlinkClick r:id="rId2"/>
              </a:rPr>
              <a:t>https://docs.microsoft.com/en-us/aspnet/core/signalr/supported-platforms?view=aspnetcore-3.1</a:t>
            </a:r>
            <a:endParaRPr lang="de-AT" dirty="0"/>
          </a:p>
        </p:txBody>
      </p:sp>
    </p:spTree>
    <p:extLst>
      <p:ext uri="{BB962C8B-B14F-4D97-AF65-F5344CB8AC3E}">
        <p14:creationId xmlns:p14="http://schemas.microsoft.com/office/powerpoint/2010/main" val="157518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CAF1D5-803B-49E2-AC06-613736F80AD2}"/>
              </a:ext>
            </a:extLst>
          </p:cNvPr>
          <p:cNvSpPr>
            <a:spLocks noGrp="1"/>
          </p:cNvSpPr>
          <p:nvPr>
            <p:ph type="title"/>
          </p:nvPr>
        </p:nvSpPr>
        <p:spPr/>
        <p:txBody>
          <a:bodyPr/>
          <a:lstStyle/>
          <a:p>
            <a:r>
              <a:rPr lang="en-US" dirty="0"/>
              <a:t>Challenges with </a:t>
            </a:r>
            <a:r>
              <a:rPr lang="en-US" dirty="0" err="1"/>
              <a:t>Websockets</a:t>
            </a:r>
            <a:endParaRPr lang="en-AT" dirty="0"/>
          </a:p>
        </p:txBody>
      </p:sp>
      <p:sp>
        <p:nvSpPr>
          <p:cNvPr id="7" name="Content Placeholder 6">
            <a:extLst>
              <a:ext uri="{FF2B5EF4-FFF2-40B4-BE49-F238E27FC236}">
                <a16:creationId xmlns:a16="http://schemas.microsoft.com/office/drawing/2014/main" id="{2A6E1B2F-1A5E-4271-AE5E-8F934C7AD4EC}"/>
              </a:ext>
            </a:extLst>
          </p:cNvPr>
          <p:cNvSpPr>
            <a:spLocks noGrp="1"/>
          </p:cNvSpPr>
          <p:nvPr>
            <p:ph sz="quarter" idx="12"/>
          </p:nvPr>
        </p:nvSpPr>
        <p:spPr/>
        <p:txBody>
          <a:bodyPr/>
          <a:lstStyle/>
          <a:p>
            <a:r>
              <a:rPr lang="en-US" dirty="0"/>
              <a:t>Very basic protocol</a:t>
            </a:r>
          </a:p>
          <a:p>
            <a:pPr lvl="1"/>
            <a:r>
              <a:rPr lang="en-US" dirty="0"/>
              <a:t>Solved with </a:t>
            </a:r>
            <a:r>
              <a:rPr lang="en-US" dirty="0" err="1"/>
              <a:t>SignalR</a:t>
            </a:r>
            <a:endParaRPr lang="en-US" dirty="0"/>
          </a:p>
          <a:p>
            <a:pPr lvl="1"/>
            <a:r>
              <a:rPr lang="en-US" dirty="0"/>
              <a:t>Problem with </a:t>
            </a:r>
            <a:r>
              <a:rPr lang="en-US" dirty="0" err="1"/>
              <a:t>SignalR</a:t>
            </a:r>
            <a:r>
              <a:rPr lang="en-US" dirty="0"/>
              <a:t>: Server-side not available for all languages</a:t>
            </a:r>
          </a:p>
          <a:p>
            <a:r>
              <a:rPr lang="en-US" dirty="0"/>
              <a:t>Hard to scale</a:t>
            </a:r>
          </a:p>
          <a:p>
            <a:pPr lvl="1"/>
            <a:r>
              <a:rPr lang="en-US" dirty="0"/>
              <a:t>Keep a network connection open to each connected client</a:t>
            </a:r>
          </a:p>
          <a:p>
            <a:pPr lvl="1"/>
            <a:r>
              <a:rPr lang="en-US" dirty="0"/>
              <a:t>Hard to handle state about connected clients in a server farm</a:t>
            </a:r>
          </a:p>
          <a:p>
            <a:r>
              <a:rPr lang="en-US" dirty="0">
                <a:solidFill>
                  <a:schemeClr val="accent2"/>
                </a:solidFill>
              </a:rPr>
              <a:t>Azure </a:t>
            </a:r>
            <a:r>
              <a:rPr lang="en-US" dirty="0" err="1">
                <a:solidFill>
                  <a:schemeClr val="accent2"/>
                </a:solidFill>
              </a:rPr>
              <a:t>SignalR</a:t>
            </a:r>
            <a:r>
              <a:rPr lang="en-US" dirty="0">
                <a:solidFill>
                  <a:schemeClr val="accent2"/>
                </a:solidFill>
              </a:rPr>
              <a:t> solves this!</a:t>
            </a:r>
          </a:p>
          <a:p>
            <a:pPr lvl="1"/>
            <a:r>
              <a:rPr lang="en-US" dirty="0"/>
              <a:t>Serverless </a:t>
            </a:r>
            <a:r>
              <a:rPr lang="en-US" dirty="0" err="1"/>
              <a:t>SignalR</a:t>
            </a:r>
            <a:endParaRPr lang="en-US" dirty="0"/>
          </a:p>
          <a:p>
            <a:pPr lvl="1"/>
            <a:r>
              <a:rPr lang="en-US" dirty="0"/>
              <a:t>Speaks </a:t>
            </a:r>
            <a:r>
              <a:rPr lang="en-US" dirty="0" err="1"/>
              <a:t>SignalR</a:t>
            </a:r>
            <a:r>
              <a:rPr lang="en-US" dirty="0"/>
              <a:t> to the (browser) client</a:t>
            </a:r>
          </a:p>
          <a:p>
            <a:pPr lvl="1"/>
            <a:r>
              <a:rPr lang="en-US" dirty="0"/>
              <a:t>Speaks RESTful Web API to the backend</a:t>
            </a:r>
          </a:p>
        </p:txBody>
      </p:sp>
      <p:sp>
        <p:nvSpPr>
          <p:cNvPr id="8" name="Text Placeholder 7">
            <a:extLst>
              <a:ext uri="{FF2B5EF4-FFF2-40B4-BE49-F238E27FC236}">
                <a16:creationId xmlns:a16="http://schemas.microsoft.com/office/drawing/2014/main" id="{961507EE-4E71-4FF2-922D-5C3195E74295}"/>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424108208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1FB42-74B1-4C8F-B59D-D0F0926CBB66}"/>
              </a:ext>
            </a:extLst>
          </p:cNvPr>
          <p:cNvSpPr>
            <a:spLocks noGrp="1"/>
          </p:cNvSpPr>
          <p:nvPr>
            <p:ph type="title"/>
          </p:nvPr>
        </p:nvSpPr>
        <p:spPr/>
        <p:txBody>
          <a:bodyPr/>
          <a:lstStyle/>
          <a:p>
            <a:r>
              <a:rPr lang="en-US" dirty="0"/>
              <a:t>Purpose</a:t>
            </a:r>
          </a:p>
        </p:txBody>
      </p:sp>
      <p:sp>
        <p:nvSpPr>
          <p:cNvPr id="5" name="Text Placeholder 4">
            <a:extLst>
              <a:ext uri="{FF2B5EF4-FFF2-40B4-BE49-F238E27FC236}">
                <a16:creationId xmlns:a16="http://schemas.microsoft.com/office/drawing/2014/main" id="{D3763288-55ED-4B27-9057-A98EDBB1CA70}"/>
              </a:ext>
            </a:extLst>
          </p:cNvPr>
          <p:cNvSpPr>
            <a:spLocks noGrp="1"/>
          </p:cNvSpPr>
          <p:nvPr>
            <p:ph type="body" sz="quarter" idx="23"/>
          </p:nvPr>
        </p:nvSpPr>
        <p:spPr/>
        <p:txBody>
          <a:bodyPr/>
          <a:lstStyle/>
          <a:p>
            <a:endParaRPr lang="en-US" dirty="0"/>
          </a:p>
        </p:txBody>
      </p:sp>
      <p:sp>
        <p:nvSpPr>
          <p:cNvPr id="6" name="Text Placeholder 5">
            <a:extLst>
              <a:ext uri="{FF2B5EF4-FFF2-40B4-BE49-F238E27FC236}">
                <a16:creationId xmlns:a16="http://schemas.microsoft.com/office/drawing/2014/main" id="{698BFA6B-8A5D-4793-83E7-A4199F751740}"/>
              </a:ext>
            </a:extLst>
          </p:cNvPr>
          <p:cNvSpPr>
            <a:spLocks noGrp="1"/>
          </p:cNvSpPr>
          <p:nvPr>
            <p:ph type="body" sz="quarter" idx="24"/>
          </p:nvPr>
        </p:nvSpPr>
        <p:spPr/>
        <p:txBody>
          <a:bodyPr/>
          <a:lstStyle/>
          <a:p>
            <a:r>
              <a:rPr lang="en-US" dirty="0"/>
              <a:t>Scalability</a:t>
            </a:r>
          </a:p>
          <a:p>
            <a:pPr lvl="1"/>
            <a:r>
              <a:rPr lang="en-US" dirty="0"/>
              <a:t>Many clients</a:t>
            </a:r>
          </a:p>
          <a:p>
            <a:pPr lvl="1"/>
            <a:r>
              <a:rPr lang="en-US" dirty="0"/>
              <a:t>Multiple regions</a:t>
            </a:r>
          </a:p>
          <a:p>
            <a:r>
              <a:rPr lang="en-US" dirty="0"/>
              <a:t>Serverless</a:t>
            </a:r>
          </a:p>
          <a:p>
            <a:pPr lvl="1"/>
            <a:r>
              <a:rPr lang="en-US" dirty="0"/>
              <a:t>No own SignalR server necessary</a:t>
            </a:r>
          </a:p>
          <a:p>
            <a:pPr lvl="1"/>
            <a:r>
              <a:rPr lang="en-US" dirty="0"/>
              <a:t>Different platforms</a:t>
            </a:r>
          </a:p>
          <a:p>
            <a:pPr lvl="1"/>
            <a:r>
              <a:rPr lang="en-US" dirty="0">
                <a:solidFill>
                  <a:schemeClr val="accent2"/>
                </a:solidFill>
              </a:rPr>
              <a:t>Event-driven functions</a:t>
            </a:r>
          </a:p>
        </p:txBody>
      </p:sp>
      <p:sp>
        <p:nvSpPr>
          <p:cNvPr id="7" name="Text Placeholder 6">
            <a:extLst>
              <a:ext uri="{FF2B5EF4-FFF2-40B4-BE49-F238E27FC236}">
                <a16:creationId xmlns:a16="http://schemas.microsoft.com/office/drawing/2014/main" id="{8A8C006B-C23D-4B7B-87CE-297CFFD80A98}"/>
              </a:ext>
            </a:extLst>
          </p:cNvPr>
          <p:cNvSpPr>
            <a:spLocks noGrp="1"/>
          </p:cNvSpPr>
          <p:nvPr>
            <p:ph type="body" sz="quarter" idx="25"/>
          </p:nvPr>
        </p:nvSpPr>
        <p:spPr/>
        <p:txBody>
          <a:bodyPr/>
          <a:lstStyle/>
          <a:p>
            <a:endParaRPr lang="en-US" dirty="0"/>
          </a:p>
        </p:txBody>
      </p:sp>
      <p:pic>
        <p:nvPicPr>
          <p:cNvPr id="1026" name="Picture 2">
            <a:extLst>
              <a:ext uri="{FF2B5EF4-FFF2-40B4-BE49-F238E27FC236}">
                <a16:creationId xmlns:a16="http://schemas.microsoft.com/office/drawing/2014/main" id="{569B29EC-974B-4696-BEA7-AB14CECBE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7" t="-6521" r="-2047" b="-8175"/>
          <a:stretch/>
        </p:blipFill>
        <p:spPr bwMode="auto">
          <a:xfrm>
            <a:off x="491613" y="1917291"/>
            <a:ext cx="7108722" cy="3067664"/>
          </a:xfrm>
          <a:prstGeom prst="rect">
            <a:avLst/>
          </a:prstGeom>
          <a:solidFill>
            <a:schemeClr val="bg1"/>
          </a:solidFill>
        </p:spPr>
      </p:pic>
    </p:spTree>
    <p:extLst>
      <p:ext uri="{BB962C8B-B14F-4D97-AF65-F5344CB8AC3E}">
        <p14:creationId xmlns:p14="http://schemas.microsoft.com/office/powerpoint/2010/main" val="15875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Segoe UI Semilight</vt:lpstr>
      <vt:lpstr>Wingdings 3</vt:lpstr>
      <vt:lpstr>Larissa-Design</vt:lpstr>
      <vt:lpstr>Async Serverless</vt:lpstr>
      <vt:lpstr>Your Host</vt:lpstr>
      <vt:lpstr>Code Sample</vt:lpstr>
      <vt:lpstr>Patterns</vt:lpstr>
      <vt:lpstr>What are Websockets</vt:lpstr>
      <vt:lpstr>SignalR Protocol (GitHub)</vt:lpstr>
      <vt:lpstr>SignalR</vt:lpstr>
      <vt:lpstr>Challenges with Websockets</vt:lpstr>
      <vt:lpstr>Purpose</vt:lpstr>
      <vt:lpstr>Protocol</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Serverless</dc:title>
  <dc:creator>Rainer Stropek</dc:creator>
  <cp:lastModifiedBy>Rainer Stropek</cp:lastModifiedBy>
  <cp:revision>4</cp:revision>
  <dcterms:created xsi:type="dcterms:W3CDTF">2020-07-06T10:38:21Z</dcterms:created>
  <dcterms:modified xsi:type="dcterms:W3CDTF">2020-10-27T12:25:09Z</dcterms:modified>
</cp:coreProperties>
</file>