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94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4/25/16</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etech@tulsagrammer.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ulsagrammer/FizzBuzz2" TargetMode="External"/><Relationship Id="rId3" Type="http://schemas.openxmlformats.org/officeDocument/2006/relationships/hyperlink" Target="https://github.com/Tulsagrammer/FizzBuz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ef.codeplex.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slaks.net/2014-11-16/mef2-roslyn-visual-studio-compati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4"/>
            <a:ext cx="7808976" cy="851289"/>
          </a:xfrm>
        </p:spPr>
        <p:txBody>
          <a:bodyPr anchor="b">
            <a:normAutofit/>
          </a:bodyPr>
          <a:lstStyle/>
          <a:p>
            <a:r>
              <a:rPr lang="en-US" sz="5400" dirty="0" smtClean="0"/>
              <a:t>MEF</a:t>
            </a:r>
            <a:endParaRPr lang="en-US" sz="5400" dirty="0"/>
          </a:p>
        </p:txBody>
      </p:sp>
      <p:sp>
        <p:nvSpPr>
          <p:cNvPr id="3" name="Subtitle 2"/>
          <p:cNvSpPr>
            <a:spLocks noGrp="1"/>
          </p:cNvSpPr>
          <p:nvPr>
            <p:ph type="subTitle" idx="1"/>
          </p:nvPr>
        </p:nvSpPr>
        <p:spPr>
          <a:xfrm>
            <a:off x="476205" y="1359017"/>
            <a:ext cx="7754112" cy="658042"/>
          </a:xfrm>
        </p:spPr>
        <p:txBody>
          <a:bodyPr>
            <a:normAutofit/>
          </a:bodyPr>
          <a:lstStyle/>
          <a:p>
            <a:r>
              <a:rPr lang="en-US" sz="2400" dirty="0"/>
              <a:t>Managed Extensibility Framework</a:t>
            </a:r>
          </a:p>
        </p:txBody>
      </p:sp>
      <p:sp>
        <p:nvSpPr>
          <p:cNvPr id="6" name="TextBox 5"/>
          <p:cNvSpPr txBox="1"/>
          <p:nvPr/>
        </p:nvSpPr>
        <p:spPr>
          <a:xfrm>
            <a:off x="421341" y="2306972"/>
            <a:ext cx="8378710" cy="2677656"/>
          </a:xfrm>
          <a:prstGeom prst="rect">
            <a:avLst/>
          </a:prstGeom>
          <a:noFill/>
        </p:spPr>
        <p:txBody>
          <a:bodyPr wrap="square" rtlCol="0">
            <a:spAutoFit/>
          </a:bodyPr>
          <a:lstStyle/>
          <a:p>
            <a:r>
              <a:rPr lang="en-US" sz="2800" dirty="0" smtClean="0"/>
              <a:t>Tulsa Developers </a:t>
            </a:r>
            <a:r>
              <a:rPr lang="en-US" sz="2800" dirty="0" err="1" smtClean="0"/>
              <a:t>.Net</a:t>
            </a:r>
            <a:endParaRPr lang="en-US" sz="2800" dirty="0" smtClean="0"/>
          </a:p>
          <a:p>
            <a:r>
              <a:rPr lang="en-US" sz="2800" dirty="0" smtClean="0"/>
              <a:t>April 26, 2016</a:t>
            </a:r>
          </a:p>
          <a:p>
            <a:endParaRPr lang="en-US" sz="2800" dirty="0"/>
          </a:p>
          <a:p>
            <a:r>
              <a:rPr lang="en-US" sz="2800" dirty="0" smtClean="0"/>
              <a:t>Eric Chevalier</a:t>
            </a:r>
          </a:p>
          <a:p>
            <a:r>
              <a:rPr lang="en-US" sz="2800" dirty="0" smtClean="0">
                <a:hlinkClick r:id="rId2"/>
              </a:rPr>
              <a:t>etech@tulsagrammer.com</a:t>
            </a:r>
            <a:endParaRPr lang="en-US" sz="2800" dirty="0" smtClean="0"/>
          </a:p>
          <a:p>
            <a:r>
              <a:rPr lang="en-US" sz="2800" dirty="0"/>
              <a:t>@</a:t>
            </a:r>
            <a:r>
              <a:rPr lang="en-US" sz="2800" dirty="0" err="1"/>
              <a:t>Tulsagrammer</a:t>
            </a:r>
            <a:endParaRPr lang="en-US" sz="2800" dirty="0"/>
          </a:p>
        </p:txBody>
      </p:sp>
    </p:spTree>
    <p:extLst>
      <p:ext uri="{BB962C8B-B14F-4D97-AF65-F5344CB8AC3E}">
        <p14:creationId xmlns:p14="http://schemas.microsoft.com/office/powerpoint/2010/main" val="31315342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l"/>
            <a:r>
              <a:rPr lang="en-US" sz="3600" dirty="0" smtClean="0"/>
              <a:t>Managed Extensibility Framework</a:t>
            </a:r>
            <a:endParaRPr lang="en-US" sz="3600" dirty="0"/>
          </a:p>
        </p:txBody>
      </p:sp>
      <p:sp>
        <p:nvSpPr>
          <p:cNvPr id="10" name="Content Placeholder 9"/>
          <p:cNvSpPr>
            <a:spLocks noGrp="1"/>
          </p:cNvSpPr>
          <p:nvPr>
            <p:ph idx="1"/>
          </p:nvPr>
        </p:nvSpPr>
        <p:spPr>
          <a:xfrm>
            <a:off x="260446" y="1898708"/>
            <a:ext cx="8597804" cy="3992563"/>
          </a:xfrm>
        </p:spPr>
        <p:txBody>
          <a:bodyPr>
            <a:normAutofit/>
          </a:bodyPr>
          <a:lstStyle/>
          <a:p>
            <a:pPr marL="0" indent="0">
              <a:buNone/>
            </a:pPr>
            <a:r>
              <a:rPr lang="en-US" sz="3200" b="1" dirty="0" smtClean="0"/>
              <a:t>Sample Code available on GitHub</a:t>
            </a:r>
          </a:p>
          <a:p>
            <a:pPr marL="339725" indent="-342900"/>
            <a:r>
              <a:rPr lang="en-US" dirty="0">
                <a:hlinkClick r:id="rId2"/>
              </a:rPr>
              <a:t>https://</a:t>
            </a:r>
            <a:r>
              <a:rPr lang="en-US" dirty="0" smtClean="0">
                <a:hlinkClick r:id="rId2"/>
              </a:rPr>
              <a:t>github.com/Tulsagrammer/FizzBuzz2</a:t>
            </a:r>
            <a:r>
              <a:rPr lang="en-US" dirty="0" smtClean="0"/>
              <a:t/>
            </a:r>
            <a:br>
              <a:rPr lang="en-US" dirty="0" smtClean="0"/>
            </a:br>
            <a:r>
              <a:rPr lang="en-US" dirty="0" smtClean="0"/>
              <a:t>Contains the original </a:t>
            </a:r>
            <a:r>
              <a:rPr lang="en-US" dirty="0" err="1" smtClean="0"/>
              <a:t>FizzBuzz</a:t>
            </a:r>
            <a:r>
              <a:rPr lang="en-US" dirty="0" smtClean="0"/>
              <a:t> application as a static application.</a:t>
            </a:r>
          </a:p>
          <a:p>
            <a:pPr marL="339725" indent="-342900"/>
            <a:r>
              <a:rPr lang="en-US" dirty="0">
                <a:hlinkClick r:id="rId3"/>
              </a:rPr>
              <a:t>https://</a:t>
            </a:r>
            <a:r>
              <a:rPr lang="en-US" dirty="0" smtClean="0">
                <a:hlinkClick r:id="rId3"/>
              </a:rPr>
              <a:t>github.com/Tulsagrammer/FizzBuzz</a:t>
            </a:r>
            <a:r>
              <a:rPr lang="en-US" dirty="0"/>
              <a:t/>
            </a:r>
            <a:br>
              <a:rPr lang="en-US" dirty="0"/>
            </a:br>
            <a:r>
              <a:rPr lang="en-US" dirty="0" smtClean="0"/>
              <a:t>Contains FizzBuzz2 refactored into a dynamically-composed application, first using Reflection and then MEF. (Also contains this handout.)</a:t>
            </a:r>
          </a:p>
        </p:txBody>
      </p:sp>
    </p:spTree>
    <p:extLst>
      <p:ext uri="{BB962C8B-B14F-4D97-AF65-F5344CB8AC3E}">
        <p14:creationId xmlns:p14="http://schemas.microsoft.com/office/powerpoint/2010/main" val="19000661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l"/>
            <a:r>
              <a:rPr lang="en-US" sz="3600" dirty="0" smtClean="0"/>
              <a:t>Managed Extensibility Framework</a:t>
            </a:r>
            <a:endParaRPr lang="en-US" sz="3600" dirty="0"/>
          </a:p>
        </p:txBody>
      </p:sp>
      <p:sp>
        <p:nvSpPr>
          <p:cNvPr id="10" name="Content Placeholder 9"/>
          <p:cNvSpPr>
            <a:spLocks noGrp="1"/>
          </p:cNvSpPr>
          <p:nvPr>
            <p:ph idx="1"/>
          </p:nvPr>
        </p:nvSpPr>
        <p:spPr>
          <a:xfrm>
            <a:off x="260446" y="1898708"/>
            <a:ext cx="8597804" cy="3992563"/>
          </a:xfrm>
        </p:spPr>
        <p:txBody>
          <a:bodyPr/>
          <a:lstStyle/>
          <a:p>
            <a:pPr marL="0" indent="0">
              <a:buNone/>
            </a:pPr>
            <a:r>
              <a:rPr lang="en-US" sz="3200" b="1" dirty="0" smtClean="0"/>
              <a:t>What is MEF?</a:t>
            </a:r>
          </a:p>
          <a:p>
            <a:pPr marL="457200" lvl="1" indent="0">
              <a:buNone/>
            </a:pPr>
            <a:r>
              <a:rPr lang="en-US" dirty="0"/>
              <a:t>The Managed Extensibility Framework or MEF is a library for creating lightweight, extensible applications. It allows application developers to discover and use extensions with no configuration required. It also lets extension developers easily encapsulate code and avoid fragile hard dependencies. MEF not only allows extensions to be reused within applications, but across applications as well</a:t>
            </a:r>
            <a:r>
              <a:rPr lang="en-US" dirty="0" smtClean="0"/>
              <a:t>.</a:t>
            </a:r>
            <a:endParaRPr lang="en-US" sz="1600" dirty="0" smtClean="0"/>
          </a:p>
          <a:p>
            <a:pPr marL="457200" lvl="1" indent="0" algn="r">
              <a:buNone/>
            </a:pPr>
            <a:r>
              <a:rPr lang="en-US" sz="1600" dirty="0"/>
              <a:t>https://msdn.microsoft.com/en-us/library/dd460648%28v=vs.110%29.aspx</a:t>
            </a:r>
            <a:endParaRPr lang="en-US" sz="1600" dirty="0" smtClean="0"/>
          </a:p>
        </p:txBody>
      </p:sp>
    </p:spTree>
    <p:extLst>
      <p:ext uri="{BB962C8B-B14F-4D97-AF65-F5344CB8AC3E}">
        <p14:creationId xmlns:p14="http://schemas.microsoft.com/office/powerpoint/2010/main" val="22938383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l"/>
            <a:r>
              <a:rPr lang="en-US" sz="3600" dirty="0" smtClean="0"/>
              <a:t>Managed Extensibility Framework</a:t>
            </a:r>
            <a:endParaRPr lang="en-US" sz="3600" dirty="0"/>
          </a:p>
        </p:txBody>
      </p:sp>
      <p:sp>
        <p:nvSpPr>
          <p:cNvPr id="10" name="Content Placeholder 9"/>
          <p:cNvSpPr>
            <a:spLocks noGrp="1"/>
          </p:cNvSpPr>
          <p:nvPr>
            <p:ph idx="1"/>
          </p:nvPr>
        </p:nvSpPr>
        <p:spPr>
          <a:xfrm>
            <a:off x="260446" y="1898708"/>
            <a:ext cx="8597804" cy="3992563"/>
          </a:xfrm>
        </p:spPr>
        <p:txBody>
          <a:bodyPr/>
          <a:lstStyle/>
          <a:p>
            <a:pPr marL="0" indent="0">
              <a:buNone/>
            </a:pPr>
            <a:r>
              <a:rPr lang="en-US" sz="3200" b="1" dirty="0" smtClean="0"/>
              <a:t>Attribute-Based</a:t>
            </a:r>
          </a:p>
          <a:p>
            <a:pPr marL="457200" lvl="1" indent="0">
              <a:buNone/>
            </a:pPr>
            <a:r>
              <a:rPr lang="en-US" dirty="0" smtClean="0">
                <a:latin typeface="Courier New" panose="02070309020205020404" pitchFamily="49" charset="0"/>
                <a:cs typeface="Courier New" panose="02070309020205020404" pitchFamily="49" charset="0"/>
              </a:rPr>
              <a:t>[Export]</a:t>
            </a:r>
            <a:r>
              <a:rPr lang="en-US" dirty="0" smtClean="0"/>
              <a:t> attribute decorations are used to define classes, methods and data to be made available to other components or parts of an application.</a:t>
            </a:r>
          </a:p>
          <a:p>
            <a:pPr marL="457200" lvl="1" indent="0">
              <a:buNone/>
            </a:pPr>
            <a:endParaRPr lang="en-US" sz="1600" dirty="0"/>
          </a:p>
          <a:p>
            <a:pPr marL="457200" lvl="1" indent="0">
              <a:buNone/>
            </a:pPr>
            <a:r>
              <a:rPr lang="en-US" sz="1600" dirty="0" smtClean="0">
                <a:latin typeface="Courier New" panose="02070309020205020404" pitchFamily="49" charset="0"/>
                <a:cs typeface="Courier New" panose="02070309020205020404" pitchFamily="49" charset="0"/>
              </a:rPr>
              <a:t>[Export(</a:t>
            </a:r>
            <a:r>
              <a:rPr lang="en-US" sz="1600" dirty="0" err="1" smtClean="0">
                <a:latin typeface="Courier New" panose="02070309020205020404" pitchFamily="49" charset="0"/>
                <a:cs typeface="Courier New" panose="02070309020205020404" pitchFamily="49" charset="0"/>
              </a:rPr>
              <a:t>typeof</a:t>
            </a:r>
            <a:r>
              <a:rPr lang="en-US" sz="1600" dirty="0" smtClean="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IBoeingCommercialAirliner</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public class Boeing737ng : </a:t>
            </a:r>
            <a:r>
              <a:rPr lang="en-US" sz="1600" dirty="0" err="1" smtClean="0">
                <a:latin typeface="Courier New" panose="02070309020205020404" pitchFamily="49" charset="0"/>
                <a:cs typeface="Courier New" panose="02070309020205020404" pitchFamily="49" charset="0"/>
              </a:rPr>
              <a:t>IBoeingCommercialAirliner</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133060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l"/>
            <a:r>
              <a:rPr lang="en-US" sz="3600" dirty="0" smtClean="0"/>
              <a:t>Managed Extensibility Framework</a:t>
            </a:r>
            <a:endParaRPr lang="en-US" sz="3600" dirty="0"/>
          </a:p>
        </p:txBody>
      </p:sp>
      <p:sp>
        <p:nvSpPr>
          <p:cNvPr id="10" name="Content Placeholder 9"/>
          <p:cNvSpPr>
            <a:spLocks noGrp="1"/>
          </p:cNvSpPr>
          <p:nvPr>
            <p:ph idx="1"/>
          </p:nvPr>
        </p:nvSpPr>
        <p:spPr>
          <a:xfrm>
            <a:off x="260446" y="1898708"/>
            <a:ext cx="8597804" cy="3992563"/>
          </a:xfrm>
        </p:spPr>
        <p:txBody>
          <a:bodyPr/>
          <a:lstStyle/>
          <a:p>
            <a:pPr marL="0" indent="0">
              <a:buNone/>
            </a:pPr>
            <a:r>
              <a:rPr lang="en-US" sz="3200" b="1" dirty="0" smtClean="0"/>
              <a:t>Attribute-Based</a:t>
            </a:r>
          </a:p>
          <a:p>
            <a:pPr marL="457200" lvl="1" indent="0">
              <a:buNone/>
            </a:pPr>
            <a:r>
              <a:rPr lang="en-US" dirty="0" smtClean="0">
                <a:latin typeface="Courier New" panose="02070309020205020404" pitchFamily="49" charset="0"/>
                <a:cs typeface="Courier New" panose="02070309020205020404" pitchFamily="49" charset="0"/>
              </a:rPr>
              <a:t>[Import]</a:t>
            </a:r>
            <a:r>
              <a:rPr lang="en-US" dirty="0" smtClean="0"/>
              <a:t> attribute decorations are used to define resources needed by a component or part of an application but provided elsewhere.</a:t>
            </a:r>
          </a:p>
          <a:p>
            <a:pPr marL="457200" lvl="1" indent="0">
              <a:buNone/>
            </a:pPr>
            <a:endParaRPr lang="en-US" sz="1600" dirty="0"/>
          </a:p>
          <a:p>
            <a:pPr marL="457200" lvl="1" indent="0">
              <a:buNone/>
            </a:pPr>
            <a:r>
              <a:rPr lang="en-US" sz="1600" dirty="0" smtClean="0">
                <a:latin typeface="Courier New" panose="02070309020205020404" pitchFamily="49" charset="0"/>
                <a:cs typeface="Courier New" panose="02070309020205020404" pitchFamily="49" charset="0"/>
              </a:rPr>
              <a:t>[Import(</a:t>
            </a:r>
            <a:r>
              <a:rPr lang="en-US" sz="1600" dirty="0" err="1" smtClean="0">
                <a:latin typeface="Courier New" panose="02070309020205020404" pitchFamily="49" charset="0"/>
                <a:cs typeface="Courier New" panose="02070309020205020404" pitchFamily="49" charset="0"/>
              </a:rPr>
              <a:t>typeof</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IBoeingCommercialAirliner</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public </a:t>
            </a:r>
            <a:r>
              <a:rPr lang="en-US" sz="1600" dirty="0" err="1" smtClean="0">
                <a:latin typeface="Courier New" panose="02070309020205020404" pitchFamily="49" charset="0"/>
                <a:cs typeface="Courier New" panose="02070309020205020404" pitchFamily="49" charset="0"/>
              </a:rPr>
              <a:t>IBoeingCommercialAirliner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myAirliner</a:t>
            </a:r>
            <a:r>
              <a:rPr lang="en-US" sz="1600" dirty="0" smtClean="0">
                <a:latin typeface="Courier New" panose="02070309020205020404" pitchFamily="49" charset="0"/>
                <a:cs typeface="Courier New" panose="02070309020205020404" pitchFamily="49" charset="0"/>
              </a:rPr>
              <a:t> { get; set; }</a:t>
            </a:r>
          </a:p>
          <a:p>
            <a:pPr marL="457200" lvl="1" indent="0">
              <a:buNone/>
            </a:pPr>
            <a:endParaRPr lang="en-US" sz="1600" dirty="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ImportMany</a:t>
            </a:r>
            <a:r>
              <a:rPr lang="en-US" sz="1600" dirty="0" smtClean="0">
                <a:latin typeface="Courier New" panose="02070309020205020404" pitchFamily="49" charset="0"/>
                <a:cs typeface="Courier New" panose="02070309020205020404" pitchFamily="49" charset="0"/>
              </a:rPr>
              <a:t>]</a:t>
            </a:r>
          </a:p>
          <a:p>
            <a:pPr marL="457200" lvl="1" indent="0">
              <a:buNone/>
            </a:pPr>
            <a:r>
              <a:rPr lang="en-US" sz="1600" dirty="0" err="1" smtClean="0">
                <a:latin typeface="Courier New" panose="02070309020205020404" pitchFamily="49" charset="0"/>
                <a:cs typeface="Courier New" panose="02070309020205020404" pitchFamily="49" charset="0"/>
              </a:rPr>
              <a:t>Ienumerable</a:t>
            </a:r>
            <a:r>
              <a:rPr lang="en-US" sz="1600" dirty="0" smtClean="0">
                <a:latin typeface="Courier New" panose="02070309020205020404" pitchFamily="49" charset="0"/>
                <a:cs typeface="Courier New" panose="02070309020205020404" pitchFamily="49" charset="0"/>
              </a:rPr>
              <a:t>&lt;Lazy&lt;</a:t>
            </a:r>
            <a:r>
              <a:rPr lang="en-US" sz="1600" dirty="0" err="1" smtClean="0">
                <a:latin typeface="Courier New" panose="02070309020205020404" pitchFamily="49" charset="0"/>
                <a:cs typeface="Courier New" panose="02070309020205020404" pitchFamily="49" charset="0"/>
              </a:rPr>
              <a:t>IBoeingCommercialAirliner</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IBoeingCommercialAirlinerMetadata</a:t>
            </a:r>
            <a:r>
              <a:rPr lang="en-US" sz="1600" dirty="0" smtClean="0">
                <a:latin typeface="Courier New" panose="02070309020205020404" pitchFamily="49" charset="0"/>
                <a:cs typeface="Courier New" panose="02070309020205020404" pitchFamily="49" charset="0"/>
              </a:rPr>
              <a:t>&gt;&gt; </a:t>
            </a:r>
            <a:r>
              <a:rPr lang="en-US" sz="1600" dirty="0" err="1" smtClean="0">
                <a:latin typeface="Courier New" panose="02070309020205020404" pitchFamily="49" charset="0"/>
                <a:cs typeface="Courier New" panose="02070309020205020404" pitchFamily="49" charset="0"/>
              </a:rPr>
              <a:t>airlinerList</a:t>
            </a:r>
            <a:r>
              <a:rPr lang="en-US" sz="16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73534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l"/>
            <a:r>
              <a:rPr lang="en-US" sz="3600" dirty="0" smtClean="0"/>
              <a:t>Managed Extensibility Framework</a:t>
            </a:r>
            <a:endParaRPr lang="en-US" sz="3600" dirty="0"/>
          </a:p>
        </p:txBody>
      </p:sp>
      <p:sp>
        <p:nvSpPr>
          <p:cNvPr id="10" name="Content Placeholder 9"/>
          <p:cNvSpPr>
            <a:spLocks noGrp="1"/>
          </p:cNvSpPr>
          <p:nvPr>
            <p:ph idx="1"/>
          </p:nvPr>
        </p:nvSpPr>
        <p:spPr>
          <a:xfrm>
            <a:off x="260446" y="1898708"/>
            <a:ext cx="8597804" cy="3992563"/>
          </a:xfrm>
        </p:spPr>
        <p:txBody>
          <a:bodyPr>
            <a:normAutofit lnSpcReduction="10000"/>
          </a:bodyPr>
          <a:lstStyle/>
          <a:p>
            <a:pPr marL="0" indent="0">
              <a:buNone/>
            </a:pPr>
            <a:r>
              <a:rPr lang="en-US" sz="3200" b="1" dirty="0" smtClean="0"/>
              <a:t>MEF “V1”</a:t>
            </a:r>
          </a:p>
          <a:p>
            <a:pPr marL="339725" indent="-342900"/>
            <a:r>
              <a:rPr lang="en-US" dirty="0" smtClean="0"/>
              <a:t>Included as an integral part of </a:t>
            </a:r>
            <a:r>
              <a:rPr lang="en-US" dirty="0" err="1" smtClean="0"/>
              <a:t>.Net</a:t>
            </a:r>
            <a:r>
              <a:rPr lang="en-US" dirty="0" smtClean="0"/>
              <a:t> since v4.</a:t>
            </a:r>
          </a:p>
          <a:p>
            <a:pPr marL="339725" indent="-342900"/>
            <a:r>
              <a:rPr lang="en-US" dirty="0" smtClean="0"/>
              <a:t>Basic elements (including attributes) are defined in</a:t>
            </a:r>
            <a:br>
              <a:rPr lang="en-US" dirty="0" smtClean="0"/>
            </a:br>
            <a:r>
              <a:rPr lang="en-US" dirty="0" err="1"/>
              <a:t>System.ComponentModel.Composition</a:t>
            </a:r>
            <a:r>
              <a:rPr lang="en-US" dirty="0"/>
              <a:t> </a:t>
            </a:r>
            <a:r>
              <a:rPr lang="en-US" dirty="0" smtClean="0"/>
              <a:t>namespace.</a:t>
            </a:r>
          </a:p>
          <a:p>
            <a:pPr marL="339725" indent="-342900"/>
            <a:r>
              <a:rPr lang="en-US" dirty="0" smtClean="0"/>
              <a:t>Composition elements (the stuff that puts it all together for an application) are defined in:</a:t>
            </a:r>
            <a:br>
              <a:rPr lang="en-US" dirty="0" smtClean="0"/>
            </a:br>
            <a:r>
              <a:rPr lang="en-US" dirty="0" err="1" smtClean="0"/>
              <a:t>System.ComponentModelComposition.Hosting</a:t>
            </a:r>
            <a:endParaRPr lang="en-US" dirty="0" smtClean="0"/>
          </a:p>
          <a:p>
            <a:pPr marL="339725" indent="-342900"/>
            <a:r>
              <a:rPr lang="en-US" i="1" dirty="0" smtClean="0"/>
              <a:t>Not available for Windows Store applications</a:t>
            </a:r>
            <a:r>
              <a:rPr lang="en-US" dirty="0" smtClean="0"/>
              <a:t>.</a:t>
            </a:r>
          </a:p>
        </p:txBody>
      </p:sp>
    </p:spTree>
    <p:extLst>
      <p:ext uri="{BB962C8B-B14F-4D97-AF65-F5344CB8AC3E}">
        <p14:creationId xmlns:p14="http://schemas.microsoft.com/office/powerpoint/2010/main" val="10746785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l"/>
            <a:r>
              <a:rPr lang="en-US" sz="3600" dirty="0" smtClean="0"/>
              <a:t>Managed Extensibility Framework</a:t>
            </a:r>
            <a:endParaRPr lang="en-US" sz="3600" dirty="0"/>
          </a:p>
        </p:txBody>
      </p:sp>
      <p:sp>
        <p:nvSpPr>
          <p:cNvPr id="10" name="Content Placeholder 9"/>
          <p:cNvSpPr>
            <a:spLocks noGrp="1"/>
          </p:cNvSpPr>
          <p:nvPr>
            <p:ph idx="1"/>
          </p:nvPr>
        </p:nvSpPr>
        <p:spPr>
          <a:xfrm>
            <a:off x="260446" y="1898708"/>
            <a:ext cx="8597804" cy="3992563"/>
          </a:xfrm>
        </p:spPr>
        <p:txBody>
          <a:bodyPr>
            <a:normAutofit lnSpcReduction="10000"/>
          </a:bodyPr>
          <a:lstStyle/>
          <a:p>
            <a:pPr marL="0" indent="0">
              <a:buNone/>
            </a:pPr>
            <a:r>
              <a:rPr lang="en-US" sz="3200" b="1" dirty="0" smtClean="0"/>
              <a:t>MEF “V2”</a:t>
            </a:r>
          </a:p>
          <a:p>
            <a:pPr marL="339725" indent="-342900"/>
            <a:r>
              <a:rPr lang="en-US" dirty="0" smtClean="0"/>
              <a:t>Available as </a:t>
            </a:r>
            <a:r>
              <a:rPr lang="en-US" dirty="0" err="1" smtClean="0"/>
              <a:t>NuGet</a:t>
            </a:r>
            <a:r>
              <a:rPr lang="en-US" dirty="0" smtClean="0"/>
              <a:t> package </a:t>
            </a:r>
            <a:r>
              <a:rPr lang="en-US" dirty="0"/>
              <a:t>“</a:t>
            </a:r>
            <a:r>
              <a:rPr lang="en-US" dirty="0" err="1"/>
              <a:t>Microsoft.Composition</a:t>
            </a:r>
            <a:r>
              <a:rPr lang="en-US" dirty="0"/>
              <a:t>”</a:t>
            </a:r>
            <a:r>
              <a:rPr lang="en-US" dirty="0" smtClean="0"/>
              <a:t>.</a:t>
            </a:r>
          </a:p>
          <a:p>
            <a:pPr marL="339725" indent="-342900"/>
            <a:r>
              <a:rPr lang="en-US" dirty="0" smtClean="0"/>
              <a:t>Basic elements (including attributes) are defined in</a:t>
            </a:r>
            <a:br>
              <a:rPr lang="en-US" dirty="0" smtClean="0"/>
            </a:br>
            <a:r>
              <a:rPr lang="en-US" dirty="0" err="1"/>
              <a:t>System.Composition</a:t>
            </a:r>
            <a:r>
              <a:rPr lang="en-US" dirty="0"/>
              <a:t> </a:t>
            </a:r>
            <a:r>
              <a:rPr lang="en-US" dirty="0" smtClean="0"/>
              <a:t>namespace.</a:t>
            </a:r>
          </a:p>
          <a:p>
            <a:pPr marL="339725" indent="-342900"/>
            <a:r>
              <a:rPr lang="en-US" dirty="0" smtClean="0"/>
              <a:t>Composition elements (the stuff that puts it all together for an application) are defined in:</a:t>
            </a:r>
            <a:br>
              <a:rPr lang="en-US" dirty="0" smtClean="0"/>
            </a:br>
            <a:r>
              <a:rPr lang="en-US" dirty="0" err="1"/>
              <a:t>System.Composition.Hosting</a:t>
            </a:r>
            <a:endParaRPr lang="en-US" dirty="0" smtClean="0"/>
          </a:p>
          <a:p>
            <a:pPr marL="339725" indent="-342900"/>
            <a:r>
              <a:rPr lang="en-US" i="1" dirty="0" smtClean="0"/>
              <a:t>Developed for Windows Store and </a:t>
            </a:r>
            <a:r>
              <a:rPr lang="en-US" i="1" dirty="0" err="1" smtClean="0"/>
              <a:t>ASP.Net</a:t>
            </a:r>
            <a:r>
              <a:rPr lang="en-US" i="1" dirty="0" smtClean="0"/>
              <a:t> applications</a:t>
            </a:r>
            <a:r>
              <a:rPr lang="en-US" dirty="0" smtClean="0"/>
              <a:t>.</a:t>
            </a:r>
          </a:p>
        </p:txBody>
      </p:sp>
    </p:spTree>
    <p:extLst>
      <p:ext uri="{BB962C8B-B14F-4D97-AF65-F5344CB8AC3E}">
        <p14:creationId xmlns:p14="http://schemas.microsoft.com/office/powerpoint/2010/main" val="25516572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l"/>
            <a:r>
              <a:rPr lang="en-US" sz="3600" dirty="0" smtClean="0"/>
              <a:t>Managed Extensibility Framework</a:t>
            </a:r>
            <a:endParaRPr lang="en-US" sz="3600" dirty="0"/>
          </a:p>
        </p:txBody>
      </p:sp>
      <p:sp>
        <p:nvSpPr>
          <p:cNvPr id="10" name="Content Placeholder 9"/>
          <p:cNvSpPr>
            <a:spLocks noGrp="1"/>
          </p:cNvSpPr>
          <p:nvPr>
            <p:ph idx="1"/>
          </p:nvPr>
        </p:nvSpPr>
        <p:spPr>
          <a:xfrm>
            <a:off x="260446" y="1898708"/>
            <a:ext cx="8597804" cy="3992563"/>
          </a:xfrm>
        </p:spPr>
        <p:txBody>
          <a:bodyPr>
            <a:normAutofit/>
          </a:bodyPr>
          <a:lstStyle/>
          <a:p>
            <a:pPr marL="0" indent="0">
              <a:buNone/>
            </a:pPr>
            <a:r>
              <a:rPr lang="en-US" sz="3200" b="1" dirty="0" smtClean="0"/>
              <a:t>MEF “V2” Continued</a:t>
            </a:r>
          </a:p>
          <a:p>
            <a:pPr marL="339725" indent="-342900"/>
            <a:r>
              <a:rPr lang="en-US" dirty="0" smtClean="0"/>
              <a:t>Built as Portable Class Library (PCL) assemblies.</a:t>
            </a:r>
          </a:p>
          <a:p>
            <a:pPr marL="339725" indent="-342900"/>
            <a:r>
              <a:rPr lang="en-US" dirty="0" smtClean="0"/>
              <a:t>Intended for use in “static” composition situations. (Lacks the concept of “catalog” provided by MEFv1, for example.)</a:t>
            </a:r>
          </a:p>
          <a:p>
            <a:pPr marL="339725" indent="-342900"/>
            <a:r>
              <a:rPr lang="en-US" dirty="0"/>
              <a:t>Hosted </a:t>
            </a:r>
            <a:r>
              <a:rPr lang="en-US" dirty="0" smtClean="0"/>
              <a:t>on </a:t>
            </a:r>
            <a:r>
              <a:rPr lang="en-US" dirty="0" smtClean="0">
                <a:hlinkClick r:id="rId2"/>
              </a:rPr>
              <a:t>mef.codeplex.com</a:t>
            </a:r>
            <a:r>
              <a:rPr lang="en-US" dirty="0" smtClean="0"/>
              <a:t>.</a:t>
            </a:r>
          </a:p>
        </p:txBody>
      </p:sp>
    </p:spTree>
    <p:extLst>
      <p:ext uri="{BB962C8B-B14F-4D97-AF65-F5344CB8AC3E}">
        <p14:creationId xmlns:p14="http://schemas.microsoft.com/office/powerpoint/2010/main" val="41909665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l"/>
            <a:r>
              <a:rPr lang="en-US" sz="3600" dirty="0" smtClean="0"/>
              <a:t>Managed Extensibility Framework</a:t>
            </a:r>
            <a:endParaRPr lang="en-US" sz="3600" dirty="0"/>
          </a:p>
        </p:txBody>
      </p:sp>
      <p:sp>
        <p:nvSpPr>
          <p:cNvPr id="10" name="Content Placeholder 9"/>
          <p:cNvSpPr>
            <a:spLocks noGrp="1"/>
          </p:cNvSpPr>
          <p:nvPr>
            <p:ph idx="1"/>
          </p:nvPr>
        </p:nvSpPr>
        <p:spPr>
          <a:xfrm>
            <a:off x="260446" y="1898708"/>
            <a:ext cx="8597804" cy="3992563"/>
          </a:xfrm>
        </p:spPr>
        <p:txBody>
          <a:bodyPr>
            <a:normAutofit/>
          </a:bodyPr>
          <a:lstStyle/>
          <a:p>
            <a:pPr marL="0" indent="0">
              <a:buNone/>
            </a:pPr>
            <a:r>
              <a:rPr lang="en-US" sz="3200" b="1" dirty="0" smtClean="0"/>
              <a:t>MEF “V3”</a:t>
            </a:r>
          </a:p>
          <a:p>
            <a:pPr marL="339725" indent="-342900"/>
            <a:r>
              <a:rPr lang="en-US" dirty="0" smtClean="0"/>
              <a:t>Has not been “publicly” released.</a:t>
            </a:r>
          </a:p>
          <a:p>
            <a:pPr marL="339725" indent="-342900"/>
            <a:r>
              <a:rPr lang="en-US" dirty="0" smtClean="0"/>
              <a:t>Created when core parts of Roslyn were changed to portable assemblies.</a:t>
            </a:r>
            <a:endParaRPr lang="en-US" dirty="0"/>
          </a:p>
          <a:p>
            <a:pPr marL="339725" indent="-342900"/>
            <a:r>
              <a:rPr lang="en-US" dirty="0"/>
              <a:t>Able to accept both MEFv1 and MEFv2 imports.</a:t>
            </a:r>
            <a:endParaRPr lang="en-US" dirty="0" smtClean="0"/>
          </a:p>
          <a:p>
            <a:pPr marL="339725" indent="-342900"/>
            <a:r>
              <a:rPr lang="en-US" dirty="0" smtClean="0"/>
              <a:t>Basic elements (including attributes) are defined in</a:t>
            </a:r>
            <a:br>
              <a:rPr lang="en-US" dirty="0" smtClean="0"/>
            </a:br>
            <a:r>
              <a:rPr lang="en-US" dirty="0" err="1"/>
              <a:t>Microsoft.VisualStudio.Composition.dll</a:t>
            </a:r>
            <a:r>
              <a:rPr lang="en-US" dirty="0"/>
              <a:t>.</a:t>
            </a:r>
            <a:endParaRPr lang="en-US" dirty="0" smtClean="0"/>
          </a:p>
        </p:txBody>
      </p:sp>
    </p:spTree>
    <p:extLst>
      <p:ext uri="{BB962C8B-B14F-4D97-AF65-F5344CB8AC3E}">
        <p14:creationId xmlns:p14="http://schemas.microsoft.com/office/powerpoint/2010/main" val="40833629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l"/>
            <a:r>
              <a:rPr lang="en-US" sz="3600" dirty="0" smtClean="0"/>
              <a:t>Managed Extensibility Framework</a:t>
            </a:r>
            <a:endParaRPr lang="en-US" sz="3600" dirty="0"/>
          </a:p>
        </p:txBody>
      </p:sp>
      <p:sp>
        <p:nvSpPr>
          <p:cNvPr id="10" name="Content Placeholder 9"/>
          <p:cNvSpPr>
            <a:spLocks noGrp="1"/>
          </p:cNvSpPr>
          <p:nvPr>
            <p:ph idx="1"/>
          </p:nvPr>
        </p:nvSpPr>
        <p:spPr>
          <a:xfrm>
            <a:off x="260446" y="1898708"/>
            <a:ext cx="8597804" cy="3992563"/>
          </a:xfrm>
        </p:spPr>
        <p:txBody>
          <a:bodyPr>
            <a:normAutofit/>
          </a:bodyPr>
          <a:lstStyle/>
          <a:p>
            <a:pPr marL="0" indent="0">
              <a:buNone/>
            </a:pPr>
            <a:r>
              <a:rPr lang="en-US" sz="3200" b="1" dirty="0" smtClean="0"/>
              <a:t>MEF “V3” Continued</a:t>
            </a:r>
          </a:p>
          <a:p>
            <a:pPr marL="339725" indent="-342900"/>
            <a:r>
              <a:rPr lang="en-US" dirty="0" smtClean="0"/>
              <a:t>Additional details at: </a:t>
            </a:r>
            <a:r>
              <a:rPr lang="en-US" sz="2000" dirty="0" smtClean="0">
                <a:hlinkClick r:id="rId2"/>
              </a:rPr>
              <a:t>blog.slaks.net/2014-11-16/mef2-roslyn-visual-studio-compatibility</a:t>
            </a:r>
            <a:endParaRPr lang="en-US" sz="2000" dirty="0" smtClean="0"/>
          </a:p>
        </p:txBody>
      </p:sp>
    </p:spTree>
    <p:extLst>
      <p:ext uri="{BB962C8B-B14F-4D97-AF65-F5344CB8AC3E}">
        <p14:creationId xmlns:p14="http://schemas.microsoft.com/office/powerpoint/2010/main" val="4220768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572</TotalTime>
  <Words>378</Words>
  <Application>Microsoft Macintosh PowerPoint</Application>
  <PresentationFormat>On-screen Show (4:3)</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Spectrum</vt:lpstr>
      <vt:lpstr>MEF</vt:lpstr>
      <vt:lpstr>Managed Extensibility Framework</vt:lpstr>
      <vt:lpstr>Managed Extensibility Framework</vt:lpstr>
      <vt:lpstr>Managed Extensibility Framework</vt:lpstr>
      <vt:lpstr>Managed Extensibility Framework</vt:lpstr>
      <vt:lpstr>Managed Extensibility Framework</vt:lpstr>
      <vt:lpstr>Managed Extensibility Framework</vt:lpstr>
      <vt:lpstr>Managed Extensibility Framework</vt:lpstr>
      <vt:lpstr>Managed Extensibility Framework</vt:lpstr>
      <vt:lpstr>Managed Extensibility Framework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MEF</dc:title>
  <dc:creator>Eric Chevalier</dc:creator>
  <cp:lastModifiedBy>Eric Chevalier</cp:lastModifiedBy>
  <cp:revision>13</cp:revision>
  <dcterms:created xsi:type="dcterms:W3CDTF">2016-04-24T18:22:17Z</dcterms:created>
  <dcterms:modified xsi:type="dcterms:W3CDTF">2016-04-25T17:34:58Z</dcterms:modified>
</cp:coreProperties>
</file>