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5.xml.rels" ContentType="application/vnd.openxmlformats-package.relationships+xml"/>
  <Override PartName="/ppt/notesSlides/notesSlide1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jpeg" ContentType="image/jpe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rIns="0" tIns="0" bIns="0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rIns="0" tIns="0" bIns="0"/>
          <a:p>
            <a:r>
              <a:rPr lang="en-US"/>
              <a:t>&lt;header&gt;</a:t>
            </a:r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rIns="0" tIns="0" bIns="0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rIns="0" tIns="0" bIns="0" anchor="b"/>
          <a:p>
            <a:r>
              <a:rPr lang="en-US"/>
              <a:t>&lt;footer&gt;</a:t>
            </a:r>
            <a:endParaRPr/>
          </a:p>
        </p:txBody>
      </p:sp>
      <p:sp>
        <p:nvSpPr>
          <p:cNvPr id="17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rIns="0" tIns="0" bIns="0" anchor="b"/>
          <a:p>
            <a:pPr algn="r"/>
            <a:fld id="{47DD9535-9479-400A-9610-5EB3759C2BE4}" type="slidenum">
              <a:rPr lang="en-US"/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666720" y="4062240"/>
            <a:ext cx="5662800" cy="4375440"/>
          </a:xfrm>
          <a:prstGeom prst="rect">
            <a:avLst/>
          </a:prstGeom>
        </p:spPr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933480" y="4406760"/>
            <a:ext cx="5127480" cy="417528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3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9EA41D2-CF64-4B54-8B5C-8D35F67A76E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5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11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16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879600">
            <a:off x="7130160" y="66240"/>
            <a:ext cx="608760" cy="662040"/>
          </a:xfrm>
          <a:prstGeom prst="rect">
            <a:avLst/>
          </a:prstGeom>
          <a:solidFill>
            <a:srgbClr val="feffff"/>
          </a:solidFill>
          <a:ln>
            <a:solidFill>
              <a:srgbClr val="feffff"/>
            </a:solidFill>
          </a:ln>
        </p:spPr>
      </p:sp>
      <p:sp>
        <p:nvSpPr>
          <p:cNvPr id="1" name="CustomShape 2"/>
          <p:cNvSpPr/>
          <p:nvPr/>
        </p:nvSpPr>
        <p:spPr>
          <a:xfrm rot="20016600">
            <a:off x="7677720" y="2380680"/>
            <a:ext cx="824400" cy="946440"/>
          </a:xfrm>
          <a:prstGeom prst="rect">
            <a:avLst/>
          </a:prstGeom>
          <a:solidFill>
            <a:srgbClr val="feffff"/>
          </a:solidFill>
          <a:ln>
            <a:solidFill>
              <a:srgbClr val="feffff"/>
            </a:solidFill>
          </a:ln>
        </p:spPr>
      </p:sp>
      <p:sp>
        <p:nvSpPr>
          <p:cNvPr id="2" name="CustomShape 3"/>
          <p:cNvSpPr/>
          <p:nvPr/>
        </p:nvSpPr>
        <p:spPr>
          <a:xfrm rot="18879600">
            <a:off x="8304480" y="978120"/>
            <a:ext cx="641880" cy="728640"/>
          </a:xfrm>
          <a:prstGeom prst="rect">
            <a:avLst/>
          </a:prstGeom>
          <a:solidFill>
            <a:srgbClr val="feffff"/>
          </a:solidFill>
          <a:ln>
            <a:noFill/>
          </a:ln>
        </p:spPr>
      </p:sp>
      <p:sp>
        <p:nvSpPr>
          <p:cNvPr id="3" name="CustomShape 4"/>
          <p:cNvSpPr/>
          <p:nvPr/>
        </p:nvSpPr>
        <p:spPr>
          <a:xfrm rot="21141600">
            <a:off x="7350120" y="4152240"/>
            <a:ext cx="911160" cy="1032840"/>
          </a:xfrm>
          <a:prstGeom prst="rect">
            <a:avLst/>
          </a:prstGeom>
          <a:solidFill>
            <a:srgbClr val="feffff"/>
          </a:solidFill>
          <a:ln>
            <a:solidFill>
              <a:srgbClr val="feffff"/>
            </a:solidFill>
          </a:ln>
        </p:spPr>
      </p:sp>
      <p:sp>
        <p:nvSpPr>
          <p:cNvPr id="4" name="CustomShape 5"/>
          <p:cNvSpPr/>
          <p:nvPr/>
        </p:nvSpPr>
        <p:spPr>
          <a:xfrm rot="1068600">
            <a:off x="7584120" y="5390280"/>
            <a:ext cx="1184760" cy="1348920"/>
          </a:xfrm>
          <a:prstGeom prst="rect">
            <a:avLst/>
          </a:prstGeom>
          <a:solidFill>
            <a:srgbClr val="feffff"/>
          </a:solidFill>
          <a:ln>
            <a:noFill/>
          </a:ln>
        </p:spPr>
      </p:sp>
      <p:sp>
        <p:nvSpPr>
          <p:cNvPr id="5" name="CustomShape 6"/>
          <p:cNvSpPr/>
          <p:nvPr/>
        </p:nvSpPr>
        <p:spPr>
          <a:xfrm rot="18879600">
            <a:off x="6967440" y="1936440"/>
            <a:ext cx="641880" cy="728640"/>
          </a:xfrm>
          <a:prstGeom prst="rect">
            <a:avLst/>
          </a:prstGeom>
          <a:solidFill>
            <a:srgbClr val="feffff"/>
          </a:solidFill>
          <a:ln>
            <a:noFill/>
          </a:ln>
        </p:spPr>
      </p:sp>
      <p:sp>
        <p:nvSpPr>
          <p:cNvPr id="6" name="CustomShape 7"/>
          <p:cNvSpPr/>
          <p:nvPr/>
        </p:nvSpPr>
        <p:spPr>
          <a:xfrm rot="20600400">
            <a:off x="7869960" y="4209120"/>
            <a:ext cx="943200" cy="1068120"/>
          </a:xfrm>
          <a:prstGeom prst="rect">
            <a:avLst/>
          </a:prstGeom>
          <a:solidFill>
            <a:srgbClr val="feffff"/>
          </a:solidFill>
          <a:ln>
            <a:solidFill>
              <a:srgbClr val="feffff"/>
            </a:solidFill>
          </a:ln>
        </p:spPr>
      </p:sp>
      <p:sp>
        <p:nvSpPr>
          <p:cNvPr id="7" name="CustomShape 8"/>
          <p:cNvSpPr/>
          <p:nvPr/>
        </p:nvSpPr>
        <p:spPr>
          <a:xfrm rot="19359000">
            <a:off x="7692840" y="1112400"/>
            <a:ext cx="853200" cy="974880"/>
          </a:xfrm>
          <a:prstGeom prst="rect">
            <a:avLst/>
          </a:prstGeom>
          <a:solidFill>
            <a:srgbClr val="feffff"/>
          </a:solidFill>
          <a:ln>
            <a:solidFill>
              <a:srgbClr val="feffff"/>
            </a:solidFill>
          </a:ln>
        </p:spPr>
      </p:sp>
      <p:sp>
        <p:nvSpPr>
          <p:cNvPr id="8" name="CustomShape 9"/>
          <p:cNvSpPr/>
          <p:nvPr/>
        </p:nvSpPr>
        <p:spPr>
          <a:xfrm rot="19930200">
            <a:off x="8344800" y="122400"/>
            <a:ext cx="729720" cy="833040"/>
          </a:xfrm>
          <a:prstGeom prst="rect">
            <a:avLst/>
          </a:prstGeom>
          <a:solidFill>
            <a:srgbClr val="feffff"/>
          </a:solidFill>
          <a:ln>
            <a:solidFill>
              <a:srgbClr val="feffff"/>
            </a:solidFill>
          </a:ln>
        </p:spPr>
      </p:sp>
      <p:sp>
        <p:nvSpPr>
          <p:cNvPr id="9" name="CustomShape 10"/>
          <p:cNvSpPr/>
          <p:nvPr/>
        </p:nvSpPr>
        <p:spPr>
          <a:xfrm rot="1160400">
            <a:off x="8324640" y="3308400"/>
            <a:ext cx="491400" cy="560880"/>
          </a:xfrm>
          <a:prstGeom prst="rect">
            <a:avLst/>
          </a:prstGeom>
          <a:solidFill>
            <a:srgbClr val="feffff"/>
          </a:solidFill>
          <a:ln>
            <a:noFill/>
          </a:ln>
        </p:spPr>
      </p:sp>
      <p:sp>
        <p:nvSpPr>
          <p:cNvPr id="10" name="CustomShape 11"/>
          <p:cNvSpPr/>
          <p:nvPr/>
        </p:nvSpPr>
        <p:spPr>
          <a:xfrm rot="20991000">
            <a:off x="8713080" y="888120"/>
            <a:ext cx="384120" cy="438480"/>
          </a:xfrm>
          <a:prstGeom prst="rect">
            <a:avLst/>
          </a:prstGeom>
          <a:solidFill>
            <a:srgbClr val="feffff"/>
          </a:solidFill>
          <a:ln>
            <a:noFill/>
          </a:ln>
        </p:spPr>
      </p:sp>
      <p:sp>
        <p:nvSpPr>
          <p:cNvPr id="11" name="CustomShape 12"/>
          <p:cNvSpPr/>
          <p:nvPr/>
        </p:nvSpPr>
        <p:spPr>
          <a:xfrm rot="474600">
            <a:off x="8001720" y="4921560"/>
            <a:ext cx="1032120" cy="1181520"/>
          </a:xfrm>
          <a:prstGeom prst="rect">
            <a:avLst/>
          </a:prstGeom>
          <a:solidFill>
            <a:srgbClr val="feffff"/>
          </a:solidFill>
          <a:ln>
            <a:noFill/>
          </a:ln>
        </p:spPr>
      </p:sp>
      <p:sp>
        <p:nvSpPr>
          <p:cNvPr id="12" name="CustomShape 13"/>
          <p:cNvSpPr/>
          <p:nvPr/>
        </p:nvSpPr>
        <p:spPr>
          <a:xfrm rot="20414400">
            <a:off x="7563960" y="154800"/>
            <a:ext cx="722520" cy="824760"/>
          </a:xfrm>
          <a:prstGeom prst="rect">
            <a:avLst/>
          </a:prstGeom>
          <a:solidFill>
            <a:srgbClr val="feffff"/>
          </a:solidFill>
          <a:ln>
            <a:noFill/>
          </a:ln>
        </p:spPr>
      </p:sp>
      <p:sp>
        <p:nvSpPr>
          <p:cNvPr id="13" name="CustomShape 14"/>
          <p:cNvSpPr/>
          <p:nvPr/>
        </p:nvSpPr>
        <p:spPr>
          <a:xfrm rot="20957400">
            <a:off x="7868880" y="3830400"/>
            <a:ext cx="639360" cy="729000"/>
          </a:xfrm>
          <a:prstGeom prst="rect">
            <a:avLst/>
          </a:prstGeom>
          <a:noFill/>
          <a:ln>
            <a:solidFill>
              <a:srgbClr val="feffff"/>
            </a:solidFill>
          </a:ln>
        </p:spPr>
      </p:sp>
      <p:sp>
        <p:nvSpPr>
          <p:cNvPr id="14" name="CustomShape 15"/>
          <p:cNvSpPr/>
          <p:nvPr/>
        </p:nvSpPr>
        <p:spPr>
          <a:xfrm rot="924000">
            <a:off x="8027280" y="1798920"/>
            <a:ext cx="766080" cy="868680"/>
          </a:xfrm>
          <a:prstGeom prst="rect">
            <a:avLst/>
          </a:prstGeom>
          <a:solidFill>
            <a:srgbClr val="feffff"/>
          </a:solidFill>
          <a:ln>
            <a:noFill/>
          </a:ln>
        </p:spPr>
      </p:sp>
      <p:sp>
        <p:nvSpPr>
          <p:cNvPr id="15" name="CustomShape 16"/>
          <p:cNvSpPr/>
          <p:nvPr/>
        </p:nvSpPr>
        <p:spPr>
          <a:xfrm>
            <a:off x="8267760" y="2855880"/>
            <a:ext cx="865440" cy="1172160"/>
          </a:xfrm>
          <a:prstGeom prst="rect">
            <a:avLst/>
          </a:prstGeom>
          <a:solidFill>
            <a:srgbClr val="feffff"/>
          </a:solidFill>
          <a:ln>
            <a:solidFill>
              <a:srgbClr val="feffff"/>
            </a:solidFill>
          </a:ln>
        </p:spPr>
      </p:sp>
      <p:sp>
        <p:nvSpPr>
          <p:cNvPr id="16" name="CustomShape 17"/>
          <p:cNvSpPr/>
          <p:nvPr/>
        </p:nvSpPr>
        <p:spPr>
          <a:xfrm>
            <a:off x="6558120" y="5996160"/>
            <a:ext cx="1288800" cy="866880"/>
          </a:xfrm>
          <a:prstGeom prst="rect">
            <a:avLst/>
          </a:prstGeom>
          <a:solidFill>
            <a:srgbClr val="feffff"/>
          </a:solidFill>
          <a:ln>
            <a:solidFill>
              <a:srgbClr val="feffff"/>
            </a:solidFill>
          </a:ln>
        </p:spPr>
      </p:sp>
      <p:sp>
        <p:nvSpPr>
          <p:cNvPr id="17" name="CustomShape 18"/>
          <p:cNvSpPr/>
          <p:nvPr/>
        </p:nvSpPr>
        <p:spPr>
          <a:xfrm>
            <a:off x="8126640" y="6307560"/>
            <a:ext cx="975960" cy="550080"/>
          </a:xfrm>
          <a:prstGeom prst="rect">
            <a:avLst/>
          </a:prstGeom>
          <a:solidFill>
            <a:srgbClr val="feffff"/>
          </a:solidFill>
          <a:ln>
            <a:noFill/>
          </a:ln>
        </p:spPr>
      </p:sp>
      <p:sp>
        <p:nvSpPr>
          <p:cNvPr id="18" name="PlaceHolder 19"/>
          <p:cNvSpPr>
            <a:spLocks noGrp="1"/>
          </p:cNvSpPr>
          <p:nvPr>
            <p:ph type="title"/>
          </p:nvPr>
        </p:nvSpPr>
        <p:spPr>
          <a:xfrm>
            <a:off x="1009440" y="675720"/>
            <a:ext cx="7124760" cy="924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Verdana"/>
              </a:rPr>
              <a:t>Click to edit the title text formatClick to edit Master title style</a:t>
            </a:r>
            <a:endParaRPr/>
          </a:p>
        </p:txBody>
      </p:sp>
      <p:sp>
        <p:nvSpPr>
          <p:cNvPr id="19" name="PlaceHolder 20"/>
          <p:cNvSpPr>
            <a:spLocks noGrp="1"/>
          </p:cNvSpPr>
          <p:nvPr>
            <p:ph type="dt"/>
          </p:nvPr>
        </p:nvSpPr>
        <p:spPr>
          <a:xfrm>
            <a:off x="6437520" y="5951880"/>
            <a:ext cx="2133360" cy="36468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20" name="PlaceHolder 21"/>
          <p:cNvSpPr>
            <a:spLocks noGrp="1"/>
          </p:cNvSpPr>
          <p:nvPr>
            <p:ph type="ftr"/>
          </p:nvPr>
        </p:nvSpPr>
        <p:spPr>
          <a:xfrm>
            <a:off x="1180800" y="5951880"/>
            <a:ext cx="5256000" cy="36468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21" name="PlaceHolder 22"/>
          <p:cNvSpPr>
            <a:spLocks noGrp="1"/>
          </p:cNvSpPr>
          <p:nvPr>
            <p:ph type="sldNum"/>
          </p:nvPr>
        </p:nvSpPr>
        <p:spPr>
          <a:xfrm>
            <a:off x="572760" y="5951880"/>
            <a:ext cx="608040" cy="364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E9BE2508-DF92-4059-AC51-6A81CF9CA63E}" type="slidenum">
              <a:rPr lang="en-US">
                <a:solidFill>
                  <a:srgbClr val="ffffff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2" name="PlaceHolder 2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 rot="879600">
            <a:off x="7130160" y="66240"/>
            <a:ext cx="608760" cy="662040"/>
          </a:xfrm>
          <a:prstGeom prst="rect">
            <a:avLst/>
          </a:prstGeom>
          <a:solidFill>
            <a:srgbClr val="feffff"/>
          </a:solidFill>
          <a:ln>
            <a:solidFill>
              <a:srgbClr val="feffff"/>
            </a:solidFill>
          </a:ln>
        </p:spPr>
      </p:sp>
      <p:sp>
        <p:nvSpPr>
          <p:cNvPr id="58" name="CustomShape 2"/>
          <p:cNvSpPr/>
          <p:nvPr/>
        </p:nvSpPr>
        <p:spPr>
          <a:xfrm rot="20016600">
            <a:off x="7677720" y="2380680"/>
            <a:ext cx="824400" cy="946440"/>
          </a:xfrm>
          <a:prstGeom prst="rect">
            <a:avLst/>
          </a:prstGeom>
          <a:solidFill>
            <a:srgbClr val="feffff"/>
          </a:solidFill>
          <a:ln>
            <a:solidFill>
              <a:srgbClr val="feffff"/>
            </a:solidFill>
          </a:ln>
        </p:spPr>
      </p:sp>
      <p:sp>
        <p:nvSpPr>
          <p:cNvPr id="59" name="CustomShape 3"/>
          <p:cNvSpPr/>
          <p:nvPr/>
        </p:nvSpPr>
        <p:spPr>
          <a:xfrm rot="18879600">
            <a:off x="8304480" y="978120"/>
            <a:ext cx="641880" cy="728640"/>
          </a:xfrm>
          <a:prstGeom prst="rect">
            <a:avLst/>
          </a:prstGeom>
          <a:solidFill>
            <a:srgbClr val="feffff"/>
          </a:solidFill>
          <a:ln>
            <a:noFill/>
          </a:ln>
        </p:spPr>
      </p:sp>
      <p:sp>
        <p:nvSpPr>
          <p:cNvPr id="60" name="CustomShape 4"/>
          <p:cNvSpPr/>
          <p:nvPr/>
        </p:nvSpPr>
        <p:spPr>
          <a:xfrm rot="21141600">
            <a:off x="7350120" y="4152240"/>
            <a:ext cx="911160" cy="1032840"/>
          </a:xfrm>
          <a:prstGeom prst="rect">
            <a:avLst/>
          </a:prstGeom>
          <a:solidFill>
            <a:srgbClr val="feffff"/>
          </a:solidFill>
          <a:ln>
            <a:solidFill>
              <a:srgbClr val="feffff"/>
            </a:solidFill>
          </a:ln>
        </p:spPr>
      </p:sp>
      <p:sp>
        <p:nvSpPr>
          <p:cNvPr id="61" name="CustomShape 5"/>
          <p:cNvSpPr/>
          <p:nvPr/>
        </p:nvSpPr>
        <p:spPr>
          <a:xfrm rot="1068600">
            <a:off x="7584120" y="5390280"/>
            <a:ext cx="1184760" cy="1348920"/>
          </a:xfrm>
          <a:prstGeom prst="rect">
            <a:avLst/>
          </a:prstGeom>
          <a:solidFill>
            <a:srgbClr val="feffff"/>
          </a:solidFill>
          <a:ln>
            <a:noFill/>
          </a:ln>
        </p:spPr>
      </p:sp>
      <p:sp>
        <p:nvSpPr>
          <p:cNvPr id="62" name="CustomShape 6"/>
          <p:cNvSpPr/>
          <p:nvPr/>
        </p:nvSpPr>
        <p:spPr>
          <a:xfrm rot="18879600">
            <a:off x="6967440" y="1936440"/>
            <a:ext cx="641880" cy="728640"/>
          </a:xfrm>
          <a:prstGeom prst="rect">
            <a:avLst/>
          </a:prstGeom>
          <a:solidFill>
            <a:srgbClr val="feffff"/>
          </a:solidFill>
          <a:ln>
            <a:noFill/>
          </a:ln>
        </p:spPr>
      </p:sp>
      <p:sp>
        <p:nvSpPr>
          <p:cNvPr id="63" name="CustomShape 7"/>
          <p:cNvSpPr/>
          <p:nvPr/>
        </p:nvSpPr>
        <p:spPr>
          <a:xfrm rot="20600400">
            <a:off x="7869960" y="4209120"/>
            <a:ext cx="943200" cy="1068120"/>
          </a:xfrm>
          <a:prstGeom prst="rect">
            <a:avLst/>
          </a:prstGeom>
          <a:solidFill>
            <a:srgbClr val="feffff"/>
          </a:solidFill>
          <a:ln>
            <a:solidFill>
              <a:srgbClr val="feffff"/>
            </a:solidFill>
          </a:ln>
        </p:spPr>
      </p:sp>
      <p:sp>
        <p:nvSpPr>
          <p:cNvPr id="64" name="CustomShape 8"/>
          <p:cNvSpPr/>
          <p:nvPr/>
        </p:nvSpPr>
        <p:spPr>
          <a:xfrm rot="19359000">
            <a:off x="7692840" y="1112400"/>
            <a:ext cx="853200" cy="974880"/>
          </a:xfrm>
          <a:prstGeom prst="rect">
            <a:avLst/>
          </a:prstGeom>
          <a:solidFill>
            <a:srgbClr val="feffff"/>
          </a:solidFill>
          <a:ln>
            <a:solidFill>
              <a:srgbClr val="feffff"/>
            </a:solidFill>
          </a:ln>
        </p:spPr>
      </p:sp>
      <p:sp>
        <p:nvSpPr>
          <p:cNvPr id="65" name="CustomShape 9"/>
          <p:cNvSpPr/>
          <p:nvPr/>
        </p:nvSpPr>
        <p:spPr>
          <a:xfrm rot="19930200">
            <a:off x="8344800" y="122400"/>
            <a:ext cx="729720" cy="833040"/>
          </a:xfrm>
          <a:prstGeom prst="rect">
            <a:avLst/>
          </a:prstGeom>
          <a:solidFill>
            <a:srgbClr val="feffff"/>
          </a:solidFill>
          <a:ln>
            <a:solidFill>
              <a:srgbClr val="feffff"/>
            </a:solidFill>
          </a:ln>
        </p:spPr>
      </p:sp>
      <p:sp>
        <p:nvSpPr>
          <p:cNvPr id="66" name="CustomShape 10"/>
          <p:cNvSpPr/>
          <p:nvPr/>
        </p:nvSpPr>
        <p:spPr>
          <a:xfrm rot="1160400">
            <a:off x="8324640" y="3308400"/>
            <a:ext cx="491400" cy="560880"/>
          </a:xfrm>
          <a:prstGeom prst="rect">
            <a:avLst/>
          </a:prstGeom>
          <a:solidFill>
            <a:srgbClr val="feffff"/>
          </a:solidFill>
          <a:ln>
            <a:noFill/>
          </a:ln>
        </p:spPr>
      </p:sp>
      <p:sp>
        <p:nvSpPr>
          <p:cNvPr id="67" name="CustomShape 11"/>
          <p:cNvSpPr/>
          <p:nvPr/>
        </p:nvSpPr>
        <p:spPr>
          <a:xfrm rot="20991000">
            <a:off x="8713080" y="888120"/>
            <a:ext cx="384120" cy="438480"/>
          </a:xfrm>
          <a:prstGeom prst="rect">
            <a:avLst/>
          </a:prstGeom>
          <a:solidFill>
            <a:srgbClr val="feffff"/>
          </a:solidFill>
          <a:ln>
            <a:noFill/>
          </a:ln>
        </p:spPr>
      </p:sp>
      <p:sp>
        <p:nvSpPr>
          <p:cNvPr id="68" name="CustomShape 12"/>
          <p:cNvSpPr/>
          <p:nvPr/>
        </p:nvSpPr>
        <p:spPr>
          <a:xfrm rot="474600">
            <a:off x="8001720" y="4921560"/>
            <a:ext cx="1032120" cy="1181520"/>
          </a:xfrm>
          <a:prstGeom prst="rect">
            <a:avLst/>
          </a:prstGeom>
          <a:solidFill>
            <a:srgbClr val="feffff"/>
          </a:solidFill>
          <a:ln>
            <a:noFill/>
          </a:ln>
        </p:spPr>
      </p:sp>
      <p:sp>
        <p:nvSpPr>
          <p:cNvPr id="69" name="CustomShape 13"/>
          <p:cNvSpPr/>
          <p:nvPr/>
        </p:nvSpPr>
        <p:spPr>
          <a:xfrm rot="20414400">
            <a:off x="7563960" y="154800"/>
            <a:ext cx="722520" cy="824760"/>
          </a:xfrm>
          <a:prstGeom prst="rect">
            <a:avLst/>
          </a:prstGeom>
          <a:solidFill>
            <a:srgbClr val="feffff"/>
          </a:solidFill>
          <a:ln>
            <a:noFill/>
          </a:ln>
        </p:spPr>
      </p:sp>
      <p:sp>
        <p:nvSpPr>
          <p:cNvPr id="70" name="CustomShape 14"/>
          <p:cNvSpPr/>
          <p:nvPr/>
        </p:nvSpPr>
        <p:spPr>
          <a:xfrm rot="20957400">
            <a:off x="7868880" y="3830400"/>
            <a:ext cx="639360" cy="729000"/>
          </a:xfrm>
          <a:prstGeom prst="rect">
            <a:avLst/>
          </a:prstGeom>
          <a:noFill/>
          <a:ln>
            <a:solidFill>
              <a:srgbClr val="feffff"/>
            </a:solidFill>
          </a:ln>
        </p:spPr>
      </p:sp>
      <p:sp>
        <p:nvSpPr>
          <p:cNvPr id="71" name="CustomShape 15"/>
          <p:cNvSpPr/>
          <p:nvPr/>
        </p:nvSpPr>
        <p:spPr>
          <a:xfrm rot="924000">
            <a:off x="8027280" y="1798920"/>
            <a:ext cx="766080" cy="868680"/>
          </a:xfrm>
          <a:prstGeom prst="rect">
            <a:avLst/>
          </a:prstGeom>
          <a:solidFill>
            <a:srgbClr val="feffff"/>
          </a:solidFill>
          <a:ln>
            <a:noFill/>
          </a:ln>
        </p:spPr>
      </p:sp>
      <p:sp>
        <p:nvSpPr>
          <p:cNvPr id="72" name="CustomShape 16"/>
          <p:cNvSpPr/>
          <p:nvPr/>
        </p:nvSpPr>
        <p:spPr>
          <a:xfrm>
            <a:off x="8267760" y="2855880"/>
            <a:ext cx="865440" cy="1172160"/>
          </a:xfrm>
          <a:prstGeom prst="rect">
            <a:avLst/>
          </a:prstGeom>
          <a:solidFill>
            <a:srgbClr val="feffff"/>
          </a:solidFill>
          <a:ln>
            <a:solidFill>
              <a:srgbClr val="feffff"/>
            </a:solidFill>
          </a:ln>
        </p:spPr>
      </p:sp>
      <p:sp>
        <p:nvSpPr>
          <p:cNvPr id="73" name="CustomShape 17"/>
          <p:cNvSpPr/>
          <p:nvPr/>
        </p:nvSpPr>
        <p:spPr>
          <a:xfrm>
            <a:off x="6558120" y="5996160"/>
            <a:ext cx="1288800" cy="866880"/>
          </a:xfrm>
          <a:prstGeom prst="rect">
            <a:avLst/>
          </a:prstGeom>
          <a:solidFill>
            <a:srgbClr val="feffff"/>
          </a:solidFill>
          <a:ln>
            <a:solidFill>
              <a:srgbClr val="feffff"/>
            </a:solidFill>
          </a:ln>
        </p:spPr>
      </p:sp>
      <p:sp>
        <p:nvSpPr>
          <p:cNvPr id="74" name="CustomShape 18"/>
          <p:cNvSpPr/>
          <p:nvPr/>
        </p:nvSpPr>
        <p:spPr>
          <a:xfrm>
            <a:off x="8126640" y="6307560"/>
            <a:ext cx="975960" cy="550080"/>
          </a:xfrm>
          <a:prstGeom prst="rect">
            <a:avLst/>
          </a:prstGeom>
          <a:solidFill>
            <a:srgbClr val="feffff"/>
          </a:solidFill>
          <a:ln>
            <a:noFill/>
          </a:ln>
        </p:spPr>
      </p:sp>
      <p:sp>
        <p:nvSpPr>
          <p:cNvPr id="75" name="PlaceHolder 19"/>
          <p:cNvSpPr>
            <a:spLocks noGrp="1"/>
          </p:cNvSpPr>
          <p:nvPr>
            <p:ph type="title"/>
          </p:nvPr>
        </p:nvSpPr>
        <p:spPr>
          <a:xfrm>
            <a:off x="1009440" y="675720"/>
            <a:ext cx="7124760" cy="924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Verdana"/>
              </a:rPr>
              <a:t>Click to edit the title text formatClick to edit Master title style</a:t>
            </a:r>
            <a:endParaRPr/>
          </a:p>
        </p:txBody>
      </p:sp>
      <p:sp>
        <p:nvSpPr>
          <p:cNvPr id="76" name="PlaceHolder 20"/>
          <p:cNvSpPr>
            <a:spLocks noGrp="1"/>
          </p:cNvSpPr>
          <p:nvPr>
            <p:ph type="body"/>
          </p:nvPr>
        </p:nvSpPr>
        <p:spPr>
          <a:xfrm>
            <a:off x="1009440" y="1807200"/>
            <a:ext cx="7124760" cy="4051080"/>
          </a:xfrm>
          <a:prstGeom prst="rect">
            <a:avLst/>
          </a:prstGeom>
        </p:spPr>
        <p:txBody>
          <a:bodyPr anchor="ctr"/>
          <a:p>
            <a:pPr>
              <a:buSzPct val="2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Verdana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Verdana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Verdana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Verdana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Verdana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Verdan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"/>
            </a:pPr>
            <a:r>
              <a:rPr lang="en-US">
                <a:solidFill>
                  <a:srgbClr val="000000"/>
                </a:solidFill>
                <a:latin typeface="Verdan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"/>
            </a:pPr>
            <a:r>
              <a:rPr lang="en-US" sz="1600">
                <a:solidFill>
                  <a:srgbClr val="000000"/>
                </a:solidFill>
                <a:latin typeface="Verdan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"/>
            </a:pPr>
            <a:r>
              <a:rPr lang="en-US" sz="1400">
                <a:solidFill>
                  <a:srgbClr val="000000"/>
                </a:solidFill>
                <a:latin typeface="Verdan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"/>
            </a:pPr>
            <a:r>
              <a:rPr lang="en-US" sz="1200">
                <a:solidFill>
                  <a:srgbClr val="000000"/>
                </a:solidFill>
                <a:latin typeface="Verdan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 2" charset="2"/>
              <a:buChar char=""/>
            </a:pPr>
            <a:r>
              <a:rPr lang="en-US" sz="1200">
                <a:solidFill>
                  <a:srgbClr val="000000"/>
                </a:solidFill>
                <a:latin typeface="Verdana"/>
              </a:rPr>
              <a:t>Fifth level</a:t>
            </a:r>
            <a:endParaRPr/>
          </a:p>
        </p:txBody>
      </p:sp>
      <p:sp>
        <p:nvSpPr>
          <p:cNvPr id="77" name="PlaceHolder 21"/>
          <p:cNvSpPr>
            <a:spLocks noGrp="1"/>
          </p:cNvSpPr>
          <p:nvPr>
            <p:ph type="dt"/>
          </p:nvPr>
        </p:nvSpPr>
        <p:spPr>
          <a:xfrm>
            <a:off x="6437520" y="5951880"/>
            <a:ext cx="2133360" cy="36468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78" name="PlaceHolder 22"/>
          <p:cNvSpPr>
            <a:spLocks noGrp="1"/>
          </p:cNvSpPr>
          <p:nvPr>
            <p:ph type="ftr"/>
          </p:nvPr>
        </p:nvSpPr>
        <p:spPr>
          <a:xfrm>
            <a:off x="1180800" y="5951880"/>
            <a:ext cx="5256000" cy="36468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79" name="PlaceHolder 23"/>
          <p:cNvSpPr>
            <a:spLocks noGrp="1"/>
          </p:cNvSpPr>
          <p:nvPr>
            <p:ph type="sldNum"/>
          </p:nvPr>
        </p:nvSpPr>
        <p:spPr>
          <a:xfrm>
            <a:off x="572760" y="5951880"/>
            <a:ext cx="608040" cy="364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3778DFB4-943A-4BC7-BC0A-6B0AC8E93502}" type="slidenum">
              <a:rPr lang="en-US">
                <a:solidFill>
                  <a:srgbClr val="ffffff"/>
                </a:solidFill>
                <a:latin typeface="Verdana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 rot="879600">
            <a:off x="7130160" y="66240"/>
            <a:ext cx="608760" cy="662040"/>
          </a:xfrm>
          <a:prstGeom prst="rect">
            <a:avLst/>
          </a:prstGeom>
          <a:solidFill>
            <a:srgbClr val="feffff"/>
          </a:solidFill>
          <a:ln>
            <a:solidFill>
              <a:srgbClr val="feffff"/>
            </a:solidFill>
          </a:ln>
        </p:spPr>
      </p:sp>
      <p:sp>
        <p:nvSpPr>
          <p:cNvPr id="115" name="CustomShape 2"/>
          <p:cNvSpPr/>
          <p:nvPr/>
        </p:nvSpPr>
        <p:spPr>
          <a:xfrm rot="20016600">
            <a:off x="7677720" y="2380680"/>
            <a:ext cx="824400" cy="946440"/>
          </a:xfrm>
          <a:prstGeom prst="rect">
            <a:avLst/>
          </a:prstGeom>
          <a:solidFill>
            <a:srgbClr val="feffff"/>
          </a:solidFill>
          <a:ln>
            <a:solidFill>
              <a:srgbClr val="feffff"/>
            </a:solidFill>
          </a:ln>
        </p:spPr>
      </p:sp>
      <p:sp>
        <p:nvSpPr>
          <p:cNvPr id="116" name="CustomShape 3"/>
          <p:cNvSpPr/>
          <p:nvPr/>
        </p:nvSpPr>
        <p:spPr>
          <a:xfrm rot="18879600">
            <a:off x="8304480" y="978120"/>
            <a:ext cx="641880" cy="728640"/>
          </a:xfrm>
          <a:prstGeom prst="rect">
            <a:avLst/>
          </a:prstGeom>
          <a:solidFill>
            <a:srgbClr val="feffff"/>
          </a:solidFill>
          <a:ln>
            <a:noFill/>
          </a:ln>
        </p:spPr>
      </p:sp>
      <p:sp>
        <p:nvSpPr>
          <p:cNvPr id="117" name="CustomShape 4"/>
          <p:cNvSpPr/>
          <p:nvPr/>
        </p:nvSpPr>
        <p:spPr>
          <a:xfrm rot="21141600">
            <a:off x="7350120" y="4152240"/>
            <a:ext cx="911160" cy="1032840"/>
          </a:xfrm>
          <a:prstGeom prst="rect">
            <a:avLst/>
          </a:prstGeom>
          <a:solidFill>
            <a:srgbClr val="feffff"/>
          </a:solidFill>
          <a:ln>
            <a:solidFill>
              <a:srgbClr val="feffff"/>
            </a:solidFill>
          </a:ln>
        </p:spPr>
      </p:sp>
      <p:sp>
        <p:nvSpPr>
          <p:cNvPr id="118" name="CustomShape 5"/>
          <p:cNvSpPr/>
          <p:nvPr/>
        </p:nvSpPr>
        <p:spPr>
          <a:xfrm rot="1068600">
            <a:off x="7584120" y="5390280"/>
            <a:ext cx="1184760" cy="1348920"/>
          </a:xfrm>
          <a:prstGeom prst="rect">
            <a:avLst/>
          </a:prstGeom>
          <a:solidFill>
            <a:srgbClr val="feffff"/>
          </a:solidFill>
          <a:ln>
            <a:noFill/>
          </a:ln>
        </p:spPr>
      </p:sp>
      <p:sp>
        <p:nvSpPr>
          <p:cNvPr id="119" name="CustomShape 6"/>
          <p:cNvSpPr/>
          <p:nvPr/>
        </p:nvSpPr>
        <p:spPr>
          <a:xfrm rot="18879600">
            <a:off x="6967440" y="1936440"/>
            <a:ext cx="641880" cy="728640"/>
          </a:xfrm>
          <a:prstGeom prst="rect">
            <a:avLst/>
          </a:prstGeom>
          <a:solidFill>
            <a:srgbClr val="feffff"/>
          </a:solidFill>
          <a:ln>
            <a:noFill/>
          </a:ln>
        </p:spPr>
      </p:sp>
      <p:sp>
        <p:nvSpPr>
          <p:cNvPr id="120" name="CustomShape 7"/>
          <p:cNvSpPr/>
          <p:nvPr/>
        </p:nvSpPr>
        <p:spPr>
          <a:xfrm rot="20600400">
            <a:off x="7869960" y="4209120"/>
            <a:ext cx="943200" cy="1068120"/>
          </a:xfrm>
          <a:prstGeom prst="rect">
            <a:avLst/>
          </a:prstGeom>
          <a:solidFill>
            <a:srgbClr val="feffff"/>
          </a:solidFill>
          <a:ln>
            <a:solidFill>
              <a:srgbClr val="feffff"/>
            </a:solidFill>
          </a:ln>
        </p:spPr>
      </p:sp>
      <p:sp>
        <p:nvSpPr>
          <p:cNvPr id="121" name="CustomShape 8"/>
          <p:cNvSpPr/>
          <p:nvPr/>
        </p:nvSpPr>
        <p:spPr>
          <a:xfrm rot="19359000">
            <a:off x="7692840" y="1112400"/>
            <a:ext cx="853200" cy="974880"/>
          </a:xfrm>
          <a:prstGeom prst="rect">
            <a:avLst/>
          </a:prstGeom>
          <a:solidFill>
            <a:srgbClr val="feffff"/>
          </a:solidFill>
          <a:ln>
            <a:solidFill>
              <a:srgbClr val="feffff"/>
            </a:solidFill>
          </a:ln>
        </p:spPr>
      </p:sp>
      <p:sp>
        <p:nvSpPr>
          <p:cNvPr id="122" name="CustomShape 9"/>
          <p:cNvSpPr/>
          <p:nvPr/>
        </p:nvSpPr>
        <p:spPr>
          <a:xfrm rot="19930200">
            <a:off x="8344800" y="122400"/>
            <a:ext cx="729720" cy="833040"/>
          </a:xfrm>
          <a:prstGeom prst="rect">
            <a:avLst/>
          </a:prstGeom>
          <a:solidFill>
            <a:srgbClr val="feffff"/>
          </a:solidFill>
          <a:ln>
            <a:solidFill>
              <a:srgbClr val="feffff"/>
            </a:solidFill>
          </a:ln>
        </p:spPr>
      </p:sp>
      <p:sp>
        <p:nvSpPr>
          <p:cNvPr id="123" name="CustomShape 10"/>
          <p:cNvSpPr/>
          <p:nvPr/>
        </p:nvSpPr>
        <p:spPr>
          <a:xfrm rot="1160400">
            <a:off x="8324640" y="3308400"/>
            <a:ext cx="491400" cy="560880"/>
          </a:xfrm>
          <a:prstGeom prst="rect">
            <a:avLst/>
          </a:prstGeom>
          <a:solidFill>
            <a:srgbClr val="feffff"/>
          </a:solidFill>
          <a:ln>
            <a:noFill/>
          </a:ln>
        </p:spPr>
      </p:sp>
      <p:sp>
        <p:nvSpPr>
          <p:cNvPr id="124" name="CustomShape 11"/>
          <p:cNvSpPr/>
          <p:nvPr/>
        </p:nvSpPr>
        <p:spPr>
          <a:xfrm rot="20991000">
            <a:off x="8713080" y="888120"/>
            <a:ext cx="384120" cy="438480"/>
          </a:xfrm>
          <a:prstGeom prst="rect">
            <a:avLst/>
          </a:prstGeom>
          <a:solidFill>
            <a:srgbClr val="feffff"/>
          </a:solidFill>
          <a:ln>
            <a:noFill/>
          </a:ln>
        </p:spPr>
      </p:sp>
      <p:sp>
        <p:nvSpPr>
          <p:cNvPr id="125" name="CustomShape 12"/>
          <p:cNvSpPr/>
          <p:nvPr/>
        </p:nvSpPr>
        <p:spPr>
          <a:xfrm rot="474600">
            <a:off x="8001720" y="4921560"/>
            <a:ext cx="1032120" cy="1181520"/>
          </a:xfrm>
          <a:prstGeom prst="rect">
            <a:avLst/>
          </a:prstGeom>
          <a:solidFill>
            <a:srgbClr val="feffff"/>
          </a:solidFill>
          <a:ln>
            <a:noFill/>
          </a:ln>
        </p:spPr>
      </p:sp>
      <p:sp>
        <p:nvSpPr>
          <p:cNvPr id="126" name="CustomShape 13"/>
          <p:cNvSpPr/>
          <p:nvPr/>
        </p:nvSpPr>
        <p:spPr>
          <a:xfrm rot="20414400">
            <a:off x="7563960" y="154800"/>
            <a:ext cx="722520" cy="824760"/>
          </a:xfrm>
          <a:prstGeom prst="rect">
            <a:avLst/>
          </a:prstGeom>
          <a:solidFill>
            <a:srgbClr val="feffff"/>
          </a:solidFill>
          <a:ln>
            <a:noFill/>
          </a:ln>
        </p:spPr>
      </p:sp>
      <p:sp>
        <p:nvSpPr>
          <p:cNvPr id="127" name="CustomShape 14"/>
          <p:cNvSpPr/>
          <p:nvPr/>
        </p:nvSpPr>
        <p:spPr>
          <a:xfrm rot="20957400">
            <a:off x="7868880" y="3830400"/>
            <a:ext cx="639360" cy="729000"/>
          </a:xfrm>
          <a:prstGeom prst="rect">
            <a:avLst/>
          </a:prstGeom>
          <a:noFill/>
          <a:ln>
            <a:solidFill>
              <a:srgbClr val="feffff"/>
            </a:solidFill>
          </a:ln>
        </p:spPr>
      </p:sp>
      <p:sp>
        <p:nvSpPr>
          <p:cNvPr id="128" name="CustomShape 15"/>
          <p:cNvSpPr/>
          <p:nvPr/>
        </p:nvSpPr>
        <p:spPr>
          <a:xfrm rot="924000">
            <a:off x="8027280" y="1798920"/>
            <a:ext cx="766080" cy="868680"/>
          </a:xfrm>
          <a:prstGeom prst="rect">
            <a:avLst/>
          </a:prstGeom>
          <a:solidFill>
            <a:srgbClr val="feffff"/>
          </a:solidFill>
          <a:ln>
            <a:noFill/>
          </a:ln>
        </p:spPr>
      </p:sp>
      <p:sp>
        <p:nvSpPr>
          <p:cNvPr id="129" name="CustomShape 16"/>
          <p:cNvSpPr/>
          <p:nvPr/>
        </p:nvSpPr>
        <p:spPr>
          <a:xfrm>
            <a:off x="8267760" y="2855880"/>
            <a:ext cx="865440" cy="1172160"/>
          </a:xfrm>
          <a:prstGeom prst="rect">
            <a:avLst/>
          </a:prstGeom>
          <a:solidFill>
            <a:srgbClr val="feffff"/>
          </a:solidFill>
          <a:ln>
            <a:solidFill>
              <a:srgbClr val="feffff"/>
            </a:solidFill>
          </a:ln>
        </p:spPr>
      </p:sp>
      <p:sp>
        <p:nvSpPr>
          <p:cNvPr id="130" name="CustomShape 17"/>
          <p:cNvSpPr/>
          <p:nvPr/>
        </p:nvSpPr>
        <p:spPr>
          <a:xfrm>
            <a:off x="6558120" y="5996160"/>
            <a:ext cx="1288800" cy="866880"/>
          </a:xfrm>
          <a:prstGeom prst="rect">
            <a:avLst/>
          </a:prstGeom>
          <a:solidFill>
            <a:srgbClr val="feffff"/>
          </a:solidFill>
          <a:ln>
            <a:solidFill>
              <a:srgbClr val="feffff"/>
            </a:solidFill>
          </a:ln>
        </p:spPr>
      </p:sp>
      <p:sp>
        <p:nvSpPr>
          <p:cNvPr id="131" name="CustomShape 18"/>
          <p:cNvSpPr/>
          <p:nvPr/>
        </p:nvSpPr>
        <p:spPr>
          <a:xfrm>
            <a:off x="8126640" y="6307560"/>
            <a:ext cx="975960" cy="550080"/>
          </a:xfrm>
          <a:prstGeom prst="rect">
            <a:avLst/>
          </a:prstGeom>
          <a:solidFill>
            <a:srgbClr val="feffff"/>
          </a:solidFill>
          <a:ln>
            <a:noFill/>
          </a:ln>
        </p:spPr>
      </p:sp>
      <p:sp>
        <p:nvSpPr>
          <p:cNvPr id="132" name="PlaceHolder 19"/>
          <p:cNvSpPr>
            <a:spLocks noGrp="1"/>
          </p:cNvSpPr>
          <p:nvPr>
            <p:ph type="dt"/>
          </p:nvPr>
        </p:nvSpPr>
        <p:spPr>
          <a:xfrm>
            <a:off x="6437520" y="5951880"/>
            <a:ext cx="2133360" cy="36468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133" name="PlaceHolder 20"/>
          <p:cNvSpPr>
            <a:spLocks noGrp="1"/>
          </p:cNvSpPr>
          <p:nvPr>
            <p:ph type="ftr"/>
          </p:nvPr>
        </p:nvSpPr>
        <p:spPr>
          <a:xfrm>
            <a:off x="1180800" y="5951880"/>
            <a:ext cx="5256000" cy="364680"/>
          </a:xfrm>
          <a:prstGeom prst="rect">
            <a:avLst/>
          </a:prstGeom>
        </p:spPr>
        <p:txBody>
          <a:bodyPr anchor="b"/>
          <a:p>
            <a:endParaRPr/>
          </a:p>
        </p:txBody>
      </p:sp>
      <p:sp>
        <p:nvSpPr>
          <p:cNvPr id="134" name="PlaceHolder 21"/>
          <p:cNvSpPr>
            <a:spLocks noGrp="1"/>
          </p:cNvSpPr>
          <p:nvPr>
            <p:ph type="sldNum"/>
          </p:nvPr>
        </p:nvSpPr>
        <p:spPr>
          <a:xfrm>
            <a:off x="572760" y="5951880"/>
            <a:ext cx="608040" cy="364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AF6DF2D5-DE2B-44BB-9828-17C1126E08F2}" type="slidenum">
              <a:rPr lang="en-US">
                <a:solidFill>
                  <a:srgbClr val="ffffff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35" name="PlaceHolder 2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36" name="PlaceHolder 2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609480" y="2209680"/>
            <a:ext cx="7162560" cy="4038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800">
                <a:solidFill>
                  <a:srgbClr val="002060"/>
                </a:solidFill>
                <a:latin typeface="Verdana"/>
              </a:rPr>
              <a:t>WELCOME EVERYONE</a:t>
            </a:r>
            <a:r>
              <a:rPr lang="en-US" sz="4800">
                <a:solidFill>
                  <a:srgbClr val="002060"/>
                </a:solidFill>
                <a:latin typeface="Verdana"/>
              </a:rPr>
              <a:t>
</a:t>
            </a:r>
            <a:r>
              <a:rPr lang="en-US" sz="4800">
                <a:solidFill>
                  <a:srgbClr val="002060"/>
                </a:solidFill>
                <a:latin typeface="Verdana"/>
              </a:rPr>
              <a:t> TO OUR</a:t>
            </a:r>
            <a:r>
              <a:rPr lang="en-US" sz="4800">
                <a:solidFill>
                  <a:srgbClr val="002060"/>
                </a:solidFill>
                <a:latin typeface="Verdana"/>
              </a:rPr>
              <a:t>
</a:t>
            </a:r>
            <a:r>
              <a:rPr lang="en-US" sz="4800">
                <a:solidFill>
                  <a:srgbClr val="002060"/>
                </a:solidFill>
                <a:latin typeface="Verdana"/>
              </a:rPr>
              <a:t> PRESENTATION</a:t>
            </a:r>
            <a:endParaRPr/>
          </a:p>
        </p:txBody>
      </p:sp>
    </p:spTree>
  </p:cSld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304920" y="762120"/>
            <a:ext cx="8381520" cy="530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Verdana"/>
              </a:rPr>
              <a:t>insertionsort(array,numberOFelement)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Verdan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Verdana"/>
              </a:rPr>
              <a:t>	</a:t>
            </a:r>
            <a:r>
              <a:rPr lang="en-US">
                <a:solidFill>
                  <a:srgbClr val="000000"/>
                </a:solidFill>
                <a:latin typeface="Verdana"/>
              </a:rPr>
              <a:t>for :i</a:t>
            </a:r>
            <a:r>
              <a:rPr lang="en-US">
                <a:solidFill>
                  <a:srgbClr val="000000"/>
                </a:solidFill>
                <a:latin typeface="Wingdings"/>
              </a:rPr>
              <a:t></a:t>
            </a:r>
            <a:r>
              <a:rPr lang="en-US">
                <a:solidFill>
                  <a:srgbClr val="000000"/>
                </a:solidFill>
                <a:latin typeface="Verdana"/>
              </a:rPr>
              <a:t>1 to numberOFelement-1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Verdana"/>
              </a:rPr>
              <a:t>	</a:t>
            </a:r>
            <a:r>
              <a:rPr lang="en-US">
                <a:solidFill>
                  <a:srgbClr val="000000"/>
                </a:solidFill>
                <a:latin typeface="Verdan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Verdana"/>
              </a:rPr>
              <a:t>	</a:t>
            </a:r>
            <a:r>
              <a:rPr lang="en-US">
                <a:solidFill>
                  <a:srgbClr val="000000"/>
                </a:solidFill>
                <a:latin typeface="Verdana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Verdana"/>
              </a:rPr>
              <a:t>	</a:t>
            </a:r>
            <a:r>
              <a:rPr lang="en-US">
                <a:solidFill>
                  <a:srgbClr val="000000"/>
                </a:solidFill>
                <a:latin typeface="Verdana"/>
              </a:rPr>
              <a:t>	</a:t>
            </a:r>
            <a:r>
              <a:rPr lang="en-US">
                <a:solidFill>
                  <a:srgbClr val="000000"/>
                </a:solidFill>
                <a:latin typeface="Verdana"/>
              </a:rPr>
              <a:t>value </a:t>
            </a:r>
            <a:r>
              <a:rPr lang="en-US">
                <a:solidFill>
                  <a:srgbClr val="000000"/>
                </a:solidFill>
                <a:latin typeface="Wingdings"/>
              </a:rPr>
              <a:t></a:t>
            </a:r>
            <a:r>
              <a:rPr lang="en-US">
                <a:solidFill>
                  <a:srgbClr val="000000"/>
                </a:solidFill>
                <a:latin typeface="Verdana"/>
              </a:rPr>
              <a:t> array[i]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Verdana"/>
              </a:rPr>
              <a:t>	</a:t>
            </a:r>
            <a:r>
              <a:rPr lang="en-US">
                <a:solidFill>
                  <a:srgbClr val="000000"/>
                </a:solidFill>
                <a:latin typeface="Verdana"/>
              </a:rPr>
              <a:t>	</a:t>
            </a:r>
            <a:r>
              <a:rPr lang="en-US">
                <a:solidFill>
                  <a:srgbClr val="000000"/>
                </a:solidFill>
                <a:latin typeface="Verdana"/>
              </a:rPr>
              <a:t>space </a:t>
            </a:r>
            <a:r>
              <a:rPr lang="en-US">
                <a:solidFill>
                  <a:srgbClr val="000000"/>
                </a:solidFill>
                <a:latin typeface="Wingdings"/>
              </a:rPr>
              <a:t></a:t>
            </a:r>
            <a:r>
              <a:rPr lang="en-US">
                <a:solidFill>
                  <a:srgbClr val="000000"/>
                </a:solidFill>
                <a:latin typeface="Verdana"/>
              </a:rPr>
              <a:t> i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Verdana"/>
              </a:rPr>
              <a:t>	</a:t>
            </a:r>
            <a:r>
              <a:rPr lang="en-US">
                <a:solidFill>
                  <a:srgbClr val="000000"/>
                </a:solidFill>
                <a:latin typeface="Verdana"/>
              </a:rPr>
              <a:t>	</a:t>
            </a:r>
            <a:r>
              <a:rPr lang="en-US">
                <a:solidFill>
                  <a:srgbClr val="000000"/>
                </a:solidFill>
                <a:latin typeface="Verdana"/>
              </a:rPr>
              <a:t>while(space&gt;0 &amp;&amp; array[space-1]&gt;value)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Verdana"/>
              </a:rPr>
              <a:t>	</a:t>
            </a:r>
            <a:r>
              <a:rPr lang="en-US">
                <a:solidFill>
                  <a:srgbClr val="000000"/>
                </a:solidFill>
                <a:latin typeface="Verdana"/>
              </a:rPr>
              <a:t>	</a:t>
            </a:r>
            <a:r>
              <a:rPr lang="en-US">
                <a:solidFill>
                  <a:srgbClr val="000000"/>
                </a:solidFill>
                <a:latin typeface="Verdana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Verdana"/>
              </a:rPr>
              <a:t>	</a:t>
            </a:r>
            <a:r>
              <a:rPr lang="en-US">
                <a:solidFill>
                  <a:srgbClr val="000000"/>
                </a:solidFill>
                <a:latin typeface="Verdana"/>
              </a:rPr>
              <a:t>	</a:t>
            </a:r>
            <a:r>
              <a:rPr lang="en-US">
                <a:solidFill>
                  <a:srgbClr val="000000"/>
                </a:solidFill>
                <a:latin typeface="Verdana"/>
              </a:rPr>
              <a:t>	</a:t>
            </a:r>
            <a:r>
              <a:rPr lang="en-US">
                <a:solidFill>
                  <a:srgbClr val="000000"/>
                </a:solidFill>
                <a:latin typeface="Verdana"/>
              </a:rPr>
              <a:t>array[space] </a:t>
            </a:r>
            <a:r>
              <a:rPr lang="en-US">
                <a:solidFill>
                  <a:srgbClr val="000000"/>
                </a:solidFill>
                <a:latin typeface="Wingdings"/>
              </a:rPr>
              <a:t></a:t>
            </a:r>
            <a:r>
              <a:rPr lang="en-US">
                <a:solidFill>
                  <a:srgbClr val="000000"/>
                </a:solidFill>
                <a:latin typeface="Verdana"/>
              </a:rPr>
              <a:t>  array[space-1]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Verdana"/>
              </a:rPr>
              <a:t>	</a:t>
            </a:r>
            <a:r>
              <a:rPr lang="en-US">
                <a:solidFill>
                  <a:srgbClr val="000000"/>
                </a:solidFill>
                <a:latin typeface="Verdana"/>
              </a:rPr>
              <a:t>	</a:t>
            </a:r>
            <a:r>
              <a:rPr lang="en-US">
                <a:solidFill>
                  <a:srgbClr val="000000"/>
                </a:solidFill>
                <a:latin typeface="Verdana"/>
              </a:rPr>
              <a:t>	</a:t>
            </a:r>
            <a:r>
              <a:rPr lang="en-US">
                <a:solidFill>
                  <a:srgbClr val="000000"/>
                </a:solidFill>
                <a:latin typeface="Verdana"/>
              </a:rPr>
              <a:t>space--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Verdana"/>
              </a:rPr>
              <a:t>	</a:t>
            </a:r>
            <a:r>
              <a:rPr lang="en-US">
                <a:solidFill>
                  <a:srgbClr val="000000"/>
                </a:solidFill>
                <a:latin typeface="Verdana"/>
              </a:rPr>
              <a:t>	</a:t>
            </a:r>
            <a:r>
              <a:rPr lang="en-US">
                <a:solidFill>
                  <a:srgbClr val="000000"/>
                </a:solidFill>
                <a:latin typeface="Verdana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Verdana"/>
              </a:rPr>
              <a:t>	</a:t>
            </a:r>
            <a:r>
              <a:rPr lang="en-US">
                <a:solidFill>
                  <a:srgbClr val="000000"/>
                </a:solidFill>
                <a:latin typeface="Verdana"/>
              </a:rPr>
              <a:t>	</a:t>
            </a:r>
            <a:r>
              <a:rPr lang="en-US">
                <a:solidFill>
                  <a:srgbClr val="000000"/>
                </a:solidFill>
                <a:latin typeface="Verdana"/>
              </a:rPr>
              <a:t>array[space] </a:t>
            </a:r>
            <a:r>
              <a:rPr lang="en-US">
                <a:solidFill>
                  <a:srgbClr val="000000"/>
                </a:solidFill>
                <a:latin typeface="Wingdings"/>
              </a:rPr>
              <a:t></a:t>
            </a:r>
            <a:r>
              <a:rPr lang="en-US">
                <a:solidFill>
                  <a:srgbClr val="000000"/>
                </a:solidFill>
                <a:latin typeface="Verdana"/>
              </a:rPr>
              <a:t> value</a:t>
            </a:r>
            <a:r>
              <a:rPr lang="en-US">
                <a:solidFill>
                  <a:srgbClr val="000000"/>
                </a:solidFill>
                <a:latin typeface="Verdana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Verdana"/>
              </a:rPr>
              <a:t>	</a:t>
            </a:r>
            <a:r>
              <a:rPr lang="en-US">
                <a:solidFill>
                  <a:srgbClr val="000000"/>
                </a:solidFill>
                <a:latin typeface="Verdana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Verdana"/>
              </a:rPr>
              <a:t>} </a:t>
            </a:r>
            <a:endParaRPr/>
          </a:p>
        </p:txBody>
      </p:sp>
    </p:spTree>
  </p:cSld>
  <p:timing>
    <p:tnLst>
      <p:par>
        <p:cTn id="150" dur="indefinite" restart="never" nodeType="tmRoot">
          <p:childTnLst>
            <p:seq>
              <p:cTn id="151" dur="indefinite" nodeType="mainSeq">
                <p:childTnLst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6" dur="1000"/>
                                        <p:tgtEl>
                                          <p:spTgt spid="206">
                                            <p:txEl>
                                              <p:p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7" dur="1000" fill="hold"/>
                                        <p:tgtEl>
                                          <p:spTgt spid="206">
                                            <p:txEl>
                                              <p:p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8" dur="1000" fill="hold"/>
                                        <p:tgtEl>
                                          <p:spTgt spid="206">
                                            <p:txEl>
                                              <p:p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7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1" dur="1000"/>
                                        <p:tgtEl>
                                          <p:spTgt spid="206">
                                            <p:txEl>
                                              <p:pRg st="37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2" dur="1000" fill="hold"/>
                                        <p:tgtEl>
                                          <p:spTgt spid="206">
                                            <p:txEl>
                                              <p:pRg st="37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3" dur="1000" fill="hold"/>
                                        <p:tgtEl>
                                          <p:spTgt spid="206">
                                            <p:txEl>
                                              <p:pRg st="37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8" dur="1000"/>
                                        <p:tgtEl>
                                          <p:spTgt spid="206">
                                            <p:txEl>
                                              <p:pRg st="40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9" dur="1000" fill="hold"/>
                                        <p:tgtEl>
                                          <p:spTgt spid="206">
                                            <p:txEl>
                                              <p:pRg st="4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0" dur="1000" fill="hold"/>
                                        <p:tgtEl>
                                          <p:spTgt spid="206">
                                            <p:txEl>
                                              <p:pRg st="4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71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5" dur="1000"/>
                                        <p:tgtEl>
                                          <p:spTgt spid="206">
                                            <p:txEl>
                                              <p:pRg st="71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6" dur="1000" fill="hold"/>
                                        <p:tgtEl>
                                          <p:spTgt spid="206">
                                            <p:txEl>
                                              <p:pRg st="71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7" dur="1000" fill="hold"/>
                                        <p:tgtEl>
                                          <p:spTgt spid="206">
                                            <p:txEl>
                                              <p:pRg st="71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74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0" dur="1000"/>
                                        <p:tgtEl>
                                          <p:spTgt spid="206">
                                            <p:txEl>
                                              <p:pRg st="74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1" dur="1000" fill="hold"/>
                                        <p:tgtEl>
                                          <p:spTgt spid="206">
                                            <p:txEl>
                                              <p:pRg st="74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2" dur="1000" fill="hold"/>
                                        <p:tgtEl>
                                          <p:spTgt spid="206">
                                            <p:txEl>
                                              <p:pRg st="74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77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5" dur="1000" fill="hold"/>
                                        <p:tgtEl>
                                          <p:spTgt spid="206">
                                            <p:txEl>
                                              <p:pRg st="77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6" dur="1000" fill="hold"/>
                                        <p:tgtEl>
                                          <p:spTgt spid="206">
                                            <p:txEl>
                                              <p:pRg st="77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7" dur="1000" fill="hold"/>
                                        <p:tgtEl>
                                          <p:spTgt spid="206">
                                            <p:txEl>
                                              <p:pRg st="77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8" dur="1000"/>
                                        <p:tgtEl>
                                          <p:spTgt spid="206">
                                            <p:txEl>
                                              <p:pRg st="77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96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1" dur="1000" fill="hold"/>
                                        <p:tgtEl>
                                          <p:spTgt spid="206">
                                            <p:txEl>
                                              <p:pRg st="96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2" dur="1000" fill="hold"/>
                                        <p:tgtEl>
                                          <p:spTgt spid="206">
                                            <p:txEl>
                                              <p:pRg st="96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3" dur="1000" fill="hold"/>
                                        <p:tgtEl>
                                          <p:spTgt spid="206">
                                            <p:txEl>
                                              <p:pRg st="96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94" dur="1000"/>
                                        <p:tgtEl>
                                          <p:spTgt spid="206">
                                            <p:txEl>
                                              <p:pRg st="96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nodeType="with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09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97" dur="2000"/>
                                        <p:tgtEl>
                                          <p:spTgt spid="206">
                                            <p:txEl>
                                              <p:pRg st="109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nodeType="with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50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200" dur="2000"/>
                                        <p:tgtEl>
                                          <p:spTgt spid="206">
                                            <p:txEl>
                                              <p:pRg st="150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54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203" dur="2000"/>
                                        <p:tgtEl>
                                          <p:spTgt spid="206">
                                            <p:txEl>
                                              <p:pRg st="154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nodeType="with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88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206" dur="2000"/>
                                        <p:tgtEl>
                                          <p:spTgt spid="206">
                                            <p:txEl>
                                              <p:pRg st="188" end="1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99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209" dur="2000"/>
                                        <p:tgtEl>
                                          <p:spTgt spid="206">
                                            <p:txEl>
                                              <p:pRg st="199" end="2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nodeType="withEffect" fill="hold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04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04" end="2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3" dur="18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04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4" dur="6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04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5" dur="664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04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6" dur="33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04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7" dur="164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04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29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2" dur="1000"/>
                                        <p:tgtEl>
                                          <p:spTgt spid="206">
                                            <p:txEl>
                                              <p:pRg st="229" end="2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3" dur="1000" fill="hold"/>
                                        <p:tgtEl>
                                          <p:spTgt spid="206">
                                            <p:txEl>
                                              <p:pRg st="229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4" dur="1000" fill="hold"/>
                                        <p:tgtEl>
                                          <p:spTgt spid="206">
                                            <p:txEl>
                                              <p:pRg st="229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32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7" dur="1000"/>
                                        <p:tgtEl>
                                          <p:spTgt spid="206">
                                            <p:txEl>
                                              <p:pRg st="232" end="2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8" dur="1000" fill="hold"/>
                                        <p:tgtEl>
                                          <p:spTgt spid="206">
                                            <p:txEl>
                                              <p:pRg st="232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9" dur="1000" fill="hold"/>
                                        <p:tgtEl>
                                          <p:spTgt spid="206">
                                            <p:txEl>
                                              <p:pRg st="232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1009440" y="675720"/>
            <a:ext cx="7124760" cy="924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Insertion Sort Example</a:t>
            </a:r>
            <a:endParaRPr/>
          </a:p>
        </p:txBody>
      </p:sp>
      <p:sp>
        <p:nvSpPr>
          <p:cNvPr id="208" name="TextShape 2"/>
          <p:cNvSpPr txBox="1"/>
          <p:nvPr/>
        </p:nvSpPr>
        <p:spPr>
          <a:xfrm>
            <a:off x="1009440" y="1807200"/>
            <a:ext cx="7124760" cy="40510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  <a:buFont typeface="Wingdings 2" charset="2"/>
              <a:buChar char=""/>
            </a:pPr>
            <a:r>
              <a:rPr lang="en-US">
                <a:solidFill>
                  <a:srgbClr val="000000"/>
                </a:solidFill>
                <a:latin typeface="Verdana"/>
              </a:rPr>
              <a:t>Sort: 34   8   64   51   32   21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"/>
            </a:pPr>
            <a:r>
              <a:rPr lang="en-US">
                <a:solidFill>
                  <a:srgbClr val="ff0000"/>
                </a:solidFill>
                <a:latin typeface="Verdana"/>
              </a:rPr>
              <a:t>34</a:t>
            </a:r>
            <a:r>
              <a:rPr lang="en-US">
                <a:solidFill>
                  <a:srgbClr val="000000"/>
                </a:solidFill>
                <a:latin typeface="Verdana"/>
              </a:rPr>
              <a:t>   </a:t>
            </a:r>
            <a:r>
              <a:rPr lang="en-US">
                <a:solidFill>
                  <a:srgbClr val="ff0000"/>
                </a:solidFill>
                <a:latin typeface="Verdana"/>
              </a:rPr>
              <a:t>8</a:t>
            </a:r>
            <a:r>
              <a:rPr lang="en-US">
                <a:solidFill>
                  <a:srgbClr val="000000"/>
                </a:solidFill>
                <a:latin typeface="Verdana"/>
              </a:rPr>
              <a:t>   64   51   32   21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"/>
            </a:pPr>
            <a:r>
              <a:rPr lang="en-US" sz="1600">
                <a:solidFill>
                  <a:srgbClr val="000000"/>
                </a:solidFill>
                <a:latin typeface="Verdana"/>
              </a:rPr>
              <a:t>The algorithm sees that 8 is </a:t>
            </a:r>
            <a:r>
              <a:rPr lang="en-US" sz="1600">
                <a:solidFill>
                  <a:srgbClr val="ff0000"/>
                </a:solidFill>
                <a:latin typeface="Verdana"/>
              </a:rPr>
              <a:t>smaller</a:t>
            </a:r>
            <a:r>
              <a:rPr lang="en-US" sz="1600">
                <a:solidFill>
                  <a:srgbClr val="000000"/>
                </a:solidFill>
                <a:latin typeface="Verdana"/>
              </a:rPr>
              <a:t> than 34 so it swaps.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"/>
            </a:pPr>
            <a:r>
              <a:rPr lang="en-US">
                <a:solidFill>
                  <a:srgbClr val="ffff00"/>
                </a:solidFill>
                <a:latin typeface="Verdana"/>
              </a:rPr>
              <a:t>8</a:t>
            </a:r>
            <a:r>
              <a:rPr lang="en-US">
                <a:solidFill>
                  <a:srgbClr val="000000"/>
                </a:solidFill>
                <a:latin typeface="Verdana"/>
              </a:rPr>
              <a:t>   </a:t>
            </a:r>
            <a:r>
              <a:rPr lang="en-US">
                <a:solidFill>
                  <a:srgbClr val="ffff00"/>
                </a:solidFill>
                <a:latin typeface="Verdana"/>
              </a:rPr>
              <a:t>34</a:t>
            </a:r>
            <a:r>
              <a:rPr lang="en-US">
                <a:solidFill>
                  <a:srgbClr val="000000"/>
                </a:solidFill>
                <a:latin typeface="Verdana"/>
              </a:rPr>
              <a:t>   </a:t>
            </a:r>
            <a:r>
              <a:rPr lang="en-US">
                <a:solidFill>
                  <a:srgbClr val="ff0000"/>
                </a:solidFill>
                <a:latin typeface="Verdana"/>
              </a:rPr>
              <a:t>64</a:t>
            </a:r>
            <a:r>
              <a:rPr lang="en-US">
                <a:solidFill>
                  <a:srgbClr val="000000"/>
                </a:solidFill>
                <a:latin typeface="Verdana"/>
              </a:rPr>
              <a:t>   </a:t>
            </a:r>
            <a:r>
              <a:rPr lang="en-US">
                <a:solidFill>
                  <a:srgbClr val="ff0000"/>
                </a:solidFill>
                <a:latin typeface="Verdana"/>
              </a:rPr>
              <a:t>51</a:t>
            </a:r>
            <a:r>
              <a:rPr lang="en-US">
                <a:solidFill>
                  <a:srgbClr val="000000"/>
                </a:solidFill>
                <a:latin typeface="Verdana"/>
              </a:rPr>
              <a:t>   32   21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"/>
            </a:pPr>
            <a:r>
              <a:rPr lang="en-US" sz="1600">
                <a:solidFill>
                  <a:srgbClr val="000000"/>
                </a:solidFill>
                <a:latin typeface="Verdana"/>
              </a:rPr>
              <a:t>51 is </a:t>
            </a:r>
            <a:r>
              <a:rPr lang="en-US" sz="1600">
                <a:solidFill>
                  <a:srgbClr val="ff0000"/>
                </a:solidFill>
                <a:latin typeface="Verdana"/>
              </a:rPr>
              <a:t>smaller</a:t>
            </a:r>
            <a:r>
              <a:rPr lang="en-US" sz="1600">
                <a:solidFill>
                  <a:srgbClr val="000000"/>
                </a:solidFill>
                <a:latin typeface="Verdana"/>
              </a:rPr>
              <a:t> than 64, so they swap.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"/>
            </a:pPr>
            <a:r>
              <a:rPr lang="en-US">
                <a:solidFill>
                  <a:srgbClr val="ffff00"/>
                </a:solidFill>
                <a:latin typeface="Verdana"/>
              </a:rPr>
              <a:t>8</a:t>
            </a:r>
            <a:r>
              <a:rPr lang="en-US">
                <a:solidFill>
                  <a:srgbClr val="000000"/>
                </a:solidFill>
                <a:latin typeface="Verdana"/>
              </a:rPr>
              <a:t>   </a:t>
            </a:r>
            <a:r>
              <a:rPr lang="en-US">
                <a:solidFill>
                  <a:srgbClr val="ffff00"/>
                </a:solidFill>
                <a:latin typeface="Verdana"/>
              </a:rPr>
              <a:t>34</a:t>
            </a:r>
            <a:r>
              <a:rPr lang="en-US">
                <a:solidFill>
                  <a:srgbClr val="000000"/>
                </a:solidFill>
                <a:latin typeface="Verdana"/>
              </a:rPr>
              <a:t>   </a:t>
            </a:r>
            <a:r>
              <a:rPr lang="en-US">
                <a:solidFill>
                  <a:srgbClr val="ffff00"/>
                </a:solidFill>
                <a:latin typeface="Verdana"/>
              </a:rPr>
              <a:t>51</a:t>
            </a:r>
            <a:r>
              <a:rPr lang="en-US">
                <a:solidFill>
                  <a:srgbClr val="000000"/>
                </a:solidFill>
                <a:latin typeface="Verdana"/>
              </a:rPr>
              <a:t>   </a:t>
            </a:r>
            <a:r>
              <a:rPr lang="en-US">
                <a:solidFill>
                  <a:srgbClr val="ffff00"/>
                </a:solidFill>
                <a:latin typeface="Verdana"/>
              </a:rPr>
              <a:t>64</a:t>
            </a:r>
            <a:r>
              <a:rPr lang="en-US">
                <a:solidFill>
                  <a:srgbClr val="000000"/>
                </a:solidFill>
                <a:latin typeface="Verdana"/>
              </a:rPr>
              <a:t>   32   21</a:t>
            </a:r>
            <a:endParaRPr/>
          </a:p>
        </p:txBody>
      </p:sp>
    </p:spTree>
  </p:cSld>
  <p:transition spd="slow">
    <p:fade/>
  </p:transition>
  <p:timing>
    <p:tnLst>
      <p:par>
        <p:cTn id="230" dur="indefinite" restart="never" nodeType="tmRoot">
          <p:childTnLst>
            <p:seq>
              <p:cTn id="231" dur="indefinite" nodeType="mainSeq">
                <p:childTnLst>
                  <p:par>
                    <p:cTn id="232" nodeType="clickEffect" fill="hold">
                      <p:stCondLst>
                        <p:cond delay="indefinite"/>
                      </p:stCondLst>
                      <p:childTnLst>
                        <p:par>
                          <p:cTn id="23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3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6" dur="500" fill="hold"/>
                                        <p:tgtEl>
                                          <p:spTgt spid="208">
                                            <p:txEl>
                                              <p:pRg st="33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7" dur="500" fill="hold"/>
                                        <p:tgtEl>
                                          <p:spTgt spid="208">
                                            <p:txEl>
                                              <p:pRg st="33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60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0" dur="500" fill="hold"/>
                                        <p:tgtEl>
                                          <p:spTgt spid="208">
                                            <p:txEl>
                                              <p:pRg st="60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1" dur="500" fill="hold"/>
                                        <p:tgtEl>
                                          <p:spTgt spid="208">
                                            <p:txEl>
                                              <p:pRg st="60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nodeType="clickEffect" fill="hold">
                      <p:stCondLst>
                        <p:cond delay="indefinite"/>
                      </p:stCondLst>
                      <p:childTnLst>
                        <p:par>
                          <p:cTn id="24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18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6" dur="500" fill="hold"/>
                                        <p:tgtEl>
                                          <p:spTgt spid="208">
                                            <p:txEl>
                                              <p:pRg st="118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7" dur="500" fill="hold"/>
                                        <p:tgtEl>
                                          <p:spTgt spid="208">
                                            <p:txEl>
                                              <p:pRg st="118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45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0" dur="500" fill="hold"/>
                                        <p:tgtEl>
                                          <p:spTgt spid="208">
                                            <p:txEl>
                                              <p:pRg st="145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1" dur="500" fill="hold"/>
                                        <p:tgtEl>
                                          <p:spTgt spid="208">
                                            <p:txEl>
                                              <p:pRg st="145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nodeType="clickEffect" fill="hold">
                      <p:stCondLst>
                        <p:cond delay="indefinite"/>
                      </p:stCondLst>
                      <p:childTnLst>
                        <p:par>
                          <p:cTn id="25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82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6" dur="500" fill="hold"/>
                                        <p:tgtEl>
                                          <p:spTgt spid="208">
                                            <p:txEl>
                                              <p:pRg st="182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7" dur="500" fill="hold"/>
                                        <p:tgtEl>
                                          <p:spTgt spid="208">
                                            <p:txEl>
                                              <p:pRg st="182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1009440" y="675720"/>
            <a:ext cx="7124760" cy="924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Insertion Sort Example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838080" y="1371600"/>
            <a:ext cx="8007120" cy="5257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  <a:buFont typeface="Wingdings 2" charset="2"/>
              <a:buChar char=""/>
            </a:pPr>
            <a:r>
              <a:rPr lang="en-US">
                <a:solidFill>
                  <a:srgbClr val="000000"/>
                </a:solidFill>
                <a:latin typeface="Verdana"/>
              </a:rPr>
              <a:t>Sort: 34   8   64   51   32   21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"/>
            </a:pPr>
            <a:r>
              <a:rPr lang="en-US">
                <a:solidFill>
                  <a:srgbClr val="ffff00"/>
                </a:solidFill>
                <a:latin typeface="Verdana"/>
              </a:rPr>
              <a:t>8</a:t>
            </a:r>
            <a:r>
              <a:rPr lang="en-US">
                <a:solidFill>
                  <a:srgbClr val="000000"/>
                </a:solidFill>
                <a:latin typeface="Verdana"/>
              </a:rPr>
              <a:t>   </a:t>
            </a:r>
            <a:r>
              <a:rPr lang="en-US">
                <a:solidFill>
                  <a:srgbClr val="ffff00"/>
                </a:solidFill>
                <a:latin typeface="Verdana"/>
              </a:rPr>
              <a:t>34</a:t>
            </a:r>
            <a:r>
              <a:rPr lang="en-US">
                <a:solidFill>
                  <a:srgbClr val="000000"/>
                </a:solidFill>
                <a:latin typeface="Verdana"/>
              </a:rPr>
              <a:t>   </a:t>
            </a:r>
            <a:r>
              <a:rPr lang="en-US">
                <a:solidFill>
                  <a:srgbClr val="ffff00"/>
                </a:solidFill>
                <a:latin typeface="Verdana"/>
              </a:rPr>
              <a:t>51</a:t>
            </a:r>
            <a:r>
              <a:rPr lang="en-US">
                <a:solidFill>
                  <a:srgbClr val="000000"/>
                </a:solidFill>
                <a:latin typeface="Verdana"/>
              </a:rPr>
              <a:t>   </a:t>
            </a:r>
            <a:r>
              <a:rPr lang="en-US">
                <a:solidFill>
                  <a:srgbClr val="ffff00"/>
                </a:solidFill>
                <a:latin typeface="Verdana"/>
              </a:rPr>
              <a:t>64</a:t>
            </a:r>
            <a:r>
              <a:rPr lang="en-US">
                <a:solidFill>
                  <a:srgbClr val="000000"/>
                </a:solidFill>
                <a:latin typeface="Verdana"/>
              </a:rPr>
              <a:t>   </a:t>
            </a:r>
            <a:r>
              <a:rPr lang="en-US">
                <a:solidFill>
                  <a:srgbClr val="ff0000"/>
                </a:solidFill>
                <a:latin typeface="Verdana"/>
              </a:rPr>
              <a:t>32</a:t>
            </a:r>
            <a:r>
              <a:rPr lang="en-US">
                <a:solidFill>
                  <a:srgbClr val="000000"/>
                </a:solidFill>
                <a:latin typeface="Verdana"/>
              </a:rPr>
              <a:t>   21 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(from previous slide)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"/>
            </a:pPr>
            <a:r>
              <a:rPr lang="en-US" sz="1600">
                <a:solidFill>
                  <a:srgbClr val="000000"/>
                </a:solidFill>
                <a:latin typeface="Verdana"/>
              </a:rPr>
              <a:t>The algorithm sees </a:t>
            </a:r>
            <a:r>
              <a:rPr lang="en-US" sz="1600">
                <a:solidFill>
                  <a:srgbClr val="ff0000"/>
                </a:solidFill>
                <a:latin typeface="Verdana"/>
              </a:rPr>
              <a:t>32</a:t>
            </a:r>
            <a:r>
              <a:rPr lang="en-US" sz="1600">
                <a:solidFill>
                  <a:srgbClr val="000000"/>
                </a:solidFill>
                <a:latin typeface="Verdana"/>
              </a:rPr>
              <a:t> as another </a:t>
            </a:r>
            <a:r>
              <a:rPr lang="en-US" sz="1600">
                <a:solidFill>
                  <a:srgbClr val="ff0000"/>
                </a:solidFill>
                <a:latin typeface="Verdana"/>
              </a:rPr>
              <a:t>smaller</a:t>
            </a:r>
            <a:r>
              <a:rPr lang="en-US" sz="1600">
                <a:solidFill>
                  <a:srgbClr val="000000"/>
                </a:solidFill>
                <a:latin typeface="Verdana"/>
              </a:rPr>
              <a:t> number and moves it to its appropriate location between </a:t>
            </a:r>
            <a:r>
              <a:rPr lang="en-US" sz="1600">
                <a:solidFill>
                  <a:srgbClr val="ffff00"/>
                </a:solidFill>
                <a:latin typeface="Verdana"/>
              </a:rPr>
              <a:t>8</a:t>
            </a:r>
            <a:r>
              <a:rPr lang="en-US" sz="1600">
                <a:solidFill>
                  <a:srgbClr val="000000"/>
                </a:solidFill>
                <a:latin typeface="Verdana"/>
              </a:rPr>
              <a:t> and </a:t>
            </a:r>
            <a:r>
              <a:rPr lang="en-US" sz="1600">
                <a:solidFill>
                  <a:srgbClr val="ffff00"/>
                </a:solidFill>
                <a:latin typeface="Verdana"/>
              </a:rPr>
              <a:t>34</a:t>
            </a:r>
            <a:r>
              <a:rPr lang="en-US" sz="1600">
                <a:solidFill>
                  <a:srgbClr val="000000"/>
                </a:solidFill>
                <a:latin typeface="Verdana"/>
              </a:rPr>
              <a:t>.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"/>
            </a:pPr>
            <a:r>
              <a:rPr lang="en-US">
                <a:solidFill>
                  <a:srgbClr val="ffff00"/>
                </a:solidFill>
                <a:latin typeface="Verdana"/>
              </a:rPr>
              <a:t>8</a:t>
            </a:r>
            <a:r>
              <a:rPr lang="en-US">
                <a:solidFill>
                  <a:srgbClr val="000000"/>
                </a:solidFill>
                <a:latin typeface="Verdana"/>
              </a:rPr>
              <a:t>   </a:t>
            </a:r>
            <a:r>
              <a:rPr lang="en-US">
                <a:solidFill>
                  <a:srgbClr val="ffff00"/>
                </a:solidFill>
                <a:latin typeface="Verdana"/>
              </a:rPr>
              <a:t>32</a:t>
            </a:r>
            <a:r>
              <a:rPr lang="en-US">
                <a:solidFill>
                  <a:srgbClr val="000000"/>
                </a:solidFill>
                <a:latin typeface="Verdana"/>
              </a:rPr>
              <a:t>   </a:t>
            </a:r>
            <a:r>
              <a:rPr lang="en-US">
                <a:solidFill>
                  <a:srgbClr val="ffff00"/>
                </a:solidFill>
                <a:latin typeface="Verdana"/>
              </a:rPr>
              <a:t>34</a:t>
            </a:r>
            <a:r>
              <a:rPr lang="en-US">
                <a:solidFill>
                  <a:srgbClr val="000000"/>
                </a:solidFill>
                <a:latin typeface="Verdana"/>
              </a:rPr>
              <a:t>   </a:t>
            </a:r>
            <a:r>
              <a:rPr lang="en-US">
                <a:solidFill>
                  <a:srgbClr val="ffff00"/>
                </a:solidFill>
                <a:latin typeface="Verdana"/>
              </a:rPr>
              <a:t>51</a:t>
            </a:r>
            <a:r>
              <a:rPr lang="en-US">
                <a:solidFill>
                  <a:srgbClr val="000000"/>
                </a:solidFill>
                <a:latin typeface="Verdana"/>
              </a:rPr>
              <a:t>   </a:t>
            </a:r>
            <a:r>
              <a:rPr lang="en-US">
                <a:solidFill>
                  <a:srgbClr val="ffff00"/>
                </a:solidFill>
                <a:latin typeface="Verdana"/>
              </a:rPr>
              <a:t>64</a:t>
            </a:r>
            <a:r>
              <a:rPr lang="en-US">
                <a:solidFill>
                  <a:srgbClr val="000000"/>
                </a:solidFill>
                <a:latin typeface="Verdana"/>
              </a:rPr>
              <a:t>   </a:t>
            </a:r>
            <a:r>
              <a:rPr lang="en-US">
                <a:solidFill>
                  <a:srgbClr val="ff0000"/>
                </a:solidFill>
                <a:latin typeface="Verdana"/>
              </a:rPr>
              <a:t>21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"/>
            </a:pPr>
            <a:r>
              <a:rPr lang="en-US" sz="1600">
                <a:solidFill>
                  <a:srgbClr val="000000"/>
                </a:solidFill>
                <a:latin typeface="Verdana"/>
              </a:rPr>
              <a:t>The algorithm sees </a:t>
            </a:r>
            <a:r>
              <a:rPr lang="en-US" sz="1600">
                <a:solidFill>
                  <a:srgbClr val="ff0000"/>
                </a:solidFill>
                <a:latin typeface="Verdana"/>
              </a:rPr>
              <a:t>21</a:t>
            </a:r>
            <a:r>
              <a:rPr lang="en-US" sz="1600">
                <a:solidFill>
                  <a:srgbClr val="000000"/>
                </a:solidFill>
                <a:latin typeface="Verdana"/>
              </a:rPr>
              <a:t> as another </a:t>
            </a:r>
            <a:r>
              <a:rPr lang="en-US" sz="1600">
                <a:solidFill>
                  <a:srgbClr val="ff0000"/>
                </a:solidFill>
                <a:latin typeface="Verdana"/>
              </a:rPr>
              <a:t>smaller</a:t>
            </a:r>
            <a:r>
              <a:rPr lang="en-US" sz="1600">
                <a:solidFill>
                  <a:srgbClr val="000000"/>
                </a:solidFill>
                <a:latin typeface="Verdana"/>
              </a:rPr>
              <a:t> number and moves into between </a:t>
            </a:r>
            <a:r>
              <a:rPr lang="en-US" sz="1600">
                <a:solidFill>
                  <a:srgbClr val="ffff00"/>
                </a:solidFill>
                <a:latin typeface="Verdana"/>
              </a:rPr>
              <a:t>8</a:t>
            </a:r>
            <a:r>
              <a:rPr lang="en-US" sz="1600">
                <a:solidFill>
                  <a:srgbClr val="000000"/>
                </a:solidFill>
                <a:latin typeface="Verdana"/>
              </a:rPr>
              <a:t> and </a:t>
            </a:r>
            <a:r>
              <a:rPr lang="en-US" sz="1600">
                <a:solidFill>
                  <a:srgbClr val="ffff00"/>
                </a:solidFill>
                <a:latin typeface="Verdana"/>
              </a:rPr>
              <a:t>32</a:t>
            </a:r>
            <a:r>
              <a:rPr lang="en-US" sz="1600">
                <a:solidFill>
                  <a:srgbClr val="000000"/>
                </a:solidFill>
                <a:latin typeface="Verdana"/>
              </a:rPr>
              <a:t>.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"/>
            </a:pPr>
            <a:r>
              <a:rPr lang="en-US">
                <a:solidFill>
                  <a:srgbClr val="000000"/>
                </a:solidFill>
                <a:latin typeface="Verdana"/>
              </a:rPr>
              <a:t>Final sorted numbers: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"/>
            </a:pPr>
            <a:r>
              <a:rPr lang="en-US">
                <a:solidFill>
                  <a:srgbClr val="ffff00"/>
                </a:solidFill>
                <a:latin typeface="Verdana"/>
              </a:rPr>
              <a:t>8</a:t>
            </a:r>
            <a:r>
              <a:rPr lang="en-US">
                <a:solidFill>
                  <a:srgbClr val="000000"/>
                </a:solidFill>
                <a:latin typeface="Verdana"/>
              </a:rPr>
              <a:t>   </a:t>
            </a:r>
            <a:r>
              <a:rPr lang="en-US">
                <a:solidFill>
                  <a:srgbClr val="ffff00"/>
                </a:solidFill>
                <a:latin typeface="Verdana"/>
              </a:rPr>
              <a:t>21</a:t>
            </a:r>
            <a:r>
              <a:rPr lang="en-US">
                <a:solidFill>
                  <a:srgbClr val="000000"/>
                </a:solidFill>
                <a:latin typeface="Verdana"/>
              </a:rPr>
              <a:t>   </a:t>
            </a:r>
            <a:r>
              <a:rPr lang="en-US">
                <a:solidFill>
                  <a:srgbClr val="ffff00"/>
                </a:solidFill>
                <a:latin typeface="Verdana"/>
              </a:rPr>
              <a:t>32</a:t>
            </a:r>
            <a:r>
              <a:rPr lang="en-US">
                <a:solidFill>
                  <a:srgbClr val="000000"/>
                </a:solidFill>
                <a:latin typeface="Verdana"/>
              </a:rPr>
              <a:t>   </a:t>
            </a:r>
            <a:r>
              <a:rPr lang="en-US">
                <a:solidFill>
                  <a:srgbClr val="ffff00"/>
                </a:solidFill>
                <a:latin typeface="Verdana"/>
              </a:rPr>
              <a:t>34</a:t>
            </a:r>
            <a:r>
              <a:rPr lang="en-US">
                <a:solidFill>
                  <a:srgbClr val="000000"/>
                </a:solidFill>
                <a:latin typeface="Verdana"/>
              </a:rPr>
              <a:t>   </a:t>
            </a:r>
            <a:r>
              <a:rPr lang="en-US">
                <a:solidFill>
                  <a:srgbClr val="ffff00"/>
                </a:solidFill>
                <a:latin typeface="Verdana"/>
              </a:rPr>
              <a:t>51</a:t>
            </a:r>
            <a:r>
              <a:rPr lang="en-US">
                <a:solidFill>
                  <a:srgbClr val="000000"/>
                </a:solidFill>
                <a:latin typeface="Verdana"/>
              </a:rPr>
              <a:t>   </a:t>
            </a:r>
            <a:r>
              <a:rPr lang="en-US">
                <a:solidFill>
                  <a:srgbClr val="ffff00"/>
                </a:solidFill>
                <a:latin typeface="Verdana"/>
              </a:rPr>
              <a:t>64</a:t>
            </a:r>
            <a:endParaRPr/>
          </a:p>
        </p:txBody>
      </p:sp>
    </p:spTree>
  </p:cSld>
  <p:transition spd="slow">
    <p:checker dir="horz"/>
  </p:transition>
  <p:timing>
    <p:tnLst>
      <p:par>
        <p:cTn id="258" dur="indefinite" restart="never" nodeType="tmRoot">
          <p:childTnLst>
            <p:seq>
              <p:cTn id="259" dur="indefinite" nodeType="mainSeq">
                <p:childTnLst>
                  <p:par>
                    <p:cTn id="260" nodeType="clickEffect" fill="hold">
                      <p:stCondLst>
                        <p:cond delay="indefinite"/>
                      </p:stCondLst>
                      <p:childTnLst>
                        <p:par>
                          <p:cTn id="26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6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3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4" dur="500" fill="hold"/>
                                        <p:tgtEl>
                                          <p:spTgt spid="210">
                                            <p:txEl>
                                              <p:pRg st="33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5" dur="500" fill="hold"/>
                                        <p:tgtEl>
                                          <p:spTgt spid="210">
                                            <p:txEl>
                                              <p:pRg st="33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82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8" dur="500" fill="hold"/>
                                        <p:tgtEl>
                                          <p:spTgt spid="210">
                                            <p:txEl>
                                              <p:pRg st="82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9" dur="500" fill="hold"/>
                                        <p:tgtEl>
                                          <p:spTgt spid="210">
                                            <p:txEl>
                                              <p:pRg st="82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nodeType="clickEffect" fill="hold">
                      <p:stCondLst>
                        <p:cond delay="indefinite"/>
                      </p:stCondLst>
                      <p:childTnLst>
                        <p:par>
                          <p:cTn id="27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89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4" dur="500" fill="hold"/>
                                        <p:tgtEl>
                                          <p:spTgt spid="210">
                                            <p:txEl>
                                              <p:pRg st="189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5" dur="500" fill="hold"/>
                                        <p:tgtEl>
                                          <p:spTgt spid="210">
                                            <p:txEl>
                                              <p:pRg st="189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16" end="2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8" dur="500" fill="hold"/>
                                        <p:tgtEl>
                                          <p:spTgt spid="210">
                                            <p:txEl>
                                              <p:pRg st="216" end="2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9" dur="500" fill="hold"/>
                                        <p:tgtEl>
                                          <p:spTgt spid="210">
                                            <p:txEl>
                                              <p:pRg st="216" end="2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nodeType="clickEffect" fill="hold">
                      <p:stCondLst>
                        <p:cond delay="indefinite"/>
                      </p:stCondLst>
                      <p:childTnLst>
                        <p:par>
                          <p:cTn id="28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8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97" end="3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4" dur="500" fill="hold"/>
                                        <p:tgtEl>
                                          <p:spTgt spid="210">
                                            <p:txEl>
                                              <p:pRg st="297" end="3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5" dur="500" fill="hold"/>
                                        <p:tgtEl>
                                          <p:spTgt spid="210">
                                            <p:txEl>
                                              <p:pRg st="297" end="3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nodeType="clickEffect" fill="hold">
                      <p:stCondLst>
                        <p:cond delay="indefinite"/>
                      </p:stCondLst>
                      <p:childTnLst>
                        <p:par>
                          <p:cTn id="28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8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19" end="3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0" dur="500" fill="hold"/>
                                        <p:tgtEl>
                                          <p:spTgt spid="210">
                                            <p:txEl>
                                              <p:pRg st="319" end="3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1" dur="500" fill="hold"/>
                                        <p:tgtEl>
                                          <p:spTgt spid="210">
                                            <p:txEl>
                                              <p:pRg st="319" end="3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1009440" y="675720"/>
            <a:ext cx="7124760" cy="924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Verdana"/>
              </a:rPr>
              <a:t>Visual Example</a:t>
            </a:r>
            <a:endParaRPr/>
          </a:p>
        </p:txBody>
      </p:sp>
      <p:pic>
        <p:nvPicPr>
          <p:cNvPr id="212" name="Picture 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90600" y="2404440"/>
            <a:ext cx="4762080" cy="285732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292" dur="indefinite" restart="never" nodeType="tmRoot">
          <p:childTnLst>
            <p:seq>
              <p:cTn id="29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1009440" y="675720"/>
            <a:ext cx="7124760" cy="924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Insertion Sort runtimes</a:t>
            </a:r>
            <a:endParaRPr/>
          </a:p>
        </p:txBody>
      </p:sp>
      <p:sp>
        <p:nvSpPr>
          <p:cNvPr id="214" name="TextShape 2"/>
          <p:cNvSpPr txBox="1"/>
          <p:nvPr/>
        </p:nvSpPr>
        <p:spPr>
          <a:xfrm>
            <a:off x="838080" y="1600200"/>
            <a:ext cx="7296120" cy="51051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Wingdings 2" charset="2"/>
              <a:buChar char=""/>
            </a:pPr>
            <a:r>
              <a:rPr b="1" i="1" lang="en-US">
                <a:solidFill>
                  <a:srgbClr val="002060"/>
                </a:solidFill>
                <a:latin typeface="Verdana"/>
              </a:rPr>
              <a:t>Best case: O(n). 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>
                <a:solidFill>
                  <a:srgbClr val="002060"/>
                </a:solidFill>
                <a:latin typeface="Verdana"/>
              </a:rPr>
              <a:t>	</a:t>
            </a:r>
            <a:r>
              <a:rPr lang="en-US">
                <a:solidFill>
                  <a:srgbClr val="000000"/>
                </a:solidFill>
                <a:latin typeface="Verdana"/>
              </a:rPr>
              <a:t>It occurs when the data is in sorted order. After making </a:t>
            </a:r>
            <a:r>
              <a:rPr lang="en-US">
                <a:solidFill>
                  <a:srgbClr val="000000"/>
                </a:solidFill>
                <a:latin typeface="Verdana"/>
              </a:rPr>
              <a:t>	</a:t>
            </a:r>
            <a:r>
              <a:rPr lang="en-US">
                <a:solidFill>
                  <a:srgbClr val="000000"/>
                </a:solidFill>
                <a:latin typeface="Verdana"/>
              </a:rPr>
              <a:t>one pass through the data and making no insertions, </a:t>
            </a:r>
            <a:r>
              <a:rPr lang="en-US">
                <a:solidFill>
                  <a:srgbClr val="000000"/>
                </a:solidFill>
                <a:latin typeface="Verdana"/>
              </a:rPr>
              <a:t>	</a:t>
            </a:r>
            <a:r>
              <a:rPr lang="en-US">
                <a:solidFill>
                  <a:srgbClr val="000000"/>
                </a:solidFill>
                <a:latin typeface="Verdana"/>
              </a:rPr>
              <a:t>insertion sort exits.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Verdana"/>
              </a:rPr>
              <a:t>	</a:t>
            </a:r>
            <a:r>
              <a:rPr lang="en-US">
                <a:solidFill>
                  <a:srgbClr val="000000"/>
                </a:solidFill>
                <a:latin typeface="Verdana"/>
              </a:rPr>
              <a:t>for example::: 3 5 8 12 45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 2" charset="2"/>
              <a:buChar char=""/>
            </a:pPr>
            <a:r>
              <a:rPr b="1" i="1" lang="en-US">
                <a:solidFill>
                  <a:srgbClr val="002060"/>
                </a:solidFill>
                <a:latin typeface="Verdana"/>
              </a:rPr>
              <a:t>Average case: </a:t>
            </a:r>
            <a:r>
              <a:rPr b="1" i="1" lang="en-US">
                <a:solidFill>
                  <a:srgbClr val="002060"/>
                </a:solidFill>
                <a:latin typeface="Verdana"/>
              </a:rPr>
              <a:t>θ(n^2) 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>
                <a:solidFill>
                  <a:srgbClr val="002060"/>
                </a:solidFill>
                <a:latin typeface="Verdana"/>
              </a:rPr>
              <a:t>	</a:t>
            </a:r>
            <a:r>
              <a:rPr lang="en-US">
                <a:solidFill>
                  <a:srgbClr val="000000"/>
                </a:solidFill>
                <a:latin typeface="Verdana"/>
              </a:rPr>
              <a:t>since there is a wide variation with the running time.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 2" charset="2"/>
              <a:buChar char=""/>
            </a:pPr>
            <a:r>
              <a:rPr lang="en-US">
                <a:solidFill>
                  <a:srgbClr val="ff0000"/>
                </a:solidFill>
                <a:latin typeface="Verdana"/>
              </a:rPr>
              <a:t>Worst case</a:t>
            </a:r>
            <a:r>
              <a:rPr lang="en-US">
                <a:solidFill>
                  <a:srgbClr val="000000"/>
                </a:solidFill>
                <a:latin typeface="Verdana"/>
              </a:rPr>
              <a:t>: </a:t>
            </a:r>
            <a:r>
              <a:rPr b="1" i="1" lang="en-US">
                <a:solidFill>
                  <a:srgbClr val="002060"/>
                </a:solidFill>
                <a:latin typeface="Verdana"/>
              </a:rPr>
              <a:t>O(n^2)</a:t>
            </a:r>
            <a:endParaRPr/>
          </a:p>
          <a:p>
            <a:pPr>
              <a:lnSpc>
                <a:spcPct val="100000"/>
              </a:lnSpc>
            </a:pPr>
            <a:r>
              <a:rPr b="1" i="1" lang="en-US">
                <a:solidFill>
                  <a:srgbClr val="002060"/>
                </a:solidFill>
                <a:latin typeface="Verdana"/>
              </a:rPr>
              <a:t>	</a:t>
            </a:r>
            <a:r>
              <a:rPr b="1" i="1" lang="en-US">
                <a:solidFill>
                  <a:srgbClr val="002060"/>
                </a:solidFill>
                <a:latin typeface="Verdana"/>
              </a:rPr>
              <a:t> </a:t>
            </a:r>
            <a:r>
              <a:rPr lang="en-US">
                <a:solidFill>
                  <a:srgbClr val="000000"/>
                </a:solidFill>
                <a:latin typeface="Verdana"/>
              </a:rPr>
              <a:t>if the numbers were sorted in reverse order.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Verdana"/>
              </a:rPr>
              <a:t>	</a:t>
            </a:r>
            <a:r>
              <a:rPr lang="en-US">
                <a:solidFill>
                  <a:srgbClr val="000000"/>
                </a:solidFill>
                <a:latin typeface="Verdana"/>
              </a:rPr>
              <a:t>for example :: 45 12 8 5 3</a:t>
            </a:r>
            <a:endParaRPr/>
          </a:p>
        </p:txBody>
      </p:sp>
    </p:spTree>
  </p:cSld>
  <p:transition spd="slow">
    <p:fade/>
  </p:transition>
  <p:timing>
    <p:tnLst>
      <p:par>
        <p:cTn id="294" dur="indefinite" restart="never" nodeType="tmRoot">
          <p:childTnLst>
            <p:seq>
              <p:cTn id="295" dur="indefinite" nodeType="mainSeq">
                <p:childTnLst>
                  <p:par>
                    <p:cTn id="296" nodeType="clickEffect" fill="hold">
                      <p:stCondLst>
                        <p:cond delay="indefinite"/>
                      </p:stCondLst>
                      <p:childTnLst>
                        <p:par>
                          <p:cTn id="29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0" dur="500" fill="hold"/>
                                        <p:tgtEl>
                                          <p:spTgt spid="214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1" dur="500" fill="hold"/>
                                        <p:tgtEl>
                                          <p:spTgt spid="214">
                                            <p:txEl>
                                              <p:p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8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6" dur="500" fill="hold"/>
                                        <p:tgtEl>
                                          <p:spTgt spid="214">
                                            <p:txEl>
                                              <p:pRg st="18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7" dur="500" fill="hold"/>
                                        <p:tgtEl>
                                          <p:spTgt spid="214">
                                            <p:txEl>
                                              <p:pRg st="18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53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2" dur="500" fill="hold"/>
                                        <p:tgtEl>
                                          <p:spTgt spid="214">
                                            <p:txEl>
                                              <p:pRg st="153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3" dur="500" fill="hold"/>
                                        <p:tgtEl>
                                          <p:spTgt spid="214">
                                            <p:txEl>
                                              <p:pRg st="153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nodeType="clickEffect" fill="hold">
                      <p:stCondLst>
                        <p:cond delay="indefinite"/>
                      </p:stCondLst>
                      <p:childTnLst>
                        <p:par>
                          <p:cTn id="31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1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82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8" dur="500" fill="hold"/>
                                        <p:tgtEl>
                                          <p:spTgt spid="214">
                                            <p:txEl>
                                              <p:pRg st="182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9" dur="500" fill="hold"/>
                                        <p:tgtEl>
                                          <p:spTgt spid="214">
                                            <p:txEl>
                                              <p:pRg st="182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04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4" dur="500" fill="hold"/>
                                        <p:tgtEl>
                                          <p:spTgt spid="214">
                                            <p:txEl>
                                              <p:pRg st="204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5" dur="500" fill="hold"/>
                                        <p:tgtEl>
                                          <p:spTgt spid="214">
                                            <p:txEl>
                                              <p:pRg st="204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nodeType="clickEffect" fill="hold">
                      <p:stCondLst>
                        <p:cond delay="indefinite"/>
                      </p:stCondLst>
                      <p:childTnLst>
                        <p:par>
                          <p:cTn id="32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2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61" end="2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0" dur="500" fill="hold"/>
                                        <p:tgtEl>
                                          <p:spTgt spid="214">
                                            <p:txEl>
                                              <p:pRg st="261" end="2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1" dur="500" fill="hold"/>
                                        <p:tgtEl>
                                          <p:spTgt spid="214">
                                            <p:txEl>
                                              <p:pRg st="261" end="2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80" end="3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6" dur="500" fill="hold"/>
                                        <p:tgtEl>
                                          <p:spTgt spid="214">
                                            <p:txEl>
                                              <p:pRg st="280" end="3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7" dur="500" fill="hold"/>
                                        <p:tgtEl>
                                          <p:spTgt spid="214">
                                            <p:txEl>
                                              <p:pRg st="280" end="3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27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2" dur="500" fill="hold"/>
                                        <p:tgtEl>
                                          <p:spTgt spid="214">
                                            <p:txEl>
                                              <p:pRg st="327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3" dur="500" fill="hold"/>
                                        <p:tgtEl>
                                          <p:spTgt spid="214">
                                            <p:txEl>
                                              <p:pRg st="327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731520" y="277560"/>
            <a:ext cx="8412480" cy="1143000"/>
          </a:xfrm>
          <a:prstGeom prst="rect">
            <a:avLst/>
          </a:prstGeom>
        </p:spPr>
        <p:txBody>
          <a:bodyPr lIns="90000" rIns="90000" tIns="46800" bIns="46800" anchor="ctr"/>
          <a:p>
            <a:pPr>
              <a:lnSpc>
                <a:spcPct val="100000"/>
              </a:lnSpc>
              <a:buSzPct val="25000"/>
              <a:buFont typeface="Wingdings" charset="2"/>
              <a:buChar char=""/>
            </a:pPr>
            <a:r>
              <a:rPr lang="en-US" sz="4000">
                <a:solidFill>
                  <a:srgbClr val="000000"/>
                </a:solidFill>
                <a:ea typeface="新細明體"/>
              </a:rPr>
              <a:t>insertionSort – Algorithm Complexity</a:t>
            </a:r>
            <a:endParaRPr/>
          </a:p>
        </p:txBody>
      </p:sp>
      <p:sp>
        <p:nvSpPr>
          <p:cNvPr id="216" name="TextShape 2"/>
          <p:cNvSpPr txBox="1"/>
          <p:nvPr/>
        </p:nvSpPr>
        <p:spPr>
          <a:xfrm>
            <a:off x="468360" y="1915920"/>
            <a:ext cx="8229600" cy="4314600"/>
          </a:xfrm>
          <a:prstGeom prst="rect">
            <a:avLst/>
          </a:prstGeom>
        </p:spPr>
        <p:txBody>
          <a:bodyPr lIns="90000" rIns="90000" tIns="46800" bIns="46800"/>
          <a:p>
            <a:pPr>
              <a:lnSpc>
                <a:spcPct val="100000"/>
              </a:lnSpc>
              <a:buSzPct val="25000"/>
              <a:buFont typeface="Wingdings" charset="2"/>
              <a:buChar char=""/>
            </a:pPr>
            <a:r>
              <a:rPr lang="en-US" sz="2200">
                <a:solidFill>
                  <a:srgbClr val="000000"/>
                </a:solidFill>
                <a:ea typeface="新細明體"/>
              </a:rPr>
              <a:t>How many compares are done?</a:t>
            </a:r>
            <a:endParaRPr/>
          </a:p>
          <a:p>
            <a:pPr lvl="1">
              <a:lnSpc>
                <a:spcPct val="100000"/>
              </a:lnSpc>
              <a:buSzPct val="25000"/>
              <a:buFont typeface="Symbol" charset="2"/>
              <a:buChar char=""/>
            </a:pPr>
            <a:r>
              <a:rPr lang="en-US" sz="2200">
                <a:solidFill>
                  <a:srgbClr val="000000"/>
                </a:solidFill>
                <a:ea typeface="新細明體"/>
              </a:rPr>
              <a:t>1+2+…+(n-1), O(n2) </a:t>
            </a:r>
            <a:r>
              <a:rPr i="1" lang="en-US" sz="2200">
                <a:solidFill>
                  <a:srgbClr val="000000"/>
                </a:solidFill>
                <a:ea typeface="新細明體"/>
              </a:rPr>
              <a:t>worst case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ymbol" charset="2"/>
              <a:buChar char=""/>
            </a:pPr>
            <a:r>
              <a:rPr lang="en-US" sz="2200">
                <a:solidFill>
                  <a:srgbClr val="000000"/>
                </a:solidFill>
                <a:ea typeface="新細明體"/>
              </a:rPr>
              <a:t>(n-1)* 1 , O(n) </a:t>
            </a:r>
            <a:r>
              <a:rPr i="1" lang="en-US" sz="2200">
                <a:solidFill>
                  <a:srgbClr val="000000"/>
                </a:solidFill>
                <a:ea typeface="新細明體"/>
              </a:rPr>
              <a:t>best case</a:t>
            </a: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"/>
            </a:pPr>
            <a:r>
              <a:rPr lang="en-US" sz="2200">
                <a:solidFill>
                  <a:srgbClr val="000000"/>
                </a:solidFill>
                <a:ea typeface="新細明體"/>
              </a:rPr>
              <a:t>How many element shifts are done?</a:t>
            </a:r>
            <a:endParaRPr/>
          </a:p>
          <a:p>
            <a:pPr lvl="1">
              <a:lnSpc>
                <a:spcPct val="100000"/>
              </a:lnSpc>
              <a:buSzPct val="25000"/>
              <a:buFont typeface="Symbol" charset="2"/>
              <a:buChar char=""/>
            </a:pPr>
            <a:r>
              <a:rPr lang="en-US" sz="2200">
                <a:solidFill>
                  <a:srgbClr val="000000"/>
                </a:solidFill>
                <a:ea typeface="新細明體"/>
              </a:rPr>
              <a:t>1+2+...+(n-1), O(n2) </a:t>
            </a:r>
            <a:r>
              <a:rPr i="1" lang="en-US" sz="2200">
                <a:solidFill>
                  <a:srgbClr val="000000"/>
                </a:solidFill>
                <a:ea typeface="新細明體"/>
              </a:rPr>
              <a:t>worst case</a:t>
            </a:r>
            <a:endParaRPr/>
          </a:p>
          <a:p>
            <a:pPr lvl="1">
              <a:lnSpc>
                <a:spcPct val="100000"/>
              </a:lnSpc>
              <a:buSzPct val="25000"/>
              <a:buFont typeface="Symbol" charset="2"/>
              <a:buChar char=""/>
            </a:pPr>
            <a:r>
              <a:rPr lang="en-US" sz="2200">
                <a:solidFill>
                  <a:srgbClr val="000000"/>
                </a:solidFill>
                <a:ea typeface="新細明體"/>
              </a:rPr>
              <a:t>0 , O(1) </a:t>
            </a:r>
            <a:r>
              <a:rPr i="1" lang="en-US" sz="2200">
                <a:solidFill>
                  <a:srgbClr val="000000"/>
                </a:solidFill>
                <a:ea typeface="新細明體"/>
              </a:rPr>
              <a:t>best case</a:t>
            </a: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"/>
            </a:pPr>
            <a:r>
              <a:rPr lang="en-US" sz="2200">
                <a:solidFill>
                  <a:srgbClr val="000000"/>
                </a:solidFill>
                <a:ea typeface="新細明體"/>
              </a:rPr>
              <a:t>How much space?</a:t>
            </a:r>
            <a:endParaRPr/>
          </a:p>
          <a:p>
            <a:pPr lvl="1">
              <a:lnSpc>
                <a:spcPct val="100000"/>
              </a:lnSpc>
              <a:buSzPct val="25000"/>
              <a:buFont typeface="Symbol" charset="2"/>
              <a:buChar char=""/>
            </a:pPr>
            <a:r>
              <a:rPr lang="en-US" sz="2200">
                <a:solidFill>
                  <a:srgbClr val="000000"/>
                </a:solidFill>
                <a:ea typeface="新細明體"/>
              </a:rPr>
              <a:t>In-place algorithm</a:t>
            </a:r>
            <a:endParaRPr/>
          </a:p>
        </p:txBody>
      </p:sp>
    </p:spTree>
  </p:cSld>
  <p:timing>
    <p:tnLst>
      <p:par>
        <p:cTn id="344" dur="indefinite" restart="never" nodeType="tmRoot">
          <p:childTnLst>
            <p:seq>
              <p:cTn id="34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457200" y="244440"/>
            <a:ext cx="8384760" cy="112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Arial"/>
              </a:rPr>
              <a:t>Empirical Analysis of Insertion Sort</a:t>
            </a:r>
            <a:endParaRPr/>
          </a:p>
        </p:txBody>
      </p:sp>
      <p:pic>
        <p:nvPicPr>
          <p:cNvPr id="218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1281240"/>
            <a:ext cx="7162560" cy="4281120"/>
          </a:xfrm>
          <a:prstGeom prst="rect">
            <a:avLst/>
          </a:prstGeom>
          <a:ln>
            <a:noFill/>
          </a:ln>
        </p:spPr>
      </p:pic>
      <p:sp>
        <p:nvSpPr>
          <p:cNvPr id="219" name="CustomShape 2"/>
          <p:cNvSpPr/>
          <p:nvPr/>
        </p:nvSpPr>
        <p:spPr>
          <a:xfrm>
            <a:off x="319320" y="6324480"/>
            <a:ext cx="75268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Verdana"/>
              </a:rPr>
              <a:t>Source: http://linux.wku.edu/~lamonml/algor/sort/insertion.html</a:t>
            </a:r>
            <a:endParaRPr/>
          </a:p>
        </p:txBody>
      </p:sp>
      <p:sp>
        <p:nvSpPr>
          <p:cNvPr id="220" name="CustomShape 3"/>
          <p:cNvSpPr/>
          <p:nvPr/>
        </p:nvSpPr>
        <p:spPr>
          <a:xfrm>
            <a:off x="634320" y="5792040"/>
            <a:ext cx="7818120" cy="365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Verdana"/>
              </a:rPr>
              <a:t>The graph demonstrates the </a:t>
            </a:r>
            <a:r>
              <a:rPr i="1" lang="en-US">
                <a:solidFill>
                  <a:srgbClr val="ffffff"/>
                </a:solidFill>
                <a:latin typeface="Verdana"/>
              </a:rPr>
              <a:t>n^</a:t>
            </a:r>
            <a:r>
              <a:rPr lang="en-US">
                <a:solidFill>
                  <a:srgbClr val="ffffff"/>
                </a:solidFill>
                <a:latin typeface="Verdana"/>
              </a:rPr>
              <a:t>2 complexity of the insertion sort. </a:t>
            </a:r>
            <a:endParaRPr/>
          </a:p>
        </p:txBody>
      </p:sp>
    </p:spTree>
  </p:cSld>
  <p:transition spd="slow">
    <p:fade/>
  </p:transition>
  <p:timing>
    <p:tnLst>
      <p:par>
        <p:cTn id="346" dur="indefinite" restart="never" nodeType="tmRoot">
          <p:childTnLst>
            <p:seq>
              <p:cTn id="34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1009440" y="675720"/>
            <a:ext cx="7124760" cy="924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Verdana"/>
              </a:rPr>
              <a:t>Best Times to Use Insertion Sort</a:t>
            </a:r>
            <a:endParaRPr/>
          </a:p>
        </p:txBody>
      </p:sp>
      <p:sp>
        <p:nvSpPr>
          <p:cNvPr id="222" name="TextShape 2"/>
          <p:cNvSpPr txBox="1"/>
          <p:nvPr/>
        </p:nvSpPr>
        <p:spPr>
          <a:xfrm>
            <a:off x="1009440" y="1807200"/>
            <a:ext cx="7124760" cy="40510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Wingdings 2" charset="2"/>
              <a:buChar char=""/>
            </a:pPr>
            <a:r>
              <a:rPr lang="en-US">
                <a:solidFill>
                  <a:srgbClr val="000000"/>
                </a:solidFill>
                <a:latin typeface="Verdana"/>
              </a:rPr>
              <a:t>When the data sets are relatively small.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"/>
            </a:pPr>
            <a:r>
              <a:rPr lang="en-US" sz="1600">
                <a:solidFill>
                  <a:srgbClr val="000000"/>
                </a:solidFill>
                <a:latin typeface="Verdana"/>
              </a:rPr>
              <a:t>Moderately efficient.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"/>
            </a:pPr>
            <a:r>
              <a:rPr lang="en-US">
                <a:solidFill>
                  <a:srgbClr val="000000"/>
                </a:solidFill>
                <a:latin typeface="Verdana"/>
              </a:rPr>
              <a:t>When you want a quick easy implementation.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"/>
            </a:pPr>
            <a:r>
              <a:rPr lang="en-US" sz="1600">
                <a:solidFill>
                  <a:srgbClr val="000000"/>
                </a:solidFill>
                <a:latin typeface="Verdana"/>
              </a:rPr>
              <a:t>Not hard to code Insertion sort.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"/>
            </a:pPr>
            <a:r>
              <a:rPr lang="en-US">
                <a:solidFill>
                  <a:srgbClr val="000000"/>
                </a:solidFill>
                <a:latin typeface="Verdana"/>
              </a:rPr>
              <a:t>When data sets are mostly sorted already.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"/>
            </a:pPr>
            <a:r>
              <a:rPr lang="en-US" sz="1600">
                <a:solidFill>
                  <a:srgbClr val="000000"/>
                </a:solidFill>
                <a:latin typeface="Verdana"/>
              </a:rPr>
              <a:t>(1,2,4,6,3,2)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slow">
    <p:fade/>
  </p:transition>
  <p:timing>
    <p:tnLst>
      <p:par>
        <p:cTn id="348" dur="indefinite" restart="never" nodeType="tmRoot">
          <p:childTnLst>
            <p:seq>
              <p:cTn id="34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1009440" y="675720"/>
            <a:ext cx="7124760" cy="924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800">
                <a:solidFill>
                  <a:srgbClr val="000000"/>
                </a:solidFill>
                <a:latin typeface="Verdana"/>
              </a:rPr>
              <a:t>Worst Times to Use Insertion Sort</a:t>
            </a:r>
            <a:endParaRPr/>
          </a:p>
        </p:txBody>
      </p:sp>
      <p:sp>
        <p:nvSpPr>
          <p:cNvPr id="224" name="TextShape 2"/>
          <p:cNvSpPr txBox="1"/>
          <p:nvPr/>
        </p:nvSpPr>
        <p:spPr>
          <a:xfrm>
            <a:off x="1009440" y="1807200"/>
            <a:ext cx="7124760" cy="40510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Wingdings 2" charset="2"/>
              <a:buChar char=""/>
            </a:pPr>
            <a:r>
              <a:rPr lang="en-US">
                <a:solidFill>
                  <a:srgbClr val="000000"/>
                </a:solidFill>
                <a:latin typeface="Verdana"/>
              </a:rPr>
              <a:t>When the data sets are relatively large.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"/>
            </a:pPr>
            <a:r>
              <a:rPr lang="en-US" sz="1600">
                <a:solidFill>
                  <a:srgbClr val="000000"/>
                </a:solidFill>
                <a:latin typeface="Verdana"/>
              </a:rPr>
              <a:t>Because the running time is quadratic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"/>
            </a:pPr>
            <a:r>
              <a:rPr lang="en-US">
                <a:solidFill>
                  <a:srgbClr val="000000"/>
                </a:solidFill>
                <a:latin typeface="Verdana"/>
              </a:rPr>
              <a:t>When data sets are completely unsorted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"/>
            </a:pPr>
            <a:r>
              <a:rPr lang="en-US" sz="1600">
                <a:solidFill>
                  <a:srgbClr val="000000"/>
                </a:solidFill>
                <a:latin typeface="Verdana"/>
              </a:rPr>
              <a:t>Absolute worst case would be reverse ordered. (9,8,7,6,5,4)</a:t>
            </a:r>
            <a:endParaRPr/>
          </a:p>
        </p:txBody>
      </p:sp>
    </p:spTree>
  </p:cSld>
  <p:transition spd="slow">
    <p:fade/>
  </p:transition>
  <p:timing>
    <p:tnLst>
      <p:par>
        <p:cTn id="350" dur="indefinite" restart="never" nodeType="tmRoot">
          <p:childTnLst>
            <p:seq>
              <p:cTn id="35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457200" y="277560"/>
            <a:ext cx="8229600" cy="1143000"/>
          </a:xfrm>
          <a:prstGeom prst="rect">
            <a:avLst/>
          </a:prstGeom>
        </p:spPr>
        <p:txBody>
          <a:bodyPr lIns="92160" rIns="92160" tIns="46080" bIns="46080" anchor="ctr"/>
          <a:p>
            <a:pPr>
              <a:lnSpc>
                <a:spcPct val="100000"/>
              </a:lnSpc>
              <a:buSzPct val="25000"/>
              <a:buFont typeface="Wingdings" charset="2"/>
              <a:buChar char=""/>
            </a:pPr>
            <a:r>
              <a:rPr lang="en-US">
                <a:solidFill>
                  <a:srgbClr val="000000"/>
                </a:solidFill>
                <a:ea typeface="新細明體"/>
              </a:rPr>
              <a:t>Faster Computer Vs Better Algorithm</a:t>
            </a:r>
            <a:endParaRPr/>
          </a:p>
        </p:txBody>
      </p:sp>
      <p:sp>
        <p:nvSpPr>
          <p:cNvPr id="226" name="TextShape 2"/>
          <p:cNvSpPr txBox="1"/>
          <p:nvPr/>
        </p:nvSpPr>
        <p:spPr>
          <a:xfrm>
            <a:off x="457200" y="1599840"/>
            <a:ext cx="8229600" cy="4530600"/>
          </a:xfrm>
          <a:prstGeom prst="rect">
            <a:avLst/>
          </a:prstGeom>
        </p:spPr>
        <p:txBody>
          <a:bodyPr lIns="92160" rIns="92160" tIns="46080" bIns="46080"/>
          <a:p>
            <a:pPr>
              <a:lnSpc>
                <a:spcPct val="100000"/>
              </a:lnSpc>
              <a:buSzPct val="25000"/>
              <a:buFont typeface="Times New Roman"/>
              <a:buChar char="•"/>
            </a:pPr>
            <a:endParaRPr/>
          </a:p>
          <a:p>
            <a:pPr>
              <a:lnSpc>
                <a:spcPct val="100000"/>
              </a:lnSpc>
              <a:buSzPct val="25000"/>
              <a:buFont typeface="Times New Roman"/>
              <a:buChar char="•"/>
            </a:pPr>
            <a:r>
              <a:rPr lang="en-US">
                <a:solidFill>
                  <a:srgbClr val="000000"/>
                </a:solidFill>
                <a:ea typeface="新細明體"/>
              </a:rPr>
              <a:t>Algorithmic improvement more useful</a:t>
            </a:r>
            <a:endParaRPr/>
          </a:p>
          <a:p>
            <a:pPr>
              <a:lnSpc>
                <a:spcPct val="100000"/>
              </a:lnSpc>
              <a:buSzPct val="25000"/>
              <a:buFont typeface="Times New Roman"/>
              <a:buChar char="•"/>
            </a:pPr>
            <a:r>
              <a:rPr lang="en-US">
                <a:solidFill>
                  <a:srgbClr val="000000"/>
                </a:solidFill>
                <a:ea typeface="新細明體"/>
              </a:rPr>
              <a:t>than hardware improvement.</a:t>
            </a:r>
            <a:endParaRPr/>
          </a:p>
          <a:p>
            <a:pPr>
              <a:lnSpc>
                <a:spcPct val="100000"/>
              </a:lnSpc>
              <a:buSzPct val="25000"/>
              <a:buFont typeface="Times New Roman"/>
              <a:buChar char="•"/>
            </a:pPr>
            <a:endParaRPr/>
          </a:p>
          <a:p>
            <a:pPr>
              <a:lnSpc>
                <a:spcPct val="100000"/>
              </a:lnSpc>
              <a:buSzPct val="25000"/>
              <a:buFont typeface="Times New Roman"/>
              <a:buChar char="•"/>
            </a:pPr>
            <a:r>
              <a:rPr lang="en-US">
                <a:solidFill>
                  <a:srgbClr val="000000"/>
                </a:solidFill>
                <a:ea typeface="新細明體"/>
              </a:rPr>
              <a:t>E.g. 2</a:t>
            </a:r>
            <a:r>
              <a:rPr lang="en-US" baseline="30000">
                <a:solidFill>
                  <a:srgbClr val="000000"/>
                </a:solidFill>
                <a:ea typeface="新細明體"/>
              </a:rPr>
              <a:t>n</a:t>
            </a:r>
            <a:r>
              <a:rPr lang="en-US">
                <a:solidFill>
                  <a:srgbClr val="000000"/>
                </a:solidFill>
                <a:ea typeface="新細明體"/>
              </a:rPr>
              <a:t> to n</a:t>
            </a:r>
            <a:r>
              <a:rPr lang="en-US" baseline="30000">
                <a:solidFill>
                  <a:srgbClr val="000000"/>
                </a:solidFill>
                <a:ea typeface="新細明體"/>
              </a:rPr>
              <a:t>3</a:t>
            </a:r>
            <a:endParaRPr/>
          </a:p>
        </p:txBody>
      </p:sp>
      <p:pic>
        <p:nvPicPr>
          <p:cNvPr id="22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553080" y="990720"/>
            <a:ext cx="1543320" cy="1474560"/>
          </a:xfrm>
          <a:prstGeom prst="rect">
            <a:avLst/>
          </a:prstGeom>
          <a:ln>
            <a:noFill/>
          </a:ln>
        </p:spPr>
      </p:pic>
      <p:pic>
        <p:nvPicPr>
          <p:cNvPr id="22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920" y="1600200"/>
            <a:ext cx="365040" cy="36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2" dur="indefinite" restart="never" nodeType="tmRoot">
          <p:childTnLst>
            <p:seq>
              <p:cTn id="353" dur="indefinite" nodeType="mainSeq">
                <p:childTnLst>
                  <p:par>
                    <p:cTn id="354" dur="indefinite" fill="hold">
                      <p:stCondLst>
                        <p:cond delay="indefinite"/>
                      </p:stCondLst>
                      <p:childTnLst>
                        <p:par>
                          <p:cTn id="355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56" dur="indefinite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8" dur="500" fill="hold"/>
                                        <p:tgtEl>
                                          <p:spTgt spid="226">
                                            <p:txEl>
                                              <p:pRg st="1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9" dur="500" fill="hold"/>
                                        <p:tgtEl>
                                          <p:spTgt spid="226">
                                            <p:txEl>
                                              <p:pRg st="1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dur="indefinite" fill="hold">
                      <p:stCondLst>
                        <p:cond delay="indefinite"/>
                      </p:stCondLst>
                      <p:childTnLst>
                        <p:par>
                          <p:cTn id="361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62" dur="indefinite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7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4" dur="500" fill="hold"/>
                                        <p:tgtEl>
                                          <p:spTgt spid="226">
                                            <p:txEl>
                                              <p:pRg st="37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5" dur="500" fill="hold"/>
                                        <p:tgtEl>
                                          <p:spTgt spid="226">
                                            <p:txEl>
                                              <p:pRg st="37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dur="indefinite" fill="hold">
                      <p:stCondLst>
                        <p:cond delay="indefinite"/>
                      </p:stCondLst>
                      <p:childTnLst>
                        <p:par>
                          <p:cTn id="367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368" dur="indefinite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65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0" dur="500" fill="hold"/>
                                        <p:tgtEl>
                                          <p:spTgt spid="226">
                                            <p:txEl>
                                              <p:pRg st="65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1" dur="500" fill="hold"/>
                                        <p:tgtEl>
                                          <p:spTgt spid="226">
                                            <p:txEl>
                                              <p:pRg st="65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009440" y="675720"/>
            <a:ext cx="7124760" cy="924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Verdana"/>
              </a:rPr>
              <a:t>TEAM MEMBERS</a:t>
            </a:r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152280" y="1752480"/>
            <a:ext cx="8915040" cy="475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4800">
                <a:solidFill>
                  <a:srgbClr val="000000"/>
                </a:solidFill>
                <a:latin typeface="Verdana"/>
              </a:rPr>
              <a:t>Suravi Akhter Nipa-------0827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4800">
                <a:solidFill>
                  <a:srgbClr val="000000"/>
                </a:solidFill>
                <a:latin typeface="Verdana"/>
              </a:rPr>
              <a:t>Imam Hossain kawsar---0816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4800">
                <a:solidFill>
                  <a:srgbClr val="000000"/>
                </a:solidFill>
                <a:latin typeface="Verdana"/>
              </a:rPr>
              <a:t>Tulshi Candra Das------0811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0" dur="indefinite" restart="never" nodeType="tmRoot">
          <p:childTnLst>
            <p:seq>
              <p:cTn id="1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2438280" y="2435760"/>
            <a:ext cx="5028840" cy="1552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Verdana"/>
              </a:rPr>
              <a:t>THANK YOU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4800">
                <a:solidFill>
                  <a:srgbClr val="000000"/>
                </a:solidFill>
                <a:latin typeface="Verdana"/>
              </a:rPr>
              <a:t>EVERYONE </a:t>
            </a:r>
            <a:endParaRPr/>
          </a:p>
        </p:txBody>
      </p:sp>
    </p:spTree>
  </p:cSld>
  <p:timing>
    <p:tnLst>
      <p:par>
        <p:cTn id="372" dur="indefinite" restart="never" nodeType="tmRoot">
          <p:childTnLst>
            <p:seq>
              <p:cTn id="37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1850760" y="3200400"/>
            <a:ext cx="5726880" cy="914760"/>
          </a:xfrm>
          <a:prstGeom prst="rect">
            <a:avLst/>
          </a:prstGeom>
          <a:noFill/>
          <a:ln>
            <a:noFill/>
          </a:ln>
        </p:spPr>
        <p:txBody>
          <a:bodyPr wrap="none"/>
          <a:p>
            <a:pPr algn="ctr">
              <a:lnSpc>
                <a:spcPct val="100000"/>
              </a:lnSpc>
            </a:pPr>
            <a:r>
              <a:rPr b="1" lang="en-US" sz="5400">
                <a:solidFill>
                  <a:srgbClr val="000000"/>
                </a:solidFill>
                <a:latin typeface="Verdana"/>
              </a:rPr>
              <a:t>Sawal  / jawab</a:t>
            </a:r>
            <a:endParaRPr/>
          </a:p>
        </p:txBody>
      </p:sp>
    </p:spTree>
  </p:cSld>
  <p:timing>
    <p:tnLst>
      <p:par>
        <p:cTn id="374" dur="indefinite" restart="never" nodeType="tmRoot">
          <p:childTnLst>
            <p:seq>
              <p:cTn id="37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1009440" y="675720"/>
            <a:ext cx="7124760" cy="924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Verdana"/>
              </a:rPr>
              <a:t>What is sorting????</a:t>
            </a:r>
            <a:endParaRPr/>
          </a:p>
        </p:txBody>
      </p:sp>
    </p:spTree>
  </p:cSld>
  <p:timing>
    <p:tnLst>
      <p:par>
        <p:cTn id="12" dur="indefinite" restart="never" nodeType="tmRoot">
          <p:childTnLst>
            <p:seq>
              <p:cTn id="1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914400" y="609480"/>
            <a:ext cx="7124760" cy="924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Outline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457200" y="1676520"/>
            <a:ext cx="8007120" cy="4876560"/>
          </a:xfrm>
          <a:prstGeom prst="rect">
            <a:avLst/>
          </a:prstGeom>
        </p:spPr>
        <p:txBody>
          <a:bodyPr anchor="ctr"/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Wingdings 2" charset="2"/>
              <a:buChar char=""/>
            </a:pPr>
            <a:r>
              <a:rPr lang="en-US" sz="2800">
                <a:solidFill>
                  <a:srgbClr val="000000"/>
                </a:solidFill>
                <a:latin typeface="Verdana"/>
              </a:rPr>
              <a:t>Sort definition</a:t>
            </a:r>
            <a:endParaRPr/>
          </a:p>
          <a:p>
            <a:pPr>
              <a:lnSpc>
                <a:spcPct val="80000"/>
              </a:lnSpc>
              <a:buFont typeface="Wingdings 2" charset="2"/>
              <a:buChar char=""/>
            </a:pPr>
            <a:r>
              <a:rPr lang="en-US" sz="2800">
                <a:solidFill>
                  <a:srgbClr val="000000"/>
                </a:solidFill>
                <a:latin typeface="Verdana"/>
              </a:rPr>
              <a:t>Importance of Sorting</a:t>
            </a:r>
            <a:endParaRPr/>
          </a:p>
          <a:p>
            <a:pPr>
              <a:lnSpc>
                <a:spcPct val="80000"/>
              </a:lnSpc>
              <a:buFont typeface="Wingdings 2" charset="2"/>
              <a:buChar char=""/>
            </a:pPr>
            <a:r>
              <a:rPr lang="en-US" sz="2800">
                <a:solidFill>
                  <a:srgbClr val="000000"/>
                </a:solidFill>
                <a:latin typeface="Verdana"/>
              </a:rPr>
              <a:t>Insertion sort</a:t>
            </a:r>
            <a:endParaRPr/>
          </a:p>
          <a:p>
            <a:pPr lvl="1">
              <a:lnSpc>
                <a:spcPct val="80000"/>
              </a:lnSpc>
              <a:buFont typeface="Wingdings 2" charset="2"/>
              <a:buChar char=""/>
            </a:pPr>
            <a:r>
              <a:rPr lang="en-US" sz="2400">
                <a:solidFill>
                  <a:srgbClr val="000000"/>
                </a:solidFill>
                <a:latin typeface="Verdana"/>
              </a:rPr>
              <a:t>Explanation</a:t>
            </a:r>
            <a:endParaRPr/>
          </a:p>
          <a:p>
            <a:pPr lvl="1">
              <a:lnSpc>
                <a:spcPct val="80000"/>
              </a:lnSpc>
              <a:buFont typeface="Wingdings 2" charset="2"/>
              <a:buChar char=""/>
            </a:pPr>
            <a:r>
              <a:rPr lang="en-US" sz="2400">
                <a:solidFill>
                  <a:srgbClr val="000000"/>
                </a:solidFill>
                <a:latin typeface="Verdana"/>
              </a:rPr>
              <a:t>Algorithm</a:t>
            </a:r>
            <a:endParaRPr/>
          </a:p>
          <a:p>
            <a:pPr lvl="1">
              <a:lnSpc>
                <a:spcPct val="80000"/>
              </a:lnSpc>
              <a:buFont typeface="Wingdings 2" charset="2"/>
              <a:buChar char=""/>
            </a:pPr>
            <a:r>
              <a:rPr lang="en-US" sz="2400">
                <a:solidFill>
                  <a:srgbClr val="000000"/>
                </a:solidFill>
                <a:latin typeface="Verdana"/>
              </a:rPr>
              <a:t>Walk through example</a:t>
            </a:r>
            <a:endParaRPr/>
          </a:p>
          <a:p>
            <a:pPr lvl="1">
              <a:lnSpc>
                <a:spcPct val="80000"/>
              </a:lnSpc>
              <a:buFont typeface="Wingdings 2" charset="2"/>
              <a:buChar char=""/>
            </a:pPr>
            <a:r>
              <a:rPr lang="en-US" sz="2400">
                <a:solidFill>
                  <a:srgbClr val="000000"/>
                </a:solidFill>
                <a:latin typeface="Verdana"/>
              </a:rPr>
              <a:t>Runtime</a:t>
            </a:r>
            <a:endParaRPr/>
          </a:p>
          <a:p>
            <a:pPr lvl="1">
              <a:lnSpc>
                <a:spcPct val="80000"/>
              </a:lnSpc>
              <a:buFont typeface="Wingdings 2" charset="2"/>
              <a:buChar char=""/>
            </a:pPr>
            <a:r>
              <a:rPr lang="en-US" sz="2400">
                <a:solidFill>
                  <a:srgbClr val="000000"/>
                </a:solidFill>
                <a:latin typeface="Verdana"/>
              </a:rPr>
              <a:t>Advantage and Disadvantage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Verdana"/>
              </a:rPr>
              <a:t> </a:t>
            </a:r>
            <a:endParaRPr/>
          </a:p>
          <a:p>
            <a:endParaRPr/>
          </a:p>
        </p:txBody>
      </p:sp>
    </p:spTree>
  </p:cSld>
  <p:transition spd="slow">
    <p:fade/>
  </p:transition>
  <p:timing>
    <p:tnLst>
      <p:par>
        <p:cTn id="14" dur="indefinite" restart="never" nodeType="tmRoot">
          <p:childTnLst>
            <p:seq>
              <p:cTn id="15" dur="indefinite" nodeType="mainSeq">
                <p:childTnLst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81">
                                            <p:txEl>
                                              <p:pRg st="1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81">
                                            <p:txEl>
                                              <p:pRg st="1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7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81">
                                            <p:txEl>
                                              <p:pRg st="17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81">
                                            <p:txEl>
                                              <p:pRg st="17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9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81">
                                            <p:txEl>
                                              <p:pRg st="39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81">
                                            <p:txEl>
                                              <p:pRg st="39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nodeType="clickEffect" fill="hold">
                      <p:stCondLst>
                        <p:cond delay="indefinite"/>
                      </p:stCondLst>
                      <p:childTnLst>
                        <p:par>
                          <p:cTn id="3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54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81">
                                            <p:txEl>
                                              <p:pRg st="54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181">
                                            <p:txEl>
                                              <p:pRg st="54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66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81">
                                            <p:txEl>
                                              <p:pRg st="66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81">
                                            <p:txEl>
                                              <p:pRg st="66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76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181">
                                            <p:txEl>
                                              <p:pRg st="76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181">
                                            <p:txEl>
                                              <p:pRg st="76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97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81">
                                            <p:txEl>
                                              <p:pRg st="97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181">
                                            <p:txEl>
                                              <p:pRg st="97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05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181">
                                            <p:txEl>
                                              <p:pRg st="105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181">
                                            <p:txEl>
                                              <p:pRg st="105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nodeType="clickEffect" fill="hold">
                      <p:stCondLst>
                        <p:cond delay="indefinite"/>
                      </p:stCondLst>
                      <p:childTnLst>
                        <p:par>
                          <p:cTn id="5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32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181">
                                            <p:txEl>
                                              <p:pRg st="132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181">
                                            <p:txEl>
                                              <p:pRg st="132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1523880" y="380880"/>
            <a:ext cx="7124760" cy="924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Verdana"/>
              </a:rPr>
              <a:t>Sorting at a glance: </a:t>
            </a:r>
            <a:r>
              <a:rPr lang="en-US" sz="3200">
                <a:solidFill>
                  <a:srgbClr val="000000"/>
                </a:solidFill>
                <a:latin typeface="Verdana"/>
              </a:rPr>
              <a:t>
</a:t>
            </a:r>
            <a:r>
              <a:rPr lang="en-US" sz="3200">
                <a:solidFill>
                  <a:srgbClr val="000000"/>
                </a:solidFill>
                <a:latin typeface="Verdana"/>
              </a:rPr>
              <a:t>	</a:t>
            </a:r>
            <a:r>
              <a:rPr lang="en-US" sz="3200">
                <a:solidFill>
                  <a:srgbClr val="000000"/>
                </a:solidFill>
                <a:latin typeface="Verdana"/>
              </a:rPr>
              <a:t>	</a:t>
            </a:r>
            <a:r>
              <a:rPr lang="en-US" sz="3200">
                <a:solidFill>
                  <a:srgbClr val="000000"/>
                </a:solidFill>
                <a:latin typeface="Verdana"/>
              </a:rPr>
              <a:t>	</a:t>
            </a:r>
            <a:r>
              <a:rPr lang="en-US" sz="3200">
                <a:solidFill>
                  <a:srgbClr val="000000"/>
                </a:solidFill>
                <a:latin typeface="Verdana"/>
              </a:rPr>
              <a:t>The Big Picture</a:t>
            </a:r>
            <a:endParaRPr/>
          </a:p>
        </p:txBody>
      </p:sp>
      <p:sp>
        <p:nvSpPr>
          <p:cNvPr id="183" name="TextShape 2"/>
          <p:cNvSpPr txBox="1"/>
          <p:nvPr/>
        </p:nvSpPr>
        <p:spPr>
          <a:xfrm>
            <a:off x="4800600" y="6343560"/>
            <a:ext cx="2133360" cy="3646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en-US" sz="900">
                <a:solidFill>
                  <a:srgbClr val="2f1343"/>
                </a:solidFill>
                <a:latin typeface="Verdana"/>
              </a:rPr>
              <a:t>12.11.2016</a:t>
            </a:r>
            <a:endParaRPr/>
          </a:p>
        </p:txBody>
      </p:sp>
      <p:sp>
        <p:nvSpPr>
          <p:cNvPr id="184" name="TextShape 3"/>
          <p:cNvSpPr txBox="1"/>
          <p:nvPr/>
        </p:nvSpPr>
        <p:spPr>
          <a:xfrm>
            <a:off x="959400" y="6343560"/>
            <a:ext cx="5256000" cy="364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>
                <a:solidFill>
                  <a:srgbClr val="2f1343"/>
                </a:solidFill>
                <a:latin typeface="Verdana"/>
              </a:rPr>
              <a:t>IIT,DU</a:t>
            </a:r>
            <a:endParaRPr/>
          </a:p>
        </p:txBody>
      </p:sp>
      <p:sp>
        <p:nvSpPr>
          <p:cNvPr id="185" name="CustomShape 4"/>
          <p:cNvSpPr/>
          <p:nvPr/>
        </p:nvSpPr>
        <p:spPr>
          <a:xfrm>
            <a:off x="1897200" y="2111760"/>
            <a:ext cx="1625760" cy="1098000"/>
          </a:xfrm>
          <a:prstGeom prst="rect">
            <a:avLst/>
          </a:prstGeom>
          <a:solidFill>
            <a:srgbClr val="7f98a9"/>
          </a:solidFill>
          <a:ln w="9360">
            <a:noFill/>
          </a:ln>
        </p:spPr>
        <p:txBody>
          <a:bodyPr wrap="none" lIns="90000" rIns="90000" tIns="91440" bIns="9144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Verdana"/>
              </a:rPr>
              <a:t>Simple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Verdana"/>
              </a:rPr>
              <a:t>algorithms: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Verdana"/>
              </a:rPr>
              <a:t>O(</a:t>
            </a:r>
            <a:r>
              <a:rPr i="1" lang="en-US" sz="2000">
                <a:solidFill>
                  <a:srgbClr val="000000"/>
                </a:solidFill>
                <a:latin typeface="Verdana"/>
              </a:rPr>
              <a:t>n</a:t>
            </a:r>
            <a:r>
              <a:rPr lang="en-US" sz="2000" baseline="30000">
                <a:solidFill>
                  <a:srgbClr val="000000"/>
                </a:solidFill>
                <a:latin typeface="Verdana"/>
              </a:rPr>
              <a:t>2)</a:t>
            </a:r>
            <a:endParaRPr/>
          </a:p>
        </p:txBody>
      </p:sp>
      <p:sp>
        <p:nvSpPr>
          <p:cNvPr id="186" name="CustomShape 5"/>
          <p:cNvSpPr/>
          <p:nvPr/>
        </p:nvSpPr>
        <p:spPr>
          <a:xfrm>
            <a:off x="3757320" y="2954520"/>
            <a:ext cx="1625760" cy="1098000"/>
          </a:xfrm>
          <a:prstGeom prst="rect">
            <a:avLst/>
          </a:prstGeom>
          <a:solidFill>
            <a:srgbClr val="7f98a9"/>
          </a:solidFill>
          <a:ln w="57240">
            <a:solidFill>
              <a:srgbClr val="1c3244"/>
            </a:solidFill>
            <a:miter/>
          </a:ln>
        </p:spPr>
        <p:txBody>
          <a:bodyPr wrap="none" lIns="90000" rIns="90000" tIns="91440" bIns="9144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Verdana"/>
              </a:rPr>
              <a:t>Fancier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Verdana"/>
              </a:rPr>
              <a:t>algorithms: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Verdana"/>
              </a:rPr>
              <a:t>O(</a:t>
            </a:r>
            <a:r>
              <a:rPr i="1" lang="en-US" sz="2000">
                <a:solidFill>
                  <a:srgbClr val="000000"/>
                </a:solidFill>
                <a:latin typeface="Verdana"/>
              </a:rPr>
              <a:t>n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 log </a:t>
            </a:r>
            <a:r>
              <a:rPr i="1" lang="en-US" sz="2000">
                <a:solidFill>
                  <a:srgbClr val="000000"/>
                </a:solidFill>
                <a:latin typeface="Verdana"/>
              </a:rPr>
              <a:t>n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)</a:t>
            </a:r>
            <a:endParaRPr/>
          </a:p>
        </p:txBody>
      </p:sp>
      <p:sp>
        <p:nvSpPr>
          <p:cNvPr id="187" name="CustomShape 6"/>
          <p:cNvSpPr/>
          <p:nvPr/>
        </p:nvSpPr>
        <p:spPr>
          <a:xfrm>
            <a:off x="5536800" y="3771360"/>
            <a:ext cx="1845360" cy="1098000"/>
          </a:xfrm>
          <a:prstGeom prst="rect">
            <a:avLst/>
          </a:prstGeom>
          <a:solidFill>
            <a:srgbClr val="7f98a9"/>
          </a:solidFill>
          <a:ln w="9360">
            <a:noFill/>
          </a:ln>
        </p:spPr>
        <p:txBody>
          <a:bodyPr wrap="none" lIns="90000" rIns="90000" tIns="91440" bIns="9144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Verdana"/>
              </a:rPr>
              <a:t>Comparison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Verdana"/>
              </a:rPr>
              <a:t>lower bound: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Symbol"/>
              </a:rPr>
              <a:t>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(</a:t>
            </a:r>
            <a:r>
              <a:rPr i="1" lang="en-US" sz="2000">
                <a:solidFill>
                  <a:srgbClr val="000000"/>
                </a:solidFill>
                <a:latin typeface="Verdana"/>
              </a:rPr>
              <a:t>n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 log </a:t>
            </a:r>
            <a:r>
              <a:rPr i="1" lang="en-US" sz="2000">
                <a:solidFill>
                  <a:srgbClr val="000000"/>
                </a:solidFill>
                <a:latin typeface="Verdana"/>
              </a:rPr>
              <a:t>n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)</a:t>
            </a:r>
            <a:endParaRPr/>
          </a:p>
        </p:txBody>
      </p:sp>
      <p:sp>
        <p:nvSpPr>
          <p:cNvPr id="188" name="CustomShape 7"/>
          <p:cNvSpPr/>
          <p:nvPr/>
        </p:nvSpPr>
        <p:spPr>
          <a:xfrm>
            <a:off x="7497000" y="4597560"/>
            <a:ext cx="1625760" cy="1098000"/>
          </a:xfrm>
          <a:prstGeom prst="rect">
            <a:avLst/>
          </a:prstGeom>
          <a:solidFill>
            <a:srgbClr val="7f98a9"/>
          </a:solidFill>
          <a:ln w="9360">
            <a:noFill/>
          </a:ln>
        </p:spPr>
        <p:txBody>
          <a:bodyPr wrap="none" lIns="90000" rIns="90000" tIns="91440" bIns="9144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Verdana"/>
              </a:rPr>
              <a:t>Specialized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Verdana"/>
              </a:rPr>
              <a:t>algorithms: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Verdana"/>
              </a:rPr>
              <a:t>O(</a:t>
            </a:r>
            <a:r>
              <a:rPr i="1" lang="en-US" sz="2000">
                <a:solidFill>
                  <a:srgbClr val="000000"/>
                </a:solidFill>
                <a:latin typeface="Verdana"/>
              </a:rPr>
              <a:t>n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)</a:t>
            </a:r>
            <a:endParaRPr/>
          </a:p>
        </p:txBody>
      </p:sp>
      <p:sp>
        <p:nvSpPr>
          <p:cNvPr id="189" name="CustomShape 8"/>
          <p:cNvSpPr/>
          <p:nvPr/>
        </p:nvSpPr>
        <p:spPr>
          <a:xfrm>
            <a:off x="1746720" y="3508560"/>
            <a:ext cx="1926000" cy="161496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Verdana"/>
              </a:rPr>
              <a:t>Insertion sort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Verdana"/>
              </a:rPr>
              <a:t>Selection sort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Verdana"/>
              </a:rPr>
              <a:t>Bubble Sort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Verdana"/>
              </a:rPr>
              <a:t>Shell sort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Verdana"/>
              </a:rPr>
              <a:t>…</a:t>
            </a:r>
            <a:endParaRPr/>
          </a:p>
        </p:txBody>
      </p:sp>
      <p:sp>
        <p:nvSpPr>
          <p:cNvPr id="190" name="CustomShape 9"/>
          <p:cNvSpPr/>
          <p:nvPr/>
        </p:nvSpPr>
        <p:spPr>
          <a:xfrm>
            <a:off x="3460320" y="4494960"/>
            <a:ext cx="2220120" cy="131004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Verdana"/>
              </a:rPr>
              <a:t>Heap sort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Verdana"/>
              </a:rPr>
              <a:t>Merge sort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Verdana"/>
              </a:rPr>
              <a:t>Quick sort (avg)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Verdana"/>
              </a:rPr>
              <a:t>…</a:t>
            </a:r>
            <a:endParaRPr/>
          </a:p>
        </p:txBody>
      </p:sp>
      <p:sp>
        <p:nvSpPr>
          <p:cNvPr id="191" name="CustomShape 10"/>
          <p:cNvSpPr/>
          <p:nvPr/>
        </p:nvSpPr>
        <p:spPr>
          <a:xfrm>
            <a:off x="7521120" y="5883480"/>
            <a:ext cx="1625760" cy="700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Verdana"/>
              </a:rPr>
              <a:t>Bucket sort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Verdana"/>
              </a:rPr>
              <a:t>Radix sort</a:t>
            </a:r>
            <a:endParaRPr/>
          </a:p>
        </p:txBody>
      </p:sp>
      <p:sp>
        <p:nvSpPr>
          <p:cNvPr id="192" name="CustomShape 11"/>
          <p:cNvSpPr/>
          <p:nvPr/>
        </p:nvSpPr>
        <p:spPr>
          <a:xfrm flipH="1">
            <a:off x="2709360" y="3219840"/>
            <a:ext cx="360" cy="28836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193" name="CustomShape 12"/>
          <p:cNvSpPr/>
          <p:nvPr/>
        </p:nvSpPr>
        <p:spPr>
          <a:xfrm>
            <a:off x="4570560" y="4062600"/>
            <a:ext cx="360" cy="43200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194" name="CustomShape 13"/>
          <p:cNvSpPr/>
          <p:nvPr/>
        </p:nvSpPr>
        <p:spPr>
          <a:xfrm>
            <a:off x="8310240" y="5705640"/>
            <a:ext cx="23400" cy="17748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</p:spPr>
      </p:sp>
      <p:sp>
        <p:nvSpPr>
          <p:cNvPr id="195" name="CustomShape 14"/>
          <p:cNvSpPr/>
          <p:nvPr/>
        </p:nvSpPr>
        <p:spPr>
          <a:xfrm>
            <a:off x="146160" y="1668960"/>
            <a:ext cx="1625760" cy="1098000"/>
          </a:xfrm>
          <a:prstGeom prst="rect">
            <a:avLst/>
          </a:prstGeom>
          <a:solidFill>
            <a:srgbClr val="7f98a9"/>
          </a:solidFill>
          <a:ln w="9360">
            <a:noFill/>
          </a:ln>
        </p:spPr>
        <p:txBody>
          <a:bodyPr wrap="none" lIns="90000" rIns="90000" tIns="91440" bIns="9144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Verdana"/>
              </a:rPr>
              <a:t>Horrible 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
</a:t>
            </a:r>
            <a:r>
              <a:rPr lang="en-US" sz="2000">
                <a:solidFill>
                  <a:srgbClr val="000000"/>
                </a:solidFill>
                <a:latin typeface="Verdana"/>
              </a:rPr>
              <a:t>algorithms: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Verdana"/>
              </a:rPr>
              <a:t>Ω(</a:t>
            </a:r>
            <a:r>
              <a:rPr i="1" lang="en-US" sz="2000">
                <a:solidFill>
                  <a:srgbClr val="000000"/>
                </a:solidFill>
                <a:latin typeface="Verdana"/>
              </a:rPr>
              <a:t>n</a:t>
            </a:r>
            <a:r>
              <a:rPr lang="en-US" sz="2000" baseline="30000">
                <a:solidFill>
                  <a:srgbClr val="000000"/>
                </a:solidFill>
                <a:latin typeface="Verdana"/>
              </a:rPr>
              <a:t>2)</a:t>
            </a:r>
            <a:endParaRPr/>
          </a:p>
        </p:txBody>
      </p:sp>
      <p:sp>
        <p:nvSpPr>
          <p:cNvPr id="196" name="CustomShape 15"/>
          <p:cNvSpPr/>
          <p:nvPr/>
        </p:nvSpPr>
        <p:spPr>
          <a:xfrm>
            <a:off x="132120" y="3096720"/>
            <a:ext cx="1672920" cy="700200"/>
          </a:xfrm>
          <a:prstGeom prst="rect">
            <a:avLst/>
          </a:prstGeom>
          <a:noFill/>
          <a:ln w="9360"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Verdana"/>
              </a:rPr>
              <a:t>Bogo Sort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Verdana"/>
              </a:rPr>
              <a:t>Stooge Sort</a:t>
            </a:r>
            <a:endParaRPr/>
          </a:p>
        </p:txBody>
      </p:sp>
      <p:sp>
        <p:nvSpPr>
          <p:cNvPr id="197" name="CustomShape 16"/>
          <p:cNvSpPr/>
          <p:nvPr/>
        </p:nvSpPr>
        <p:spPr>
          <a:xfrm>
            <a:off x="959400" y="2777040"/>
            <a:ext cx="9000" cy="319320"/>
          </a:xfrm>
          <a:prstGeom prst="straightConnector1">
            <a:avLst/>
          </a:prstGeom>
          <a:noFill/>
          <a:ln w="9360">
            <a:solidFill>
              <a:srgbClr val="000000"/>
            </a:solidFill>
            <a:round/>
          </a:ln>
        </p:spPr>
      </p:sp>
    </p:spTree>
  </p:cSld>
  <p:transition spd="slow">
    <p:fade/>
  </p:transition>
  <p:timing>
    <p:tnLst>
      <p:par>
        <p:cTn id="62" dur="indefinite" restart="never" nodeType="tmRoot">
          <p:childTnLst>
            <p:seq>
              <p:cTn id="6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1009440" y="675720"/>
            <a:ext cx="7124760" cy="924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Why we do sorting?</a:t>
            </a:r>
            <a:endParaRPr/>
          </a:p>
        </p:txBody>
      </p:sp>
      <p:sp>
        <p:nvSpPr>
          <p:cNvPr id="199" name="TextShape 2"/>
          <p:cNvSpPr txBox="1"/>
          <p:nvPr/>
        </p:nvSpPr>
        <p:spPr>
          <a:xfrm>
            <a:off x="1009440" y="1807200"/>
            <a:ext cx="7124760" cy="40510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Wingdings 2" charset="2"/>
              <a:buChar char=""/>
            </a:pPr>
            <a:r>
              <a:rPr lang="en-US" sz="2800">
                <a:solidFill>
                  <a:srgbClr val="000000"/>
                </a:solidFill>
                <a:latin typeface="Verdana"/>
              </a:rPr>
              <a:t>Commonly encountered programming task in computing.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"/>
            </a:pPr>
            <a:r>
              <a:rPr lang="en-US" sz="2800">
                <a:solidFill>
                  <a:srgbClr val="000000"/>
                </a:solidFill>
                <a:latin typeface="Verdana"/>
              </a:rPr>
              <a:t>Examples of sorting: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"/>
            </a:pPr>
            <a:r>
              <a:rPr lang="en-US" sz="2400">
                <a:solidFill>
                  <a:srgbClr val="000000"/>
                </a:solidFill>
                <a:latin typeface="Verdana"/>
              </a:rPr>
              <a:t>List containing exam scores sorted from Lowest to Highest or from Highest to Lowest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"/>
            </a:pPr>
            <a:r>
              <a:rPr lang="en-US" sz="2400">
                <a:solidFill>
                  <a:srgbClr val="000000"/>
                </a:solidFill>
                <a:latin typeface="Verdana"/>
              </a:rPr>
              <a:t>List containing words that were misspelled and be listed in alphabetical order.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"/>
            </a:pPr>
            <a:r>
              <a:rPr lang="en-US" sz="2400">
                <a:solidFill>
                  <a:srgbClr val="000000"/>
                </a:solidFill>
                <a:latin typeface="Verdana"/>
              </a:rPr>
              <a:t>List of student records and sorted by student number or alphabetically by first or last name.</a:t>
            </a:r>
            <a:endParaRPr/>
          </a:p>
        </p:txBody>
      </p:sp>
    </p:spTree>
  </p:cSld>
  <p:transition spd="slow">
    <p:fade/>
  </p:transition>
  <p:timing>
    <p:tnLst>
      <p:par>
        <p:cTn id="64" dur="indefinite" restart="never" nodeType="tmRoot">
          <p:childTnLst>
            <p:seq>
              <p:cTn id="65" dur="indefinite" nodeType="mainSeq">
                <p:childTnLst>
                  <p:par>
                    <p:cTn id="66" nodeType="clickEffect" fill="hold">
                      <p:stCondLst>
                        <p:cond delay="indefinite"/>
                      </p:stCondLst>
                      <p:childTnLst>
                        <p:par>
                          <p:cTn id="6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199">
                                            <p:txEl>
                                              <p:p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199">
                                            <p:txEl>
                                              <p:p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nodeType="clickEffect" fill="hold">
                      <p:stCondLst>
                        <p:cond delay="indefinite"/>
                      </p:stCondLst>
                      <p:childTnLst>
                        <p:par>
                          <p:cTn id="7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52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199">
                                            <p:txEl>
                                              <p:pRg st="52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199">
                                            <p:txEl>
                                              <p:pRg st="52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nodeType="clickEffect" fill="hold">
                      <p:stCondLst>
                        <p:cond delay="indefinite"/>
                      </p:stCondLst>
                      <p:childTnLst>
                        <p:par>
                          <p:cTn id="7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73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199">
                                            <p:txEl>
                                              <p:pRg st="73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199">
                                            <p:txEl>
                                              <p:pRg st="73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nodeType="clickEffect" fill="hold">
                      <p:stCondLst>
                        <p:cond delay="indefinite"/>
                      </p:stCondLst>
                      <p:childTnLst>
                        <p:par>
                          <p:cTn id="8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57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199">
                                            <p:txEl>
                                              <p:pRg st="157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199">
                                            <p:txEl>
                                              <p:pRg st="157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nodeType="clickEffect" fill="hold">
                      <p:stCondLst>
                        <p:cond delay="indefinite"/>
                      </p:stCondLst>
                      <p:childTnLst>
                        <p:par>
                          <p:cTn id="9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37" end="3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199">
                                            <p:txEl>
                                              <p:pRg st="237" end="3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199">
                                            <p:txEl>
                                              <p:pRg st="237" end="3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1009440" y="675720"/>
            <a:ext cx="7124760" cy="924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Why we do sorting?</a:t>
            </a: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1009440" y="1807200"/>
            <a:ext cx="7124760" cy="40510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Wingdings 2" charset="2"/>
              <a:buChar char=""/>
            </a:pPr>
            <a:r>
              <a:rPr lang="en-US">
                <a:solidFill>
                  <a:srgbClr val="000000"/>
                </a:solidFill>
                <a:latin typeface="Verdana"/>
              </a:rPr>
              <a:t>Searching for an element in an array will be more efficient. (example: looking up for information like phone number).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"/>
            </a:pPr>
            <a:r>
              <a:rPr lang="en-US">
                <a:solidFill>
                  <a:srgbClr val="000000"/>
                </a:solidFill>
                <a:latin typeface="Verdana"/>
              </a:rPr>
              <a:t>It’s always nice to see data in a sorted display. (example: spreadsheet or database application).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"/>
            </a:pPr>
            <a:r>
              <a:rPr lang="en-US">
                <a:solidFill>
                  <a:srgbClr val="000000"/>
                </a:solidFill>
                <a:latin typeface="Verdana"/>
              </a:rPr>
              <a:t>Computers sort things much faster.</a:t>
            </a:r>
            <a:endParaRPr/>
          </a:p>
        </p:txBody>
      </p:sp>
    </p:spTree>
  </p:cSld>
  <p:transition spd="slow">
    <p:fade/>
  </p:transition>
  <p:timing>
    <p:tnLst>
      <p:par>
        <p:cTn id="96" dur="indefinite" restart="never" nodeType="tmRoot">
          <p:childTnLst>
            <p:seq>
              <p:cTn id="97" dur="indefinite" nodeType="mainSeq">
                <p:childTnLst>
                  <p:par>
                    <p:cTn id="98" nodeType="clickEffect" fill="hold">
                      <p:stCondLst>
                        <p:cond delay="indefinite"/>
                      </p:stCondLst>
                      <p:childTnLst>
                        <p:par>
                          <p:cTn id="9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201">
                                            <p:txEl>
                                              <p:pRg st="0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201">
                                            <p:txEl>
                                              <p:pRg st="0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nodeType="clickEffect" fill="hold">
                      <p:stCondLst>
                        <p:cond delay="indefinite"/>
                      </p:stCondLst>
                      <p:childTnLst>
                        <p:par>
                          <p:cTn id="10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18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201">
                                            <p:txEl>
                                              <p:pRg st="118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" dur="500" fill="hold"/>
                                        <p:tgtEl>
                                          <p:spTgt spid="201">
                                            <p:txEl>
                                              <p:pRg st="118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nodeType="clickEffect" fill="hold">
                      <p:stCondLst>
                        <p:cond delay="indefinite"/>
                      </p:stCondLst>
                      <p:childTnLst>
                        <p:par>
                          <p:cTn id="11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16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201">
                                            <p:txEl>
                                              <p:pRg st="216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" dur="500" fill="hold"/>
                                        <p:tgtEl>
                                          <p:spTgt spid="201">
                                            <p:txEl>
                                              <p:pRg st="216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1009440" y="675720"/>
            <a:ext cx="7124760" cy="924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Insertion Sort</a:t>
            </a:r>
            <a:endParaRPr/>
          </a:p>
        </p:txBody>
      </p:sp>
      <p:sp>
        <p:nvSpPr>
          <p:cNvPr id="203" name="TextShape 2"/>
          <p:cNvSpPr txBox="1"/>
          <p:nvPr/>
        </p:nvSpPr>
        <p:spPr>
          <a:xfrm>
            <a:off x="1009440" y="1807200"/>
            <a:ext cx="7124760" cy="40510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Wingdings 2" charset="2"/>
              <a:buChar char=""/>
            </a:pPr>
            <a:r>
              <a:rPr lang="en-US">
                <a:solidFill>
                  <a:srgbClr val="000000"/>
                </a:solidFill>
                <a:latin typeface="Verdana"/>
              </a:rPr>
              <a:t>Real life example: </a:t>
            </a:r>
            <a:endParaRPr/>
          </a:p>
          <a:p>
            <a:pPr lvl="1">
              <a:lnSpc>
                <a:spcPct val="100000"/>
              </a:lnSpc>
              <a:buFont typeface="Wingdings 2" charset="2"/>
              <a:buChar char=""/>
            </a:pPr>
            <a:r>
              <a:rPr lang="en-US" sz="1600">
                <a:solidFill>
                  <a:srgbClr val="000000"/>
                </a:solidFill>
                <a:latin typeface="Verdana"/>
              </a:rPr>
              <a:t>An example of an insertion sort occurs in everyday life while playing cards. To sort the cards in your hand you extract a card, shift the remaining cards, and then insert the extracted card in the correct place. This process is repeated until all the cards are in the correct sequence.</a:t>
            </a:r>
            <a:endParaRPr/>
          </a:p>
        </p:txBody>
      </p:sp>
    </p:spTree>
  </p:cSld>
  <p:transition spd="slow">
    <p:fade/>
  </p:transition>
  <p:timing>
    <p:tnLst>
      <p:par>
        <p:cTn id="116" dur="indefinite" restart="never" nodeType="tmRoot">
          <p:childTnLst>
            <p:seq>
              <p:cTn id="117" dur="indefinite" nodeType="mainSeq">
                <p:childTnLst>
                  <p:par>
                    <p:cTn id="118" nodeType="clickEffect" fill="hold">
                      <p:stCondLst>
                        <p:cond delay="indefinite"/>
                      </p:stCondLst>
                      <p:childTnLst>
                        <p:par>
                          <p:cTn id="11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2" dur="500" fill="hold"/>
                                        <p:tgtEl>
                                          <p:spTgt spid="203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3" dur="500" fill="hold"/>
                                        <p:tgtEl>
                                          <p:spTgt spid="203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nodeType="clickEffect" fill="hold">
                      <p:stCondLst>
                        <p:cond delay="indefinite"/>
                      </p:stCondLst>
                      <p:childTnLst>
                        <p:par>
                          <p:cTn id="12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0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203">
                                            <p:txEl>
                                              <p:pRg st="20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9" dur="500" fill="hold"/>
                                        <p:tgtEl>
                                          <p:spTgt spid="203">
                                            <p:txEl>
                                              <p:pRg st="20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1009440" y="675720"/>
            <a:ext cx="7124760" cy="924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</a:rPr>
              <a:t>Insertion Sort</a:t>
            </a:r>
            <a:endParaRPr/>
          </a:p>
        </p:txBody>
      </p:sp>
      <p:sp>
        <p:nvSpPr>
          <p:cNvPr id="205" name="TextShape 2"/>
          <p:cNvSpPr txBox="1"/>
          <p:nvPr/>
        </p:nvSpPr>
        <p:spPr>
          <a:xfrm>
            <a:off x="1009440" y="1807200"/>
            <a:ext cx="7124760" cy="40510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Wingdings 2" charset="2"/>
              <a:buChar char=""/>
            </a:pPr>
            <a:r>
              <a:rPr lang="en-US" sz="2800">
                <a:solidFill>
                  <a:srgbClr val="000000"/>
                </a:solidFill>
                <a:latin typeface="Verdana"/>
              </a:rPr>
              <a:t>Insertion sort keeps making the </a:t>
            </a:r>
            <a:r>
              <a:rPr b="1" i="1" lang="en-US" sz="2800">
                <a:solidFill>
                  <a:srgbClr val="046fde"/>
                </a:solidFill>
                <a:latin typeface="Verdana"/>
              </a:rPr>
              <a:t>left side </a:t>
            </a:r>
            <a:r>
              <a:rPr lang="en-US" sz="2800">
                <a:solidFill>
                  <a:srgbClr val="000000"/>
                </a:solidFill>
                <a:latin typeface="Verdana"/>
              </a:rPr>
              <a:t>of the array sorted until the whole array is sorted. It sorts the values seen far away and repeatedly inserts unseen values in the array into the left sorted array. 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"/>
            </a:pPr>
            <a:r>
              <a:rPr lang="en-US" sz="2800">
                <a:solidFill>
                  <a:srgbClr val="000000"/>
                </a:solidFill>
                <a:latin typeface="Verdana"/>
              </a:rPr>
              <a:t>It is the simplest of all sorting algorithms.</a:t>
            </a:r>
            <a:endParaRPr/>
          </a:p>
          <a:p>
            <a:pPr>
              <a:lnSpc>
                <a:spcPct val="100000"/>
              </a:lnSpc>
              <a:buFont typeface="Wingdings 2" charset="2"/>
              <a:buChar char=""/>
            </a:pPr>
            <a:r>
              <a:rPr lang="en-US" sz="2800">
                <a:solidFill>
                  <a:srgbClr val="000000"/>
                </a:solidFill>
                <a:latin typeface="Verdana"/>
              </a:rPr>
              <a:t>Although it has the same complexity as Bubble Sort, the insertion sort is a little over twice as efficient as the bubble sort. </a:t>
            </a:r>
            <a:endParaRPr/>
          </a:p>
        </p:txBody>
      </p:sp>
    </p:spTree>
  </p:cSld>
  <p:transition spd="slow">
    <p:fade/>
  </p:transition>
  <p:timing>
    <p:tnLst>
      <p:par>
        <p:cTn id="130" dur="indefinite" restart="never" nodeType="tmRoot">
          <p:childTnLst>
            <p:seq>
              <p:cTn id="131" dur="indefinite" nodeType="mainSeq">
                <p:childTnLst>
                  <p:par>
                    <p:cTn id="132" nodeType="clickEffect" fill="hold">
                      <p:stCondLst>
                        <p:cond delay="indefinite"/>
                      </p:stCondLst>
                      <p:childTnLst>
                        <p:par>
                          <p:cTn id="13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6" dur="500" fill="hold"/>
                                        <p:tgtEl>
                                          <p:spTgt spid="205">
                                            <p:txEl>
                                              <p:pRg st="0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7" dur="500" fill="hold"/>
                                        <p:tgtEl>
                                          <p:spTgt spid="205">
                                            <p:txEl>
                                              <p:pRg st="0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nodeType="clickEffect" fill="hold">
                      <p:stCondLst>
                        <p:cond delay="indefinite"/>
                      </p:stCondLst>
                      <p:childTnLst>
                        <p:par>
                          <p:cTn id="13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08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2" dur="500" fill="hold"/>
                                        <p:tgtEl>
                                          <p:spTgt spid="205">
                                            <p:txEl>
                                              <p:pRg st="208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3" dur="500" fill="hold"/>
                                        <p:tgtEl>
                                          <p:spTgt spid="205">
                                            <p:txEl>
                                              <p:pRg st="208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nodeType="clickEffect" fill="hold">
                      <p:stCondLst>
                        <p:cond delay="indefinite"/>
                      </p:stCondLst>
                      <p:childTnLst>
                        <p:par>
                          <p:cTn id="14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54" end="3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8" dur="500" fill="hold"/>
                                        <p:tgtEl>
                                          <p:spTgt spid="205">
                                            <p:txEl>
                                              <p:pRg st="254" end="3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9" dur="500" fill="hold"/>
                                        <p:tgtEl>
                                          <p:spTgt spid="205">
                                            <p:txEl>
                                              <p:pRg st="254" end="3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