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7" r:id="rId12"/>
    <p:sldId id="270" r:id="rId13"/>
    <p:sldId id="283" r:id="rId14"/>
    <p:sldId id="284" r:id="rId15"/>
    <p:sldId id="285" r:id="rId16"/>
    <p:sldId id="281" r:id="rId17"/>
    <p:sldId id="28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5478" autoAdjust="0"/>
  </p:normalViewPr>
  <p:slideViewPr>
    <p:cSldViewPr>
      <p:cViewPr varScale="1">
        <p:scale>
          <a:sx n="72" d="100"/>
          <a:sy n="72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A619D-2D06-4382-885D-ABFAEAA0FD56}" type="datetimeFigureOut">
              <a:rPr lang="en-US" smtClean="0"/>
              <a:pPr/>
              <a:t>02-Oct-16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CB335-B587-40E5-B8B0-B823A4B2D6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5510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9906-3B14-4015-ADB6-23C020F09A21}" type="datetimeFigureOut">
              <a:rPr lang="en-US" smtClean="0"/>
              <a:pPr/>
              <a:t>02-Oct-16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B17D-5943-433A-9D05-3EB7FCAC0F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9906-3B14-4015-ADB6-23C020F09A21}" type="datetimeFigureOut">
              <a:rPr lang="en-US" smtClean="0"/>
              <a:pPr/>
              <a:t>02-Oct-16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B17D-5943-433A-9D05-3EB7FCAC0F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9906-3B14-4015-ADB6-23C020F09A21}" type="datetimeFigureOut">
              <a:rPr lang="en-US" smtClean="0"/>
              <a:pPr/>
              <a:t>02-Oct-16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B17D-5943-433A-9D05-3EB7FCAC0F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9906-3B14-4015-ADB6-23C020F09A21}" type="datetimeFigureOut">
              <a:rPr lang="en-US" smtClean="0"/>
              <a:pPr/>
              <a:t>02-Oct-16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B17D-5943-433A-9D05-3EB7FCAC0F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9906-3B14-4015-ADB6-23C020F09A21}" type="datetimeFigureOut">
              <a:rPr lang="en-US" smtClean="0"/>
              <a:pPr/>
              <a:t>02-Oct-16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B17D-5943-433A-9D05-3EB7FCAC0F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9906-3B14-4015-ADB6-23C020F09A21}" type="datetimeFigureOut">
              <a:rPr lang="en-US" smtClean="0"/>
              <a:pPr/>
              <a:t>02-Oct-16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B17D-5943-433A-9D05-3EB7FCAC0F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9906-3B14-4015-ADB6-23C020F09A21}" type="datetimeFigureOut">
              <a:rPr lang="en-US" smtClean="0"/>
              <a:pPr/>
              <a:t>02-Oct-16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B17D-5943-433A-9D05-3EB7FCAC0F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9906-3B14-4015-ADB6-23C020F09A21}" type="datetimeFigureOut">
              <a:rPr lang="en-US" smtClean="0"/>
              <a:pPr/>
              <a:t>02-Oct-16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B17D-5943-433A-9D05-3EB7FCAC0F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9906-3B14-4015-ADB6-23C020F09A21}" type="datetimeFigureOut">
              <a:rPr lang="en-US" smtClean="0"/>
              <a:pPr/>
              <a:t>02-Oct-16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B17D-5943-433A-9D05-3EB7FCAC0F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9906-3B14-4015-ADB6-23C020F09A21}" type="datetimeFigureOut">
              <a:rPr lang="en-US" smtClean="0"/>
              <a:pPr/>
              <a:t>02-Oct-16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B17D-5943-433A-9D05-3EB7FCAC0F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9906-3B14-4015-ADB6-23C020F09A21}" type="datetimeFigureOut">
              <a:rPr lang="en-US" smtClean="0"/>
              <a:pPr/>
              <a:t>02-Oct-16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B17D-5943-433A-9D05-3EB7FCAC0F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A9906-3B14-4015-ADB6-23C020F09A21}" type="datetimeFigureOut">
              <a:rPr lang="en-US" smtClean="0"/>
              <a:pPr/>
              <a:t>02-Oct-16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CB17D-5943-433A-9D05-3EB7FCAC0F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Flip-Flops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R_latch_enab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914400"/>
            <a:ext cx="6324600" cy="22781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 Latch with Enable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3276600"/>
          </a:xfrm>
        </p:spPr>
        <p:txBody>
          <a:bodyPr>
            <a:normAutofit fontScale="77500" lnSpcReduction="20000"/>
          </a:bodyPr>
          <a:lstStyle/>
          <a:p>
            <a:pPr marL="241300" indent="-130175">
              <a:buFont typeface="Arial"/>
              <a:buChar char="•"/>
              <a:tabLst>
                <a:tab pos="241300" algn="l"/>
              </a:tabLst>
            </a:pPr>
            <a:r>
              <a:rPr lang="en-US" spc="0" dirty="0" smtClean="0">
                <a:latin typeface="+mj-lt"/>
                <a:cs typeface="Arial"/>
              </a:rPr>
              <a:t>The </a:t>
            </a:r>
            <a:r>
              <a:rPr lang="en-US" i="1" spc="0" dirty="0" smtClean="0">
                <a:latin typeface="+mj-lt"/>
                <a:cs typeface="Times New Roman"/>
              </a:rPr>
              <a:t>S</a:t>
            </a:r>
            <a:r>
              <a:rPr lang="en-US" i="1" spc="50" dirty="0" smtClean="0">
                <a:latin typeface="+mj-lt"/>
                <a:cs typeface="Times New Roman"/>
              </a:rPr>
              <a:t> </a:t>
            </a:r>
            <a:r>
              <a:rPr lang="en-US" spc="0" dirty="0" smtClean="0">
                <a:latin typeface="+mj-lt"/>
                <a:cs typeface="Arial"/>
              </a:rPr>
              <a:t>and </a:t>
            </a:r>
            <a:r>
              <a:rPr lang="en-US" i="1" spc="0" dirty="0" smtClean="0">
                <a:latin typeface="+mj-lt"/>
                <a:cs typeface="Times New Roman"/>
              </a:rPr>
              <a:t>R</a:t>
            </a:r>
            <a:r>
              <a:rPr lang="en-US" i="1" spc="45" dirty="0" smtClean="0">
                <a:latin typeface="+mj-lt"/>
                <a:cs typeface="Times New Roman"/>
              </a:rPr>
              <a:t> </a:t>
            </a:r>
            <a:r>
              <a:rPr lang="en-US" spc="0" dirty="0" smtClean="0">
                <a:latin typeface="+mj-lt"/>
                <a:cs typeface="Arial"/>
              </a:rPr>
              <a:t>inputs only effect the output states when the</a:t>
            </a:r>
            <a:r>
              <a:rPr lang="en-US" spc="5" dirty="0" smtClean="0">
                <a:latin typeface="+mj-lt"/>
                <a:cs typeface="Arial"/>
              </a:rPr>
              <a:t> </a:t>
            </a:r>
            <a:r>
              <a:rPr lang="en-US" b="1" spc="0" dirty="0" smtClean="0">
                <a:solidFill>
                  <a:srgbClr val="FF0000"/>
                </a:solidFill>
                <a:latin typeface="+mj-lt"/>
                <a:cs typeface="Arial"/>
              </a:rPr>
              <a:t>enable </a:t>
            </a:r>
            <a:r>
              <a:rPr lang="en-US" spc="0" dirty="0" smtClean="0">
                <a:latin typeface="+mj-lt"/>
                <a:cs typeface="Arial"/>
              </a:rPr>
              <a:t>input </a:t>
            </a:r>
            <a:r>
              <a:rPr lang="en-US" i="1" spc="0" dirty="0" smtClean="0">
                <a:latin typeface="+mj-lt"/>
                <a:cs typeface="Arial"/>
              </a:rPr>
              <a:t>C</a:t>
            </a:r>
            <a:r>
              <a:rPr lang="en-US" i="1" spc="-10" dirty="0" smtClean="0">
                <a:latin typeface="+mj-lt"/>
                <a:cs typeface="Arial"/>
              </a:rPr>
              <a:t> </a:t>
            </a:r>
            <a:r>
              <a:rPr lang="en-US" spc="0" dirty="0" smtClean="0">
                <a:latin typeface="+mj-lt"/>
                <a:cs typeface="Arial"/>
              </a:rPr>
              <a:t>is high.</a:t>
            </a:r>
            <a:endParaRPr lang="en-US" dirty="0" smtClean="0">
              <a:latin typeface="+mj-lt"/>
              <a:cs typeface="Arial"/>
            </a:endParaRPr>
          </a:p>
          <a:p>
            <a:pPr marL="641350" lvl="1">
              <a:spcBef>
                <a:spcPts val="240"/>
              </a:spcBef>
            </a:pPr>
            <a:r>
              <a:rPr lang="en-US" dirty="0" smtClean="0">
                <a:latin typeface="+mj-lt"/>
                <a:cs typeface="Arial"/>
              </a:rPr>
              <a:t>This controls when the latch responds to its inputs.</a:t>
            </a:r>
            <a:endParaRPr lang="en-US" sz="2400" dirty="0" smtClean="0">
              <a:latin typeface="+mj-lt"/>
            </a:endParaRPr>
          </a:p>
          <a:p>
            <a:pPr marL="241300" indent="-130175">
              <a:buFont typeface="Arial"/>
              <a:buChar char="•"/>
              <a:tabLst>
                <a:tab pos="241300" algn="l"/>
              </a:tabLst>
            </a:pPr>
            <a:r>
              <a:rPr lang="en-US" spc="0" dirty="0" smtClean="0">
                <a:latin typeface="+mj-lt"/>
                <a:cs typeface="Arial"/>
              </a:rPr>
              <a:t>The latch holds (stores) its value while the enable input is low — latches it!</a:t>
            </a:r>
            <a:endParaRPr lang="en-US" sz="2000" dirty="0" smtClean="0">
              <a:latin typeface="+mj-lt"/>
            </a:endParaRPr>
          </a:p>
          <a:p>
            <a:pPr marL="641350" marR="175895" lvl="1" indent="-130175">
              <a:lnSpc>
                <a:spcPct val="1111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pc="0" dirty="0" smtClean="0">
                <a:latin typeface="+mj-lt"/>
                <a:cs typeface="Arial"/>
              </a:rPr>
              <a:t>Any changes in the inputs</a:t>
            </a:r>
            <a:r>
              <a:rPr lang="en-US" spc="10" dirty="0" smtClean="0">
                <a:latin typeface="+mj-lt"/>
                <a:cs typeface="Arial"/>
              </a:rPr>
              <a:t> </a:t>
            </a:r>
            <a:r>
              <a:rPr lang="en-US" b="1" spc="0" dirty="0" smtClean="0">
                <a:solidFill>
                  <a:srgbClr val="00B050"/>
                </a:solidFill>
                <a:latin typeface="+mj-lt"/>
                <a:cs typeface="Arial"/>
              </a:rPr>
              <a:t>during</a:t>
            </a:r>
            <a:r>
              <a:rPr lang="en-US" b="1" spc="0" dirty="0" smtClean="0">
                <a:solidFill>
                  <a:srgbClr val="FF0000"/>
                </a:solidFill>
                <a:latin typeface="+mj-lt"/>
                <a:cs typeface="Arial"/>
              </a:rPr>
              <a:t> </a:t>
            </a:r>
            <a:r>
              <a:rPr lang="en-US" spc="0" dirty="0" smtClean="0">
                <a:latin typeface="+mj-lt"/>
                <a:cs typeface="Arial"/>
              </a:rPr>
              <a:t>the time when enable is high will affect the output immediately: the circuit is said to be</a:t>
            </a:r>
            <a:r>
              <a:rPr lang="en-US" spc="5" dirty="0" smtClean="0">
                <a:latin typeface="+mj-lt"/>
                <a:cs typeface="Arial"/>
              </a:rPr>
              <a:t> </a:t>
            </a:r>
            <a:r>
              <a:rPr lang="en-US" b="1" spc="0" dirty="0" smtClean="0">
                <a:solidFill>
                  <a:srgbClr val="0070C0"/>
                </a:solidFill>
                <a:latin typeface="+mj-lt"/>
                <a:cs typeface="Arial"/>
              </a:rPr>
              <a:t>transparent</a:t>
            </a:r>
            <a:r>
              <a:rPr lang="en-US" spc="0" dirty="0" smtClean="0">
                <a:latin typeface="+mj-lt"/>
                <a:cs typeface="Arial"/>
              </a:rPr>
              <a:t>.</a:t>
            </a:r>
            <a:endParaRPr lang="en-US" sz="2400" dirty="0" smtClean="0">
              <a:latin typeface="+mj-lt"/>
            </a:endParaRPr>
          </a:p>
          <a:p>
            <a:pPr marL="641350" lvl="1" indent="-130175">
              <a:buFont typeface="Arial"/>
              <a:buChar char="•"/>
              <a:tabLst>
                <a:tab pos="241300" algn="l"/>
              </a:tabLst>
            </a:pPr>
            <a:r>
              <a:rPr lang="en-US" spc="0" dirty="0" smtClean="0">
                <a:latin typeface="+mj-lt"/>
                <a:cs typeface="Arial"/>
              </a:rPr>
              <a:t>This circuit still has a major problem: the stored value is indeterminate if</a:t>
            </a:r>
            <a:r>
              <a:rPr lang="en-US" spc="0" dirty="0">
                <a:latin typeface="+mj-lt"/>
                <a:cs typeface="Arial"/>
              </a:rPr>
              <a:t> </a:t>
            </a:r>
            <a:r>
              <a:rPr lang="en-US" i="1" dirty="0" smtClean="0">
                <a:latin typeface="+mj-lt"/>
                <a:cs typeface="Times New Roman"/>
              </a:rPr>
              <a:t>S </a:t>
            </a:r>
            <a:r>
              <a:rPr lang="en-US" dirty="0" smtClean="0">
                <a:latin typeface="+mj-lt"/>
                <a:cs typeface="Times New Roman"/>
              </a:rPr>
              <a:t>=</a:t>
            </a:r>
            <a:r>
              <a:rPr lang="en-US" spc="5" dirty="0" smtClean="0">
                <a:latin typeface="+mj-lt"/>
                <a:cs typeface="Times New Roman"/>
              </a:rPr>
              <a:t> </a:t>
            </a:r>
            <a:r>
              <a:rPr lang="en-US" i="1" spc="0" dirty="0" smtClean="0">
                <a:latin typeface="+mj-lt"/>
                <a:cs typeface="Times New Roman"/>
              </a:rPr>
              <a:t>R</a:t>
            </a:r>
            <a:r>
              <a:rPr lang="en-US" i="1" spc="5" dirty="0" smtClean="0">
                <a:latin typeface="+mj-lt"/>
                <a:cs typeface="Times New Roman"/>
              </a:rPr>
              <a:t> </a:t>
            </a:r>
            <a:r>
              <a:rPr lang="en-US" spc="0" dirty="0" smtClean="0">
                <a:latin typeface="+mj-lt"/>
                <a:cs typeface="Times New Roman"/>
              </a:rPr>
              <a:t>= 1</a:t>
            </a:r>
            <a:r>
              <a:rPr lang="en-US" spc="50" dirty="0" smtClean="0">
                <a:latin typeface="+mj-lt"/>
                <a:cs typeface="Times New Roman"/>
              </a:rPr>
              <a:t> </a:t>
            </a:r>
            <a:r>
              <a:rPr lang="en-US" spc="0" dirty="0" smtClean="0">
                <a:latin typeface="+mj-lt"/>
                <a:cs typeface="Arial"/>
              </a:rPr>
              <a:t>when the clock goes low</a:t>
            </a:r>
            <a:endParaRPr lang="en-US" dirty="0" smtClean="0">
              <a:latin typeface="+mj-lt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Table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SR Latch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</p:nvPr>
        </p:nvGraphicFramePr>
        <p:xfrm>
          <a:off x="609600" y="2819400"/>
          <a:ext cx="3276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200"/>
                <a:gridCol w="1092200"/>
                <a:gridCol w="1092200"/>
              </a:tblGrid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Q</a:t>
                      </a:r>
                      <a:endParaRPr lang="en-US" sz="2400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Last</a:t>
                      </a:r>
                      <a:r>
                        <a:rPr lang="en-US" sz="2400" baseline="0" dirty="0" smtClean="0"/>
                        <a:t> Q</a:t>
                      </a:r>
                      <a:endParaRPr lang="en-US" sz="2400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SR Latch with Enable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</p:nvPr>
        </p:nvGraphicFramePr>
        <p:xfrm>
          <a:off x="4800600" y="2819400"/>
          <a:ext cx="3886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/>
                <a:gridCol w="971550"/>
                <a:gridCol w="971550"/>
                <a:gridCol w="971550"/>
              </a:tblGrid>
              <a:tr h="43523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Q</a:t>
                      </a:r>
                      <a:endParaRPr lang="en-US" sz="2400" dirty="0"/>
                    </a:p>
                  </a:txBody>
                  <a:tcPr/>
                </a:tc>
              </a:tr>
              <a:tr h="43523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Last</a:t>
                      </a:r>
                      <a:r>
                        <a:rPr lang="en-US" sz="2400" baseline="0" dirty="0" smtClean="0"/>
                        <a:t> Q</a:t>
                      </a:r>
                      <a:endParaRPr lang="en-US" sz="2400" dirty="0"/>
                    </a:p>
                  </a:txBody>
                  <a:tcPr/>
                </a:tc>
              </a:tr>
              <a:tr h="43523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43523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43523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3523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Last Q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Flip-Flop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 marL="12700" marR="648335">
              <a:lnSpc>
                <a:spcPct val="111100"/>
              </a:lnSpc>
            </a:pPr>
            <a:endParaRPr lang="en-GB" dirty="0" smtClean="0">
              <a:latin typeface="Arial"/>
              <a:cs typeface="Arial"/>
            </a:endParaRPr>
          </a:p>
          <a:p>
            <a:pPr marL="12700" marR="648335">
              <a:lnSpc>
                <a:spcPct val="111100"/>
              </a:lnSpc>
            </a:pPr>
            <a:endParaRPr lang="en-GB" dirty="0">
              <a:latin typeface="Arial"/>
              <a:cs typeface="Arial"/>
            </a:endParaRPr>
          </a:p>
          <a:p>
            <a:pPr marL="12700" marR="648335">
              <a:lnSpc>
                <a:spcPct val="111100"/>
              </a:lnSpc>
            </a:pPr>
            <a:endParaRPr lang="en-GB" dirty="0" smtClean="0">
              <a:latin typeface="Arial"/>
              <a:cs typeface="Arial"/>
            </a:endParaRPr>
          </a:p>
          <a:p>
            <a:pPr marL="12700" marR="648335">
              <a:lnSpc>
                <a:spcPct val="111100"/>
              </a:lnSpc>
            </a:pPr>
            <a:endParaRPr lang="en-GB" dirty="0">
              <a:latin typeface="Arial"/>
              <a:cs typeface="Arial"/>
            </a:endParaRPr>
          </a:p>
          <a:p>
            <a:pPr marL="12700" marR="648335">
              <a:lnSpc>
                <a:spcPct val="111100"/>
              </a:lnSpc>
            </a:pPr>
            <a:endParaRPr lang="en-GB" dirty="0" smtClean="0">
              <a:latin typeface="Arial"/>
              <a:cs typeface="Arial"/>
            </a:endParaRPr>
          </a:p>
          <a:p>
            <a:pPr marL="12700" marR="648335">
              <a:lnSpc>
                <a:spcPct val="111100"/>
              </a:lnSpc>
            </a:pPr>
            <a:endParaRPr lang="en-GB" dirty="0">
              <a:latin typeface="Arial"/>
              <a:cs typeface="Arial"/>
            </a:endParaRPr>
          </a:p>
          <a:p>
            <a:pPr marL="12700" marR="648335">
              <a:lnSpc>
                <a:spcPct val="111100"/>
              </a:lnSpc>
            </a:pPr>
            <a:r>
              <a:rPr lang="en-GB" dirty="0" smtClean="0">
                <a:latin typeface="Arial"/>
                <a:cs typeface="Arial"/>
              </a:rPr>
              <a:t>The </a:t>
            </a:r>
            <a:r>
              <a:rPr lang="en-GB" dirty="0">
                <a:latin typeface="Arial"/>
                <a:cs typeface="Arial"/>
              </a:rPr>
              <a:t>problem with </a:t>
            </a:r>
            <a:r>
              <a:rPr lang="en-GB" i="1" dirty="0">
                <a:latin typeface="Arial"/>
                <a:cs typeface="Arial"/>
              </a:rPr>
              <a:t>S </a:t>
            </a:r>
            <a:r>
              <a:rPr lang="en-GB" dirty="0">
                <a:latin typeface="Arial"/>
                <a:cs typeface="Arial"/>
              </a:rPr>
              <a:t>= </a:t>
            </a:r>
            <a:r>
              <a:rPr lang="en-GB" i="1" dirty="0">
                <a:latin typeface="Arial"/>
                <a:cs typeface="Arial"/>
              </a:rPr>
              <a:t>R</a:t>
            </a:r>
            <a:r>
              <a:rPr lang="en-GB" i="1" spc="-10" dirty="0">
                <a:latin typeface="Arial"/>
                <a:cs typeface="Arial"/>
              </a:rPr>
              <a:t> </a:t>
            </a:r>
            <a:r>
              <a:rPr lang="en-GB" dirty="0">
                <a:latin typeface="Arial"/>
                <a:cs typeface="Arial"/>
              </a:rPr>
              <a:t>= 1 can be avoided using a common input </a:t>
            </a:r>
            <a:r>
              <a:rPr lang="en-GB" i="1" dirty="0">
                <a:latin typeface="Arial"/>
                <a:cs typeface="Arial"/>
              </a:rPr>
              <a:t>D</a:t>
            </a:r>
            <a:r>
              <a:rPr lang="en-GB" i="1" spc="-5" dirty="0">
                <a:latin typeface="Arial"/>
                <a:cs typeface="Arial"/>
              </a:rPr>
              <a:t> </a:t>
            </a:r>
            <a:r>
              <a:rPr lang="en-GB" dirty="0">
                <a:latin typeface="Arial"/>
                <a:cs typeface="Arial"/>
              </a:rPr>
              <a:t>as shown above so </a:t>
            </a:r>
            <a:r>
              <a:rPr lang="en-GB" dirty="0" smtClean="0">
                <a:latin typeface="Arial"/>
                <a:cs typeface="Arial"/>
              </a:rPr>
              <a:t>that           .</a:t>
            </a:r>
            <a:endParaRPr lang="en-GB" dirty="0">
              <a:latin typeface="Arial"/>
              <a:cs typeface="Arial"/>
            </a:endParaRPr>
          </a:p>
          <a:p>
            <a:pPr marL="12700" marR="648335">
              <a:lnSpc>
                <a:spcPct val="111100"/>
              </a:lnSpc>
            </a:pPr>
            <a:r>
              <a:rPr lang="en-GB" dirty="0" smtClean="0">
                <a:latin typeface="Arial"/>
                <a:cs typeface="Arial"/>
              </a:rPr>
              <a:t>The </a:t>
            </a:r>
            <a:r>
              <a:rPr lang="en-GB" dirty="0">
                <a:latin typeface="Arial"/>
                <a:cs typeface="Arial"/>
              </a:rPr>
              <a:t>output of the latch </a:t>
            </a:r>
            <a:r>
              <a:rPr lang="en-GB" dirty="0" smtClean="0">
                <a:latin typeface="Arial"/>
                <a:cs typeface="Arial"/>
              </a:rPr>
              <a:t>now:</a:t>
            </a:r>
          </a:p>
          <a:p>
            <a:pPr marL="412750" marR="648335" lvl="1">
              <a:lnSpc>
                <a:spcPct val="111100"/>
              </a:lnSpc>
            </a:pPr>
            <a:r>
              <a:rPr lang="en-GB" b="1" dirty="0" smtClean="0">
                <a:solidFill>
                  <a:srgbClr val="00994C"/>
                </a:solidFill>
                <a:latin typeface="Arial"/>
                <a:cs typeface="Arial"/>
              </a:rPr>
              <a:t>follows </a:t>
            </a:r>
            <a:r>
              <a:rPr lang="en-GB" b="1" dirty="0">
                <a:solidFill>
                  <a:srgbClr val="00994C"/>
                </a:solidFill>
                <a:latin typeface="Arial"/>
                <a:cs typeface="Arial"/>
              </a:rPr>
              <a:t>the </a:t>
            </a:r>
            <a:r>
              <a:rPr lang="en-GB" b="1" i="1" dirty="0">
                <a:solidFill>
                  <a:srgbClr val="00994C"/>
                </a:solidFill>
                <a:latin typeface="Arial"/>
                <a:cs typeface="Arial"/>
              </a:rPr>
              <a:t>D</a:t>
            </a:r>
            <a:r>
              <a:rPr lang="en-GB" b="1" i="1" spc="-5" dirty="0">
                <a:solidFill>
                  <a:srgbClr val="00994C"/>
                </a:solidFill>
                <a:latin typeface="Arial"/>
                <a:cs typeface="Arial"/>
              </a:rPr>
              <a:t> </a:t>
            </a:r>
            <a:r>
              <a:rPr lang="en-GB" b="1" dirty="0">
                <a:solidFill>
                  <a:srgbClr val="00994C"/>
                </a:solidFill>
                <a:latin typeface="Arial"/>
                <a:cs typeface="Arial"/>
              </a:rPr>
              <a:t>input </a:t>
            </a:r>
            <a:r>
              <a:rPr lang="en-GB" dirty="0">
                <a:latin typeface="Arial"/>
                <a:cs typeface="Arial"/>
              </a:rPr>
              <a:t>while </a:t>
            </a:r>
            <a:r>
              <a:rPr lang="en-GB" i="1" dirty="0">
                <a:latin typeface="Arial"/>
                <a:cs typeface="Arial"/>
              </a:rPr>
              <a:t>C</a:t>
            </a:r>
            <a:r>
              <a:rPr lang="en-GB" i="1" spc="-5" dirty="0">
                <a:latin typeface="Arial"/>
                <a:cs typeface="Arial"/>
              </a:rPr>
              <a:t> </a:t>
            </a:r>
            <a:r>
              <a:rPr lang="en-GB" dirty="0">
                <a:latin typeface="Arial"/>
                <a:cs typeface="Arial"/>
              </a:rPr>
              <a:t>= 1 (</a:t>
            </a:r>
            <a:r>
              <a:rPr lang="en-GB" dirty="0" smtClean="0">
                <a:latin typeface="Arial"/>
                <a:cs typeface="Arial"/>
              </a:rPr>
              <a:t>transparent)</a:t>
            </a:r>
          </a:p>
          <a:p>
            <a:pPr marL="412750" marR="648335" lvl="1">
              <a:lnSpc>
                <a:spcPct val="111100"/>
              </a:lnSpc>
            </a:pPr>
            <a:r>
              <a:rPr lang="en-GB" b="1" dirty="0" smtClean="0">
                <a:solidFill>
                  <a:srgbClr val="00994C"/>
                </a:solidFill>
                <a:latin typeface="Arial"/>
                <a:cs typeface="Arial"/>
              </a:rPr>
              <a:t>holds </a:t>
            </a:r>
            <a:r>
              <a:rPr lang="en-GB" b="1" dirty="0">
                <a:solidFill>
                  <a:srgbClr val="00994C"/>
                </a:solidFill>
                <a:latin typeface="Arial"/>
                <a:cs typeface="Arial"/>
              </a:rPr>
              <a:t>its value </a:t>
            </a:r>
            <a:r>
              <a:rPr lang="en-GB" dirty="0">
                <a:latin typeface="Arial"/>
                <a:cs typeface="Arial"/>
              </a:rPr>
              <a:t>while </a:t>
            </a:r>
            <a:r>
              <a:rPr lang="en-GB" i="1" dirty="0">
                <a:latin typeface="Arial"/>
                <a:cs typeface="Arial"/>
              </a:rPr>
              <a:t>C</a:t>
            </a:r>
            <a:r>
              <a:rPr lang="en-GB" i="1" spc="-10" dirty="0">
                <a:latin typeface="Arial"/>
                <a:cs typeface="Arial"/>
              </a:rPr>
              <a:t> </a:t>
            </a:r>
            <a:r>
              <a:rPr lang="en-GB" dirty="0">
                <a:latin typeface="Arial"/>
                <a:cs typeface="Arial"/>
              </a:rPr>
              <a:t>= 0 </a:t>
            </a:r>
            <a:r>
              <a:rPr lang="en-GB" dirty="0" smtClean="0">
                <a:latin typeface="Arial"/>
                <a:cs typeface="Arial"/>
              </a:rPr>
              <a:t>(Q = last Q</a:t>
            </a:r>
            <a:r>
              <a:rPr lang="en-GB" i="1" dirty="0" smtClean="0">
                <a:latin typeface="Arial"/>
                <a:cs typeface="Arial"/>
              </a:rPr>
              <a:t> </a:t>
            </a:r>
            <a:r>
              <a:rPr lang="en-GB" dirty="0">
                <a:latin typeface="Arial"/>
                <a:cs typeface="Arial"/>
              </a:rPr>
              <a:t>when </a:t>
            </a:r>
            <a:r>
              <a:rPr lang="en-GB" i="1" dirty="0">
                <a:latin typeface="Arial"/>
                <a:cs typeface="Arial"/>
              </a:rPr>
              <a:t>C</a:t>
            </a:r>
            <a:r>
              <a:rPr lang="en-GB" i="1" spc="-5" dirty="0">
                <a:latin typeface="Arial"/>
                <a:cs typeface="Arial"/>
              </a:rPr>
              <a:t> </a:t>
            </a:r>
            <a:r>
              <a:rPr lang="en-GB" dirty="0">
                <a:latin typeface="Arial"/>
                <a:cs typeface="Arial"/>
              </a:rPr>
              <a:t>went </a:t>
            </a:r>
            <a:r>
              <a:rPr lang="en-GB" dirty="0" smtClean="0">
                <a:latin typeface="Arial"/>
                <a:cs typeface="Arial"/>
              </a:rPr>
              <a:t>low) no matter what happens at the input</a:t>
            </a:r>
            <a:endParaRPr lang="en-GB" sz="2000" dirty="0"/>
          </a:p>
          <a:p>
            <a:pPr marL="12700" marR="12700">
              <a:lnSpc>
                <a:spcPct val="111100"/>
              </a:lnSpc>
            </a:pPr>
            <a:r>
              <a:rPr lang="en-GB" dirty="0">
                <a:latin typeface="Arial"/>
                <a:cs typeface="Arial"/>
              </a:rPr>
              <a:t>This circuit is often called a </a:t>
            </a:r>
            <a:r>
              <a:rPr lang="en-GB" b="1" dirty="0">
                <a:solidFill>
                  <a:srgbClr val="FF0000"/>
                </a:solidFill>
                <a:latin typeface="Arial"/>
                <a:cs typeface="Arial"/>
              </a:rPr>
              <a:t>transparent latc</a:t>
            </a:r>
            <a:r>
              <a:rPr lang="en-GB" b="1" spc="10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lang="en-GB" dirty="0">
                <a:latin typeface="Arial"/>
                <a:cs typeface="Arial"/>
              </a:rPr>
              <a:t>. It can be bought as an integrated circuit, usually with several latches in a </a:t>
            </a:r>
            <a:r>
              <a:rPr lang="en-GB" dirty="0" smtClean="0">
                <a:latin typeface="Arial"/>
                <a:cs typeface="Arial"/>
              </a:rPr>
              <a:t>package.</a:t>
            </a:r>
          </a:p>
          <a:p>
            <a:pPr marL="412750" marR="12700" lvl="1">
              <a:lnSpc>
                <a:spcPct val="111100"/>
              </a:lnSpc>
            </a:pPr>
            <a:r>
              <a:rPr lang="en-GB" dirty="0" smtClean="0">
                <a:latin typeface="Arial"/>
                <a:cs typeface="Arial"/>
              </a:rPr>
              <a:t>The </a:t>
            </a:r>
            <a:r>
              <a:rPr lang="en-GB" dirty="0">
                <a:latin typeface="Arial"/>
                <a:cs typeface="Arial"/>
              </a:rPr>
              <a:t>input </a:t>
            </a:r>
            <a:r>
              <a:rPr lang="en-GB" i="1" dirty="0" smtClean="0">
                <a:latin typeface="Arial"/>
                <a:cs typeface="Arial"/>
              </a:rPr>
              <a:t>C </a:t>
            </a:r>
            <a:r>
              <a:rPr lang="en-GB" dirty="0" smtClean="0">
                <a:latin typeface="Arial"/>
                <a:cs typeface="Arial"/>
              </a:rPr>
              <a:t>may </a:t>
            </a:r>
            <a:r>
              <a:rPr lang="en-GB" dirty="0">
                <a:latin typeface="Arial"/>
                <a:cs typeface="Arial"/>
              </a:rPr>
              <a:t>be called </a:t>
            </a:r>
            <a:r>
              <a:rPr lang="en-GB" b="1" dirty="0">
                <a:solidFill>
                  <a:srgbClr val="FF0000"/>
                </a:solidFill>
                <a:latin typeface="Arial"/>
                <a:cs typeface="Arial"/>
              </a:rPr>
              <a:t>contro</a:t>
            </a:r>
            <a:r>
              <a:rPr lang="en-GB" b="1" spc="-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lang="en-GB" dirty="0">
                <a:latin typeface="Arial"/>
                <a:cs typeface="Arial"/>
              </a:rPr>
              <a:t>, </a:t>
            </a:r>
            <a:r>
              <a:rPr lang="en-GB" b="1" dirty="0">
                <a:solidFill>
                  <a:srgbClr val="FF0000"/>
                </a:solidFill>
                <a:latin typeface="Arial"/>
                <a:cs typeface="Arial"/>
              </a:rPr>
              <a:t>cloc</a:t>
            </a:r>
            <a:r>
              <a:rPr lang="en-GB" b="1" spc="25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lang="en-GB" dirty="0">
                <a:latin typeface="Arial"/>
                <a:cs typeface="Arial"/>
              </a:rPr>
              <a:t>, </a:t>
            </a:r>
            <a:r>
              <a:rPr lang="en-GB" b="1" dirty="0" smtClean="0">
                <a:solidFill>
                  <a:srgbClr val="FF0000"/>
                </a:solidFill>
                <a:latin typeface="Arial"/>
                <a:cs typeface="Arial"/>
              </a:rPr>
              <a:t>gate</a:t>
            </a:r>
            <a:r>
              <a:rPr lang="en-GB" dirty="0" smtClean="0">
                <a:latin typeface="Arial"/>
                <a:cs typeface="Arial"/>
              </a:rPr>
              <a:t>,</a:t>
            </a:r>
            <a:r>
              <a:rPr lang="en-GB" b="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GB" dirty="0">
                <a:latin typeface="Arial"/>
                <a:cs typeface="Arial"/>
              </a:rPr>
              <a:t>or </a:t>
            </a:r>
            <a:r>
              <a:rPr lang="en-GB" b="1" dirty="0">
                <a:solidFill>
                  <a:srgbClr val="FF0000"/>
                </a:solidFill>
                <a:latin typeface="Arial"/>
                <a:cs typeface="Arial"/>
              </a:rPr>
              <a:t>enable</a:t>
            </a:r>
            <a:r>
              <a:rPr lang="en-GB" dirty="0" smtClean="0">
                <a:latin typeface="Arial"/>
                <a:cs typeface="Arial"/>
              </a:rPr>
              <a:t>.</a:t>
            </a:r>
            <a:endParaRPr lang="en-GB" dirty="0">
              <a:latin typeface="Arial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1295400"/>
            <a:ext cx="474345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5583471"/>
              </p:ext>
            </p:extLst>
          </p:nvPr>
        </p:nvGraphicFramePr>
        <p:xfrm>
          <a:off x="4191000" y="3886200"/>
          <a:ext cx="695325" cy="369768"/>
        </p:xfrm>
        <a:graphic>
          <a:graphicData uri="http://schemas.openxmlformats.org/presentationml/2006/ole">
            <p:oleObj spid="_x0000_s2054" name="Equation" r:id="rId4" imgW="406048" imgH="215713" progId="Equation.3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6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81F2970-DD3A-4BF0-85CD-167F9A2FA5BB}" type="slidenum">
              <a:rPr lang="en-MY" sz="1200">
                <a:latin typeface="Arial Black" pitchFamily="34" charset="0"/>
              </a:rPr>
              <a:pPr algn="r"/>
              <a:t>13</a:t>
            </a:fld>
            <a:endParaRPr lang="en-MY" sz="1200">
              <a:latin typeface="Arial Black" pitchFamily="34" charset="0"/>
            </a:endParaRPr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4.3 </a:t>
            </a:r>
            <a:r>
              <a:rPr lang="en-US" smtClean="0"/>
              <a:t>JK Flip Flop - Symbol</a:t>
            </a:r>
            <a:endParaRPr lang="en-US" altLang="en-US" smtClean="0"/>
          </a:p>
        </p:txBody>
      </p:sp>
      <p:sp>
        <p:nvSpPr>
          <p:cNvPr id="35844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smtClean="0"/>
              <a:t>Another types of Flip flop is JK flip flop. 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It differs from the RS flip flops when J=K=1 condition is not indeterminate but it is defined to give a very useful changeover (toggle) action. 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Toggle means that </a:t>
            </a:r>
            <a:r>
              <a:rPr lang="en-US" sz="1800" b="1" smtClean="0"/>
              <a:t>Q</a:t>
            </a:r>
            <a:r>
              <a:rPr lang="en-US" sz="1800" smtClean="0"/>
              <a:t> and  ¯   will switch to their opposite states.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The JK Flip flop has clock input Cp and two control inputs J and K.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Operation of Jk Flip Flop is completely described by truth table in Figure 4.3.3.</a:t>
            </a:r>
          </a:p>
        </p:txBody>
      </p:sp>
      <p:sp>
        <p:nvSpPr>
          <p:cNvPr id="35845" name="Rectangle 6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eaLnBrk="1" hangingPunct="1"/>
            <a:r>
              <a:rPr lang="en-US" sz="2000" smtClean="0"/>
              <a:t>Figure 4.3.1 : </a:t>
            </a:r>
            <a:r>
              <a:rPr lang="en-US" sz="2000" b="1" smtClean="0"/>
              <a:t>PGT JK Flip flop symbol</a:t>
            </a:r>
          </a:p>
          <a:p>
            <a:pPr eaLnBrk="1" hangingPunct="1"/>
            <a:endParaRPr lang="en-US" sz="2800" b="1" smtClean="0"/>
          </a:p>
          <a:p>
            <a:pPr eaLnBrk="1" hangingPunct="1"/>
            <a:endParaRPr lang="en-US" sz="2800" b="1" smtClean="0"/>
          </a:p>
          <a:p>
            <a:pPr eaLnBrk="1" hangingPunct="1"/>
            <a:endParaRPr lang="en-US" altLang="en-US" sz="2800" b="1" smtClean="0"/>
          </a:p>
          <a:p>
            <a:pPr eaLnBrk="1" hangingPunct="1"/>
            <a:r>
              <a:rPr lang="en-US" sz="2000" smtClean="0"/>
              <a:t>Figure 4.3.2 : </a:t>
            </a:r>
            <a:r>
              <a:rPr lang="en-US" sz="2000" b="1" smtClean="0"/>
              <a:t>NGT JK Flip flop symbol</a:t>
            </a:r>
            <a:endParaRPr lang="en-US" altLang="en-US" sz="2000" b="1" smtClean="0"/>
          </a:p>
          <a:p>
            <a:pPr eaLnBrk="1" hangingPunct="1">
              <a:buFont typeface="Wingdings" pitchFamily="2" charset="2"/>
              <a:buNone/>
            </a:pPr>
            <a:endParaRPr lang="en-US" altLang="en-US" sz="3600" smtClean="0"/>
          </a:p>
        </p:txBody>
      </p:sp>
      <p:pic>
        <p:nvPicPr>
          <p:cNvPr id="35846" name="Picture 7" descr="ff_jk_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51500" y="2276475"/>
            <a:ext cx="1944688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7" name="Rectangle 8"/>
          <p:cNvSpPr>
            <a:spLocks noChangeArrowheads="1"/>
          </p:cNvSpPr>
          <p:nvPr/>
        </p:nvSpPr>
        <p:spPr bwMode="auto">
          <a:xfrm>
            <a:off x="3643313" y="3429000"/>
            <a:ext cx="46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Q </a:t>
            </a:r>
            <a:endParaRPr lang="en-US" altLang="en-US" b="1"/>
          </a:p>
        </p:txBody>
      </p:sp>
      <p:pic>
        <p:nvPicPr>
          <p:cNvPr id="35848" name="Picture 9" descr="ff_jk_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4525" y="4365625"/>
            <a:ext cx="2016125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9" name="Oval 10"/>
          <p:cNvSpPr>
            <a:spLocks noChangeArrowheads="1"/>
          </p:cNvSpPr>
          <p:nvPr/>
        </p:nvSpPr>
        <p:spPr bwMode="auto">
          <a:xfrm>
            <a:off x="5940425" y="5157788"/>
            <a:ext cx="144463" cy="1428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Line 11"/>
          <p:cNvSpPr>
            <a:spLocks noChangeShapeType="1"/>
          </p:cNvSpPr>
          <p:nvPr/>
        </p:nvSpPr>
        <p:spPr bwMode="auto">
          <a:xfrm>
            <a:off x="5651500" y="5229225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19638A-9E4A-42F6-8005-759D707E3EB3}" type="slidenum">
              <a:rPr lang="en-MY" smtClean="0">
                <a:cs typeface="Arial" charset="0"/>
              </a:rPr>
              <a:pPr/>
              <a:t>13</a:t>
            </a:fld>
            <a:endParaRPr lang="en-MY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6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8201229-B0FE-4927-840D-97BB69D46E6B}" type="slidenum">
              <a:rPr lang="en-MY" sz="1200">
                <a:latin typeface="Arial Black" pitchFamily="34" charset="0"/>
              </a:rPr>
              <a:pPr algn="r"/>
              <a:t>14</a:t>
            </a:fld>
            <a:endParaRPr lang="en-MY" sz="1200">
              <a:latin typeface="Arial Black" pitchFamily="34" charset="0"/>
            </a:endParaRPr>
          </a:p>
        </p:txBody>
      </p:sp>
      <p:sp>
        <p:nvSpPr>
          <p:cNvPr id="36867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4.3 JK Flip Flop – Truth Table And Logic Circuit</a:t>
            </a:r>
            <a:endParaRPr lang="en-US" altLang="en-US" sz="2800" smtClean="0"/>
          </a:p>
        </p:txBody>
      </p:sp>
      <p:sp>
        <p:nvSpPr>
          <p:cNvPr id="36868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smtClean="0"/>
              <a:t>Figure 4.3.3: </a:t>
            </a:r>
            <a:r>
              <a:rPr lang="en-US" sz="2000" b="1" smtClean="0"/>
              <a:t>Truth Table for JK Flip Flop</a:t>
            </a:r>
          </a:p>
          <a:p>
            <a:pPr eaLnBrk="1" hangingPunct="1"/>
            <a:endParaRPr lang="en-US" altLang="en-US" sz="2800" smtClean="0"/>
          </a:p>
        </p:txBody>
      </p:sp>
      <p:sp>
        <p:nvSpPr>
          <p:cNvPr id="36869" name="Rectangle 27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eaLnBrk="1" hangingPunct="1"/>
            <a:r>
              <a:rPr lang="en-US" sz="1800" smtClean="0"/>
              <a:t>Figure 4.3.4:</a:t>
            </a:r>
            <a:r>
              <a:rPr lang="en-US" sz="1800" b="1" smtClean="0"/>
              <a:t>  JK FLIP FLOP  LOGIC CIRCUIT</a:t>
            </a:r>
            <a:endParaRPr lang="en-US" altLang="en-US" sz="1800" smtClean="0"/>
          </a:p>
          <a:p>
            <a:pPr eaLnBrk="1" hangingPunct="1"/>
            <a:endParaRPr lang="en-US" altLang="en-US" sz="2400" smtClean="0"/>
          </a:p>
        </p:txBody>
      </p:sp>
      <p:graphicFrame>
        <p:nvGraphicFramePr>
          <p:cNvPr id="37894" name="Group 6"/>
          <p:cNvGraphicFramePr>
            <a:graphicFrameLocks noGrp="1"/>
          </p:cNvGraphicFramePr>
          <p:nvPr>
            <p:ph sz="half" idx="4294967295"/>
          </p:nvPr>
        </p:nvGraphicFramePr>
        <p:xfrm>
          <a:off x="539750" y="2420938"/>
          <a:ext cx="3887788" cy="3079751"/>
        </p:xfrm>
        <a:graphic>
          <a:graphicData uri="http://schemas.openxmlformats.org/drawingml/2006/table">
            <a:tbl>
              <a:tblPr/>
              <a:tblGrid>
                <a:gridCol w="561975"/>
                <a:gridCol w="558800"/>
                <a:gridCol w="492125"/>
                <a:gridCol w="512763"/>
                <a:gridCol w="534987"/>
                <a:gridCol w="1227138"/>
              </a:tblGrid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clock</a:t>
                      </a:r>
                      <a:endParaRPr kumimoji="0" lang="en-US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</a:t>
                      </a: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</a:t>
                      </a: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  <a:endParaRPr kumimoji="0" lang="en-US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STATUS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HOLD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(No Change)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RESET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SET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8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Toggle</a:t>
                      </a: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914" name="Rectangle 231"/>
          <p:cNvSpPr>
            <a:spLocks noChangeArrowheads="1"/>
          </p:cNvSpPr>
          <p:nvPr/>
        </p:nvSpPr>
        <p:spPr bwMode="auto">
          <a:xfrm>
            <a:off x="2771775" y="2492375"/>
            <a:ext cx="46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Q</a:t>
            </a:r>
            <a:endParaRPr lang="en-US" altLang="en-US" sz="2400" b="1"/>
          </a:p>
        </p:txBody>
      </p:sp>
      <p:sp>
        <p:nvSpPr>
          <p:cNvPr id="36915" name="Line 232"/>
          <p:cNvSpPr>
            <a:spLocks noChangeShapeType="1"/>
          </p:cNvSpPr>
          <p:nvPr/>
        </p:nvSpPr>
        <p:spPr bwMode="auto">
          <a:xfrm flipV="1">
            <a:off x="900113" y="3068638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16" name="Line 233"/>
          <p:cNvSpPr>
            <a:spLocks noChangeShapeType="1"/>
          </p:cNvSpPr>
          <p:nvPr/>
        </p:nvSpPr>
        <p:spPr bwMode="auto">
          <a:xfrm flipV="1">
            <a:off x="827088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17" name="Line 234"/>
          <p:cNvSpPr>
            <a:spLocks noChangeShapeType="1"/>
          </p:cNvSpPr>
          <p:nvPr/>
        </p:nvSpPr>
        <p:spPr bwMode="auto">
          <a:xfrm flipV="1">
            <a:off x="827088" y="429260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18" name="Line 235"/>
          <p:cNvSpPr>
            <a:spLocks noChangeShapeType="1"/>
          </p:cNvSpPr>
          <p:nvPr/>
        </p:nvSpPr>
        <p:spPr bwMode="auto">
          <a:xfrm flipV="1">
            <a:off x="755650" y="486886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19" name="Rectangle 236"/>
          <p:cNvSpPr>
            <a:spLocks noChangeArrowheads="1"/>
          </p:cNvSpPr>
          <p:nvPr/>
        </p:nvSpPr>
        <p:spPr bwMode="auto">
          <a:xfrm>
            <a:off x="4643438" y="1484313"/>
            <a:ext cx="3886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/>
          </a:p>
        </p:txBody>
      </p:sp>
      <p:sp>
        <p:nvSpPr>
          <p:cNvPr id="36920" name="Rectangle 281"/>
          <p:cNvSpPr>
            <a:spLocks noChangeArrowheads="1"/>
          </p:cNvSpPr>
          <p:nvPr/>
        </p:nvSpPr>
        <p:spPr bwMode="auto">
          <a:xfrm>
            <a:off x="2714625" y="4857750"/>
            <a:ext cx="46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Q</a:t>
            </a:r>
            <a:endParaRPr lang="en-US" altLang="en-US" sz="2400" b="1"/>
          </a:p>
        </p:txBody>
      </p:sp>
      <p:pic>
        <p:nvPicPr>
          <p:cNvPr id="36921" name="Picture 282" descr="clocksr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7538" y="2349500"/>
            <a:ext cx="4321175" cy="262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22" name="Rectangle 281"/>
          <p:cNvSpPr>
            <a:spLocks noChangeArrowheads="1"/>
          </p:cNvSpPr>
          <p:nvPr/>
        </p:nvSpPr>
        <p:spPr bwMode="auto">
          <a:xfrm>
            <a:off x="2214563" y="4572000"/>
            <a:ext cx="46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_</a:t>
            </a:r>
            <a:endParaRPr lang="en-US" altLang="en-US" sz="2400" b="1"/>
          </a:p>
        </p:txBody>
      </p:sp>
      <p:sp>
        <p:nvSpPr>
          <p:cNvPr id="36923" name="Rectangle 281"/>
          <p:cNvSpPr>
            <a:spLocks noChangeArrowheads="1"/>
          </p:cNvSpPr>
          <p:nvPr/>
        </p:nvSpPr>
        <p:spPr bwMode="auto">
          <a:xfrm>
            <a:off x="2214563" y="4929188"/>
            <a:ext cx="46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Q</a:t>
            </a:r>
            <a:endParaRPr lang="en-US" altLang="en-US" sz="2400" b="1"/>
          </a:p>
        </p:txBody>
      </p:sp>
      <p:sp>
        <p:nvSpPr>
          <p:cNvPr id="36924" name="Rectangle 281"/>
          <p:cNvSpPr>
            <a:spLocks noChangeArrowheads="1"/>
          </p:cNvSpPr>
          <p:nvPr/>
        </p:nvSpPr>
        <p:spPr bwMode="auto">
          <a:xfrm>
            <a:off x="2214563" y="3071813"/>
            <a:ext cx="46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Q</a:t>
            </a:r>
            <a:endParaRPr lang="en-US" altLang="en-US" sz="2400" b="1"/>
          </a:p>
        </p:txBody>
      </p:sp>
      <p:sp>
        <p:nvSpPr>
          <p:cNvPr id="36925" name="Rectangle 281"/>
          <p:cNvSpPr>
            <a:spLocks noChangeArrowheads="1"/>
          </p:cNvSpPr>
          <p:nvPr/>
        </p:nvSpPr>
        <p:spPr bwMode="auto">
          <a:xfrm>
            <a:off x="2714625" y="3071813"/>
            <a:ext cx="46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Q</a:t>
            </a:r>
            <a:endParaRPr lang="en-US" altLang="en-US" sz="2400" b="1"/>
          </a:p>
        </p:txBody>
      </p:sp>
      <p:sp>
        <p:nvSpPr>
          <p:cNvPr id="36926" name="Rectangle 281"/>
          <p:cNvSpPr>
            <a:spLocks noChangeArrowheads="1"/>
          </p:cNvSpPr>
          <p:nvPr/>
        </p:nvSpPr>
        <p:spPr bwMode="auto">
          <a:xfrm>
            <a:off x="2714625" y="2714625"/>
            <a:ext cx="46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_</a:t>
            </a:r>
            <a:endParaRPr lang="en-US" altLang="en-US" sz="2400" b="1"/>
          </a:p>
        </p:txBody>
      </p:sp>
      <p:sp>
        <p:nvSpPr>
          <p:cNvPr id="36928" name="Slide Number Placeholder 2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0D8FD0-5BF5-4E2F-B3A7-1FF8C53C0C51}" type="slidenum">
              <a:rPr lang="en-MY" smtClean="0">
                <a:cs typeface="Arial" charset="0"/>
              </a:rPr>
              <a:pPr/>
              <a:t>14</a:t>
            </a:fld>
            <a:endParaRPr lang="en-MY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CFDEAB4-88A9-4027-9179-F7FAC17CEBFE}" type="slidenum">
              <a:rPr lang="en-MY" sz="1200">
                <a:latin typeface="Arial Black" pitchFamily="34" charset="0"/>
              </a:rPr>
              <a:pPr algn="r"/>
              <a:t>15</a:t>
            </a:fld>
            <a:endParaRPr lang="en-MY" sz="1200">
              <a:latin typeface="Arial Black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4.4</a:t>
            </a:r>
            <a:r>
              <a:rPr lang="en-US" sz="3600" smtClean="0"/>
              <a:t> JK Flip Flop with Preset and Clear</a:t>
            </a:r>
            <a:endParaRPr lang="en-US" altLang="en-US" sz="3600" smtClean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096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557338"/>
            <a:ext cx="8135938" cy="394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2051050" y="5373688"/>
            <a:ext cx="489585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/>
              <a:t>Figure 4.4.1 :</a:t>
            </a:r>
            <a:r>
              <a:rPr lang="en-US"/>
              <a:t> Symbol and Truth Table</a:t>
            </a:r>
            <a:endParaRPr lang="en-US" altLang="en-US"/>
          </a:p>
        </p:txBody>
      </p:sp>
      <p:sp>
        <p:nvSpPr>
          <p:cNvPr id="4096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03DEAA-4539-41A6-A395-84F9B1A461E3}" type="slidenum">
              <a:rPr lang="en-MY" smtClean="0">
                <a:cs typeface="Arial" charset="0"/>
              </a:rPr>
              <a:pPr/>
              <a:t>15</a:t>
            </a:fld>
            <a:endParaRPr lang="en-MY" smtClean="0">
              <a:cs typeface="Aria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JK Flip-Flop</a:t>
            </a:r>
            <a:endParaRPr lang="en-GB" dirty="0"/>
          </a:p>
        </p:txBody>
      </p:sp>
      <p:sp>
        <p:nvSpPr>
          <p:cNvPr id="3" name="object 2"/>
          <p:cNvSpPr/>
          <p:nvPr/>
        </p:nvSpPr>
        <p:spPr>
          <a:xfrm>
            <a:off x="6172200" y="3917819"/>
            <a:ext cx="2863850" cy="400050"/>
          </a:xfrm>
          <a:custGeom>
            <a:avLst/>
            <a:gdLst/>
            <a:ahLst/>
            <a:cxnLst/>
            <a:rect l="l" t="t" r="r" b="b"/>
            <a:pathLst>
              <a:path w="2514600" h="400050">
                <a:moveTo>
                  <a:pt x="2514600" y="400050"/>
                </a:moveTo>
                <a:lnTo>
                  <a:pt x="2514599" y="0"/>
                </a:lnTo>
                <a:lnTo>
                  <a:pt x="0" y="0"/>
                </a:lnTo>
                <a:lnTo>
                  <a:pt x="0" y="400050"/>
                </a:lnTo>
                <a:lnTo>
                  <a:pt x="2514600" y="4000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3"/>
          <p:cNvSpPr/>
          <p:nvPr/>
        </p:nvSpPr>
        <p:spPr>
          <a:xfrm>
            <a:off x="6464313" y="2458085"/>
            <a:ext cx="215099" cy="0"/>
          </a:xfrm>
          <a:custGeom>
            <a:avLst/>
            <a:gdLst/>
            <a:ahLst/>
            <a:cxnLst/>
            <a:rect l="l" t="t" r="r" b="b"/>
            <a:pathLst>
              <a:path w="215099">
                <a:moveTo>
                  <a:pt x="0" y="0"/>
                </a:moveTo>
                <a:lnTo>
                  <a:pt x="2150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6"/>
          <p:cNvSpPr/>
          <p:nvPr/>
        </p:nvSpPr>
        <p:spPr>
          <a:xfrm>
            <a:off x="7524750" y="3949569"/>
            <a:ext cx="245886" cy="0"/>
          </a:xfrm>
          <a:custGeom>
            <a:avLst/>
            <a:gdLst/>
            <a:ahLst/>
            <a:cxnLst/>
            <a:rect l="l" t="t" r="r" b="b"/>
            <a:pathLst>
              <a:path w="215900">
                <a:moveTo>
                  <a:pt x="0" y="0"/>
                </a:moveTo>
                <a:lnTo>
                  <a:pt x="2159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7"/>
          <p:cNvSpPr/>
          <p:nvPr/>
        </p:nvSpPr>
        <p:spPr>
          <a:xfrm>
            <a:off x="8147050" y="3949569"/>
            <a:ext cx="231422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3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8"/>
          <p:cNvSpPr/>
          <p:nvPr/>
        </p:nvSpPr>
        <p:spPr>
          <a:xfrm>
            <a:off x="6692113" y="1537335"/>
            <a:ext cx="1143000" cy="1828800"/>
          </a:xfrm>
          <a:custGeom>
            <a:avLst/>
            <a:gdLst/>
            <a:ahLst/>
            <a:cxnLst/>
            <a:rect l="l" t="t" r="r" b="b"/>
            <a:pathLst>
              <a:path w="1143000" h="1828800">
                <a:moveTo>
                  <a:pt x="0" y="1828800"/>
                </a:moveTo>
                <a:lnTo>
                  <a:pt x="0" y="0"/>
                </a:lnTo>
                <a:lnTo>
                  <a:pt x="1143000" y="0"/>
                </a:lnTo>
                <a:lnTo>
                  <a:pt x="1143000" y="1828800"/>
                </a:lnTo>
                <a:lnTo>
                  <a:pt x="0" y="18288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9"/>
          <p:cNvSpPr/>
          <p:nvPr/>
        </p:nvSpPr>
        <p:spPr>
          <a:xfrm>
            <a:off x="6695288" y="233743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114300"/>
                </a:lnTo>
                <a:lnTo>
                  <a:pt x="0" y="22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10"/>
          <p:cNvSpPr/>
          <p:nvPr/>
        </p:nvSpPr>
        <p:spPr>
          <a:xfrm flipV="1">
            <a:off x="7465191" y="2819400"/>
            <a:ext cx="268322" cy="45719"/>
          </a:xfrm>
          <a:custGeom>
            <a:avLst/>
            <a:gdLst/>
            <a:ahLst/>
            <a:cxnLst/>
            <a:rect l="l" t="t" r="r" b="b"/>
            <a:pathLst>
              <a:path w="139700">
                <a:moveTo>
                  <a:pt x="0" y="0"/>
                </a:moveTo>
                <a:lnTo>
                  <a:pt x="1397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1"/>
          <p:cNvSpPr/>
          <p:nvPr/>
        </p:nvSpPr>
        <p:spPr>
          <a:xfrm>
            <a:off x="6574793" y="2388415"/>
            <a:ext cx="126971" cy="126937"/>
          </a:xfrm>
          <a:custGeom>
            <a:avLst/>
            <a:gdLst/>
            <a:ahLst/>
            <a:cxnLst/>
            <a:rect l="l" t="t" r="r" b="b"/>
            <a:pathLst>
              <a:path w="126971" h="126937">
                <a:moveTo>
                  <a:pt x="0" y="65364"/>
                </a:moveTo>
                <a:lnTo>
                  <a:pt x="14662" y="103945"/>
                </a:lnTo>
                <a:lnTo>
                  <a:pt x="49844" y="125322"/>
                </a:lnTo>
                <a:lnTo>
                  <a:pt x="64526" y="126937"/>
                </a:lnTo>
                <a:lnTo>
                  <a:pt x="78869" y="125064"/>
                </a:lnTo>
                <a:lnTo>
                  <a:pt x="113277" y="102826"/>
                </a:lnTo>
                <a:lnTo>
                  <a:pt x="126971" y="63446"/>
                </a:lnTo>
                <a:lnTo>
                  <a:pt x="126891" y="60237"/>
                </a:lnTo>
                <a:lnTo>
                  <a:pt x="111692" y="22422"/>
                </a:lnTo>
                <a:lnTo>
                  <a:pt x="75915" y="1559"/>
                </a:lnTo>
                <a:lnTo>
                  <a:pt x="60845" y="0"/>
                </a:lnTo>
                <a:lnTo>
                  <a:pt x="46819" y="2163"/>
                </a:lnTo>
                <a:lnTo>
                  <a:pt x="13282" y="24941"/>
                </a:lnTo>
                <a:lnTo>
                  <a:pt x="0" y="653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2"/>
          <p:cNvSpPr/>
          <p:nvPr/>
        </p:nvSpPr>
        <p:spPr>
          <a:xfrm>
            <a:off x="6581518" y="2395741"/>
            <a:ext cx="113515" cy="112642"/>
          </a:xfrm>
          <a:custGeom>
            <a:avLst/>
            <a:gdLst/>
            <a:ahLst/>
            <a:cxnLst/>
            <a:rect l="l" t="t" r="r" b="b"/>
            <a:pathLst>
              <a:path w="113515" h="112642">
                <a:moveTo>
                  <a:pt x="113515" y="55739"/>
                </a:moveTo>
                <a:lnTo>
                  <a:pt x="98506" y="94331"/>
                </a:lnTo>
                <a:lnTo>
                  <a:pt x="61716" y="112642"/>
                </a:lnTo>
                <a:lnTo>
                  <a:pt x="45956" y="111082"/>
                </a:lnTo>
                <a:lnTo>
                  <a:pt x="10663" y="89564"/>
                </a:lnTo>
                <a:lnTo>
                  <a:pt x="0" y="65188"/>
                </a:lnTo>
                <a:lnTo>
                  <a:pt x="1239" y="48480"/>
                </a:lnTo>
                <a:lnTo>
                  <a:pt x="20967" y="11649"/>
                </a:lnTo>
                <a:lnTo>
                  <a:pt x="43809" y="0"/>
                </a:lnTo>
                <a:lnTo>
                  <a:pt x="61167" y="929"/>
                </a:lnTo>
                <a:lnTo>
                  <a:pt x="99122" y="19211"/>
                </a:lnTo>
                <a:lnTo>
                  <a:pt x="113515" y="557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3"/>
          <p:cNvSpPr/>
          <p:nvPr/>
        </p:nvSpPr>
        <p:spPr>
          <a:xfrm>
            <a:off x="6463513" y="1772285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>
                <a:moveTo>
                  <a:pt x="0" y="0"/>
                </a:moveTo>
                <a:lnTo>
                  <a:pt x="241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4"/>
          <p:cNvSpPr/>
          <p:nvPr/>
        </p:nvSpPr>
        <p:spPr>
          <a:xfrm>
            <a:off x="7835900" y="1772285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>
                <a:moveTo>
                  <a:pt x="0" y="0"/>
                </a:moveTo>
                <a:lnTo>
                  <a:pt x="241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5"/>
          <p:cNvSpPr/>
          <p:nvPr/>
        </p:nvSpPr>
        <p:spPr>
          <a:xfrm>
            <a:off x="6464313" y="3143885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>
                <a:moveTo>
                  <a:pt x="0" y="0"/>
                </a:moveTo>
                <a:lnTo>
                  <a:pt x="241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6"/>
          <p:cNvSpPr/>
          <p:nvPr/>
        </p:nvSpPr>
        <p:spPr>
          <a:xfrm>
            <a:off x="7835900" y="3143885"/>
            <a:ext cx="241299" cy="0"/>
          </a:xfrm>
          <a:custGeom>
            <a:avLst/>
            <a:gdLst/>
            <a:ahLst/>
            <a:cxnLst/>
            <a:rect l="l" t="t" r="r" b="b"/>
            <a:pathLst>
              <a:path w="241299">
                <a:moveTo>
                  <a:pt x="0" y="0"/>
                </a:moveTo>
                <a:lnTo>
                  <a:pt x="2412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771488" y="1569085"/>
            <a:ext cx="1025525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755015" algn="l"/>
              </a:tabLst>
            </a:pPr>
            <a:r>
              <a:rPr sz="2800" i="1" dirty="0" smtClean="0">
                <a:latin typeface="Times New Roman"/>
                <a:cs typeface="Times New Roman"/>
              </a:rPr>
              <a:t>J	Q</a:t>
            </a:r>
            <a:endParaRPr sz="2800" dirty="0">
              <a:latin typeface="Times New Roman"/>
              <a:cs typeface="Times New Roman"/>
            </a:endParaRPr>
          </a:p>
        </p:txBody>
      </p:sp>
      <p:graphicFrame>
        <p:nvGraphicFramePr>
          <p:cNvPr id="19" name="object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7467995"/>
              </p:ext>
            </p:extLst>
          </p:nvPr>
        </p:nvGraphicFramePr>
        <p:xfrm>
          <a:off x="501663" y="1416685"/>
          <a:ext cx="5511785" cy="3657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619"/>
                <a:gridCol w="930880"/>
                <a:gridCol w="852976"/>
                <a:gridCol w="975810"/>
                <a:gridCol w="1841500"/>
              </a:tblGrid>
              <a:tr h="457200"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</a:pPr>
                      <a:r>
                        <a:rPr sz="2400" i="1" dirty="0" smtClean="0">
                          <a:latin typeface="Times New Roman"/>
                          <a:cs typeface="Times New Roman"/>
                        </a:rPr>
                        <a:t>J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54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</a:pPr>
                      <a:r>
                        <a:rPr sz="2400" i="1" dirty="0" smtClean="0">
                          <a:latin typeface="Times New Roman"/>
                          <a:cs typeface="Times New Roman"/>
                        </a:rPr>
                        <a:t>K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2575">
                        <a:lnSpc>
                          <a:spcPct val="100000"/>
                        </a:lnSpc>
                      </a:pPr>
                      <a:r>
                        <a:rPr sz="2400" i="1" dirty="0" smtClean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700" i="1" baseline="-10802" dirty="0" smtClean="0">
                          <a:latin typeface="Times New Roman"/>
                          <a:cs typeface="Times New Roman"/>
                        </a:rPr>
                        <a:t>n</a:t>
                      </a:r>
                      <a:endParaRPr sz="2700" baseline="-10802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54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</a:pPr>
                      <a:r>
                        <a:rPr sz="3600" i="1" baseline="6944" dirty="0" smtClean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1800" i="1" dirty="0" smtClean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dirty="0" smtClean="0">
                          <a:latin typeface="Times New Roman"/>
                          <a:cs typeface="Times New Roman"/>
                        </a:rPr>
                        <a:t>+1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54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description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54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9762"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hold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0337"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9762"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clear (reset)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0337"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9762"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set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0337"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9762"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toggle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0337"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</a:pPr>
                      <a:r>
                        <a:rPr sz="1800" dirty="0" smtClean="0">
                          <a:latin typeface="Arial"/>
                          <a:cs typeface="Arial"/>
                        </a:rPr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1800" b="1" dirty="0" smtClean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54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6705600" y="2819400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>
                <a:latin typeface="Times New Roman"/>
                <a:cs typeface="Times New Roman"/>
              </a:rPr>
              <a:t>K</a:t>
            </a:r>
            <a:endParaRPr lang="en-GB" sz="2800" dirty="0"/>
          </a:p>
        </p:txBody>
      </p:sp>
      <p:sp>
        <p:nvSpPr>
          <p:cNvPr id="22" name="Rectangle 21"/>
          <p:cNvSpPr/>
          <p:nvPr/>
        </p:nvSpPr>
        <p:spPr>
          <a:xfrm>
            <a:off x="7379656" y="2793558"/>
            <a:ext cx="6636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217170" algn="r">
              <a:tabLst>
                <a:tab pos="780415" algn="l"/>
              </a:tabLst>
            </a:pPr>
            <a:r>
              <a:rPr lang="en-GB" sz="2800" i="1" dirty="0">
                <a:latin typeface="Times New Roman"/>
                <a:cs typeface="Times New Roman"/>
              </a:rPr>
              <a:t>Q</a:t>
            </a:r>
            <a:endParaRPr lang="en-GB" sz="2800" dirty="0">
              <a:latin typeface="Times New Roman"/>
              <a:cs typeface="Times New Roman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8600" y="5257800"/>
            <a:ext cx="8807450" cy="1322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499745">
              <a:lnSpc>
                <a:spcPct val="111100"/>
              </a:lnSpc>
            </a:pPr>
            <a:r>
              <a:rPr lang="en-GB" dirty="0" smtClean="0">
                <a:latin typeface="+mj-lt"/>
                <a:cs typeface="Arial"/>
              </a:rPr>
              <a:t>The excitation table for a JK flip-flop </a:t>
            </a:r>
            <a:r>
              <a:rPr lang="en-GB" dirty="0">
                <a:latin typeface="+mj-lt"/>
                <a:cs typeface="Arial"/>
              </a:rPr>
              <a:t>is </a:t>
            </a:r>
            <a:r>
              <a:rPr lang="en-GB" dirty="0" smtClean="0">
                <a:latin typeface="+mj-lt"/>
                <a:cs typeface="Arial"/>
              </a:rPr>
              <a:t>similar to </a:t>
            </a:r>
            <a:r>
              <a:rPr lang="en-GB" i="1" dirty="0" smtClean="0">
                <a:latin typeface="+mj-lt"/>
                <a:cs typeface="Arial"/>
              </a:rPr>
              <a:t>SR </a:t>
            </a:r>
            <a:r>
              <a:rPr lang="en-GB" dirty="0">
                <a:latin typeface="+mj-lt"/>
                <a:cs typeface="Arial"/>
              </a:rPr>
              <a:t>flip-flop but </a:t>
            </a:r>
            <a:r>
              <a:rPr lang="en-GB" dirty="0" smtClean="0">
                <a:latin typeface="+mj-lt"/>
                <a:cs typeface="Arial"/>
              </a:rPr>
              <a:t>doesn’t have the </a:t>
            </a:r>
            <a:r>
              <a:rPr lang="en-GB" dirty="0">
                <a:latin typeface="+mj-lt"/>
                <a:cs typeface="Arial"/>
              </a:rPr>
              <a:t>problem of</a:t>
            </a:r>
            <a:r>
              <a:rPr lang="en-GB" spc="10" dirty="0">
                <a:latin typeface="+mj-lt"/>
                <a:cs typeface="Arial"/>
              </a:rPr>
              <a:t> </a:t>
            </a:r>
            <a:r>
              <a:rPr lang="en-GB" i="1" dirty="0">
                <a:latin typeface="+mj-lt"/>
                <a:cs typeface="Arial"/>
              </a:rPr>
              <a:t>S </a:t>
            </a:r>
            <a:r>
              <a:rPr lang="en-GB" dirty="0">
                <a:latin typeface="+mj-lt"/>
                <a:cs typeface="Arial"/>
              </a:rPr>
              <a:t>= </a:t>
            </a:r>
            <a:r>
              <a:rPr lang="en-GB" i="1" dirty="0">
                <a:latin typeface="+mj-lt"/>
                <a:cs typeface="Arial"/>
              </a:rPr>
              <a:t>R</a:t>
            </a:r>
            <a:r>
              <a:rPr lang="en-GB" i="1" spc="-5" dirty="0">
                <a:latin typeface="+mj-lt"/>
                <a:cs typeface="Arial"/>
              </a:rPr>
              <a:t> </a:t>
            </a:r>
            <a:r>
              <a:rPr lang="en-GB" dirty="0">
                <a:latin typeface="+mj-lt"/>
                <a:cs typeface="Arial"/>
              </a:rPr>
              <a:t>= 1. It can perform all the operations of the simpler types of flip-flop. However, </a:t>
            </a:r>
            <a:r>
              <a:rPr lang="en-GB" dirty="0" smtClean="0">
                <a:latin typeface="+mj-lt"/>
                <a:cs typeface="Arial"/>
              </a:rPr>
              <a:t>the design of the circuit internal to the flip-flop makes it more expensive to manufacture than a number of other flip-flops so </a:t>
            </a:r>
            <a:r>
              <a:rPr lang="en-GB" i="1" dirty="0">
                <a:latin typeface="+mj-lt"/>
                <a:cs typeface="Arial"/>
              </a:rPr>
              <a:t>JK </a:t>
            </a:r>
            <a:r>
              <a:rPr lang="en-GB" dirty="0">
                <a:latin typeface="+mj-lt"/>
                <a:cs typeface="Arial"/>
              </a:rPr>
              <a:t>flip-flops are now rarely </a:t>
            </a:r>
            <a:r>
              <a:rPr lang="en-GB" dirty="0" smtClean="0">
                <a:latin typeface="+mj-lt"/>
                <a:cs typeface="Arial"/>
              </a:rPr>
              <a:t>used.</a:t>
            </a:r>
            <a:endParaRPr lang="en-GB" dirty="0">
              <a:latin typeface="+mj-lt"/>
              <a:cs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72200" y="3886200"/>
            <a:ext cx="27746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>
              <a:buNone/>
            </a:pPr>
            <a:r>
              <a:rPr lang="en-GB" sz="2400" i="1" spc="-35" dirty="0" smtClean="0">
                <a:latin typeface="Times New Roman"/>
                <a:cs typeface="Times New Roman"/>
              </a:rPr>
              <a:t>Q</a:t>
            </a:r>
            <a:r>
              <a:rPr lang="en-GB" sz="2400" i="1" spc="150" baseline="-23809" dirty="0" smtClean="0">
                <a:latin typeface="Times New Roman"/>
                <a:cs typeface="Times New Roman"/>
              </a:rPr>
              <a:t>n</a:t>
            </a:r>
            <a:r>
              <a:rPr lang="en-GB" sz="2400" spc="-44" baseline="-23809" dirty="0" smtClean="0">
                <a:latin typeface="Arial"/>
                <a:cs typeface="Arial"/>
              </a:rPr>
              <a:t>+</a:t>
            </a:r>
            <a:r>
              <a:rPr lang="en-GB" sz="2400" baseline="-23809" dirty="0" smtClean="0">
                <a:latin typeface="Times New Roman"/>
                <a:cs typeface="Times New Roman"/>
              </a:rPr>
              <a:t>1 </a:t>
            </a:r>
            <a:r>
              <a:rPr lang="en-GB" sz="2400" spc="-150" baseline="-23809" dirty="0" smtClean="0">
                <a:latin typeface="Times New Roman"/>
                <a:cs typeface="Times New Roman"/>
              </a:rPr>
              <a:t> </a:t>
            </a:r>
            <a:r>
              <a:rPr lang="en-GB" sz="2400" spc="-150" dirty="0" smtClean="0">
                <a:latin typeface="Arial"/>
                <a:cs typeface="Arial"/>
              </a:rPr>
              <a:t>=</a:t>
            </a:r>
            <a:r>
              <a:rPr lang="en-GB" sz="2400" spc="22" dirty="0" smtClean="0">
                <a:latin typeface="Arial"/>
                <a:cs typeface="Arial"/>
              </a:rPr>
              <a:t> </a:t>
            </a:r>
            <a:r>
              <a:rPr lang="en-GB" sz="2400" i="1" dirty="0" smtClean="0">
                <a:latin typeface="Times New Roman"/>
                <a:cs typeface="Times New Roman"/>
              </a:rPr>
              <a:t>J</a:t>
            </a:r>
            <a:r>
              <a:rPr lang="en-GB" sz="2400" i="1" spc="-70" dirty="0" smtClean="0">
                <a:latin typeface="Times New Roman"/>
                <a:cs typeface="Times New Roman"/>
              </a:rPr>
              <a:t> </a:t>
            </a:r>
            <a:r>
              <a:rPr lang="en-GB" sz="2400" spc="-592" baseline="-2314" dirty="0" smtClean="0">
                <a:latin typeface="Arial"/>
                <a:cs typeface="Arial"/>
              </a:rPr>
              <a:t>◊          </a:t>
            </a:r>
            <a:r>
              <a:rPr lang="en-GB" sz="2400" i="1" spc="-35" dirty="0" err="1" smtClean="0">
                <a:latin typeface="Times New Roman"/>
                <a:cs typeface="Times New Roman"/>
              </a:rPr>
              <a:t>Q</a:t>
            </a:r>
            <a:r>
              <a:rPr lang="en-GB" sz="2400" i="1" baseline="-23809" dirty="0" err="1" smtClean="0">
                <a:latin typeface="Times New Roman"/>
                <a:cs typeface="Times New Roman"/>
              </a:rPr>
              <a:t>n</a:t>
            </a:r>
            <a:r>
              <a:rPr lang="en-GB" sz="2400" i="1" baseline="-23809" dirty="0" smtClean="0">
                <a:latin typeface="Times New Roman"/>
                <a:cs typeface="Times New Roman"/>
              </a:rPr>
              <a:t> </a:t>
            </a:r>
            <a:r>
              <a:rPr lang="en-GB" sz="2400" spc="-150" dirty="0" smtClean="0">
                <a:latin typeface="Arial"/>
                <a:cs typeface="Arial"/>
              </a:rPr>
              <a:t>+</a:t>
            </a:r>
            <a:r>
              <a:rPr lang="en-GB" sz="2400" spc="-277" baseline="-2314" dirty="0" smtClean="0">
                <a:latin typeface="Arial"/>
                <a:cs typeface="Arial"/>
              </a:rPr>
              <a:t>   </a:t>
            </a:r>
            <a:r>
              <a:rPr lang="en-GB" sz="2400" i="1" dirty="0" smtClean="0">
                <a:latin typeface="Times New Roman"/>
                <a:cs typeface="Times New Roman"/>
              </a:rPr>
              <a:t>K</a:t>
            </a:r>
            <a:r>
              <a:rPr lang="en-GB" sz="2400" i="1" spc="95" dirty="0" smtClean="0">
                <a:latin typeface="Times New Roman"/>
                <a:cs typeface="Times New Roman"/>
              </a:rPr>
              <a:t> </a:t>
            </a:r>
            <a:r>
              <a:rPr lang="en-GB" sz="2400" spc="-592" baseline="-2314" dirty="0" smtClean="0">
                <a:latin typeface="Arial"/>
                <a:cs typeface="Arial"/>
              </a:rPr>
              <a:t>◊               </a:t>
            </a:r>
            <a:r>
              <a:rPr lang="en-GB" sz="2400" i="1" spc="-130" dirty="0" err="1" smtClean="0">
                <a:latin typeface="Times New Roman"/>
                <a:cs typeface="Times New Roman"/>
              </a:rPr>
              <a:t>Q</a:t>
            </a:r>
            <a:r>
              <a:rPr lang="en-GB" sz="2400" i="1" baseline="-23809" dirty="0" err="1" smtClean="0">
                <a:latin typeface="Times New Roman"/>
                <a:cs typeface="Times New Roman"/>
              </a:rPr>
              <a:t>n</a:t>
            </a:r>
            <a:endParaRPr lang="en-GB" sz="2400" baseline="-23809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406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of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 anchor="ctr">
            <a:normAutofit fontScale="40000" lnSpcReduction="20000"/>
          </a:bodyPr>
          <a:lstStyle/>
          <a:p>
            <a:pPr marL="12700">
              <a:lnSpc>
                <a:spcPct val="100000"/>
              </a:lnSpc>
              <a:buNone/>
            </a:pPr>
            <a:r>
              <a:rPr lang="en-US" sz="6000" dirty="0" smtClean="0">
                <a:cs typeface="Arial"/>
              </a:rPr>
              <a:t>The objectives of this lecture are:  </a:t>
            </a:r>
          </a:p>
          <a:p>
            <a:pPr marL="91440" indent="0">
              <a:lnSpc>
                <a:spcPct val="120000"/>
              </a:lnSpc>
              <a:spcBef>
                <a:spcPts val="600"/>
              </a:spcBef>
            </a:pPr>
            <a:r>
              <a:rPr lang="en-US" sz="5500" dirty="0" smtClean="0">
                <a:cs typeface="Arial"/>
              </a:rPr>
              <a:t>  to discuss the difference between </a:t>
            </a:r>
            <a:r>
              <a:rPr lang="en-US" sz="5500" b="1" dirty="0" smtClean="0">
                <a:cs typeface="Arial"/>
              </a:rPr>
              <a:t>combinational </a:t>
            </a:r>
            <a:r>
              <a:rPr lang="en-US" sz="5500" dirty="0" smtClean="0">
                <a:cs typeface="Arial"/>
              </a:rPr>
              <a:t>and</a:t>
            </a:r>
            <a:r>
              <a:rPr lang="en-US" sz="5500" spc="10" dirty="0" smtClean="0">
                <a:cs typeface="Arial"/>
              </a:rPr>
              <a:t> </a:t>
            </a:r>
            <a:r>
              <a:rPr lang="en-US" sz="5500" b="1" spc="0" dirty="0" smtClean="0">
                <a:cs typeface="Arial"/>
              </a:rPr>
              <a:t>sequential </a:t>
            </a:r>
            <a:r>
              <a:rPr lang="en-US" sz="5500" spc="0" dirty="0" smtClean="0">
                <a:cs typeface="Arial"/>
              </a:rPr>
              <a:t>logic as well as the difference between </a:t>
            </a:r>
            <a:r>
              <a:rPr lang="en-US" sz="5500" b="1" spc="0" dirty="0" smtClean="0">
                <a:cs typeface="Arial"/>
              </a:rPr>
              <a:t>asynchronous</a:t>
            </a:r>
            <a:r>
              <a:rPr lang="en-US" sz="5500" spc="0" dirty="0" smtClean="0">
                <a:cs typeface="Arial"/>
              </a:rPr>
              <a:t> and </a:t>
            </a:r>
            <a:r>
              <a:rPr lang="en-US" sz="5500" b="1" spc="0" dirty="0" smtClean="0">
                <a:cs typeface="Arial"/>
              </a:rPr>
              <a:t>synchronous</a:t>
            </a:r>
            <a:r>
              <a:rPr lang="en-US" sz="5500" spc="0" dirty="0" smtClean="0">
                <a:cs typeface="Arial"/>
              </a:rPr>
              <a:t> circuits and to show why the operation of synchronous circuits is more predictable, given propagation delays.</a:t>
            </a:r>
            <a:endParaRPr lang="en-US" sz="5500" dirty="0" smtClean="0"/>
          </a:p>
          <a:p>
            <a:pPr marL="91440" indent="0">
              <a:lnSpc>
                <a:spcPct val="120000"/>
              </a:lnSpc>
              <a:spcBef>
                <a:spcPts val="600"/>
              </a:spcBef>
            </a:pPr>
            <a:r>
              <a:rPr lang="en-US" sz="5500" dirty="0">
                <a:cs typeface="Arial"/>
              </a:rPr>
              <a:t> </a:t>
            </a:r>
            <a:r>
              <a:rPr lang="en-US" sz="5500" dirty="0" smtClean="0">
                <a:cs typeface="Arial"/>
              </a:rPr>
              <a:t>to explain the operation of the common </a:t>
            </a:r>
            <a:r>
              <a:rPr lang="en-US" sz="5500" b="1" dirty="0" smtClean="0">
                <a:cs typeface="Arial"/>
              </a:rPr>
              <a:t>latches </a:t>
            </a:r>
            <a:r>
              <a:rPr lang="en-US" sz="5500" dirty="0" smtClean="0">
                <a:cs typeface="Arial"/>
              </a:rPr>
              <a:t>and </a:t>
            </a:r>
            <a:r>
              <a:rPr lang="en-US" sz="5500" b="1" dirty="0" smtClean="0">
                <a:cs typeface="Arial"/>
              </a:rPr>
              <a:t>flip-flops</a:t>
            </a:r>
          </a:p>
          <a:p>
            <a:pPr lvl="1"/>
            <a:r>
              <a:rPr lang="en-US" sz="5100" dirty="0"/>
              <a:t>SR or set–reset latch, which may also  be called a SR flip-flop</a:t>
            </a:r>
            <a:endParaRPr lang="en-GB" sz="5100" dirty="0"/>
          </a:p>
          <a:p>
            <a:pPr lvl="1"/>
            <a:r>
              <a:rPr lang="en-US" sz="5100" dirty="0"/>
              <a:t>D or  data flip-flip</a:t>
            </a:r>
            <a:endParaRPr lang="en-GB" sz="5100" dirty="0"/>
          </a:p>
          <a:p>
            <a:pPr lvl="1"/>
            <a:r>
              <a:rPr lang="en-US" sz="5100" dirty="0"/>
              <a:t>T or toggle flip-flop</a:t>
            </a:r>
            <a:endParaRPr lang="en-GB" sz="5100" dirty="0"/>
          </a:p>
          <a:p>
            <a:pPr lvl="1"/>
            <a:r>
              <a:rPr lang="en-US" sz="5100" dirty="0"/>
              <a:t> JK </a:t>
            </a:r>
            <a:r>
              <a:rPr lang="en-US" sz="5100" dirty="0" smtClean="0"/>
              <a:t>flip-flop</a:t>
            </a:r>
          </a:p>
          <a:p>
            <a:r>
              <a:rPr lang="en-US" sz="5800" dirty="0">
                <a:cs typeface="Arial"/>
              </a:rPr>
              <a:t>to describe clocking and the differences between </a:t>
            </a:r>
            <a:r>
              <a:rPr lang="en-US" sz="5800" b="1" dirty="0">
                <a:cs typeface="Arial"/>
              </a:rPr>
              <a:t>positive edge</a:t>
            </a:r>
            <a:r>
              <a:rPr lang="en-US" sz="5800" dirty="0">
                <a:cs typeface="Arial"/>
              </a:rPr>
              <a:t> and </a:t>
            </a:r>
            <a:r>
              <a:rPr lang="en-US" sz="5800" b="1" dirty="0">
                <a:cs typeface="Arial"/>
              </a:rPr>
              <a:t>negative edge </a:t>
            </a:r>
            <a:r>
              <a:rPr lang="en-US" sz="5800" dirty="0">
                <a:cs typeface="Arial"/>
              </a:rPr>
              <a:t>triggering  and discuss the type of control inputs</a:t>
            </a:r>
            <a:r>
              <a:rPr lang="en-US" sz="5800" spc="-5" dirty="0">
                <a:cs typeface="Arial"/>
              </a:rPr>
              <a:t> </a:t>
            </a:r>
            <a:r>
              <a:rPr lang="en-US" sz="5800" dirty="0">
                <a:cs typeface="Arial"/>
              </a:rPr>
              <a:t>— active high and active low; asynchronous, jam or </a:t>
            </a:r>
            <a:r>
              <a:rPr lang="en-US" sz="5800" dirty="0" smtClean="0">
                <a:cs typeface="Arial"/>
              </a:rPr>
              <a:t>direct</a:t>
            </a:r>
            <a:r>
              <a:rPr lang="en-US" sz="5500" b="1" dirty="0">
                <a:cs typeface="Arial"/>
              </a:rPr>
              <a:t>.</a:t>
            </a:r>
            <a:endParaRPr lang="en-GB" sz="5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2875" indent="-130175">
              <a:spcAft>
                <a:spcPts val="600"/>
              </a:spcAft>
              <a:buFont typeface="Arial"/>
              <a:buChar char="•"/>
              <a:tabLst>
                <a:tab pos="142875" algn="l"/>
              </a:tabLst>
            </a:pPr>
            <a:r>
              <a:rPr lang="en-US" sz="2400" dirty="0" smtClean="0">
                <a:cs typeface="Arial"/>
              </a:rPr>
              <a:t>The </a:t>
            </a:r>
            <a:r>
              <a:rPr lang="en-US" sz="2400" dirty="0">
                <a:cs typeface="Arial"/>
              </a:rPr>
              <a:t>outputs depend </a:t>
            </a:r>
            <a:r>
              <a:rPr lang="en-US" sz="2400" u="sng" dirty="0">
                <a:cs typeface="Arial"/>
              </a:rPr>
              <a:t>only</a:t>
            </a:r>
            <a:r>
              <a:rPr lang="en-US" sz="2400" dirty="0">
                <a:cs typeface="Arial"/>
              </a:rPr>
              <a:t> on the state of the </a:t>
            </a:r>
            <a:r>
              <a:rPr lang="en-US" sz="2400" dirty="0" smtClean="0">
                <a:cs typeface="Arial"/>
              </a:rPr>
              <a:t>inputs </a:t>
            </a:r>
            <a:r>
              <a:rPr lang="en-US" sz="2400" dirty="0">
                <a:cs typeface="Arial"/>
              </a:rPr>
              <a:t>all of the time.  Any change in the state of one of the inputs will ripple through the circuit </a:t>
            </a:r>
            <a:r>
              <a:rPr lang="en-US" sz="2400" dirty="0" smtClean="0">
                <a:cs typeface="Arial"/>
              </a:rPr>
              <a:t>immediately.</a:t>
            </a:r>
          </a:p>
          <a:p>
            <a:pPr marL="600075" lvl="1" indent="-130175">
              <a:spcAft>
                <a:spcPts val="600"/>
              </a:spcAft>
              <a:buFont typeface="Courier New" pitchFamily="49" charset="0"/>
              <a:buChar char="o"/>
              <a:tabLst>
                <a:tab pos="142875" algn="l"/>
              </a:tabLst>
            </a:pPr>
            <a:r>
              <a:rPr lang="en-US" sz="2400" dirty="0" smtClean="0">
                <a:cs typeface="Arial"/>
              </a:rPr>
              <a:t> Examples of combinational logic are NAND and NOR gates, Inverters, and Buffers.  These four logic gates form the basis of almost all combinational logic circuits as well as </a:t>
            </a:r>
            <a:r>
              <a:rPr lang="en-US" sz="2400" b="1" dirty="0" smtClean="0">
                <a:solidFill>
                  <a:srgbClr val="0070C0"/>
                </a:solidFill>
                <a:cs typeface="Arial"/>
              </a:rPr>
              <a:t>flip flops</a:t>
            </a:r>
            <a:r>
              <a:rPr lang="en-US" sz="2400" dirty="0" smtClean="0">
                <a:cs typeface="Arial"/>
              </a:rPr>
              <a:t>.</a:t>
            </a:r>
          </a:p>
          <a:p>
            <a:pPr marL="142875" indent="-130175">
              <a:spcAft>
                <a:spcPts val="600"/>
              </a:spcAft>
              <a:buFont typeface="Arial"/>
              <a:buChar char="•"/>
              <a:tabLst>
                <a:tab pos="142875" algn="l"/>
              </a:tabLst>
            </a:pPr>
            <a:r>
              <a:rPr lang="en-US" sz="2400" dirty="0" smtClean="0">
                <a:cs typeface="Arial"/>
              </a:rPr>
              <a:t>Circuits </a:t>
            </a:r>
            <a:r>
              <a:rPr lang="en-US" sz="2400" dirty="0">
                <a:cs typeface="Arial"/>
              </a:rPr>
              <a:t>that change the state of the output in this manner are also known as</a:t>
            </a:r>
            <a:r>
              <a:rPr lang="en-US" sz="2400" b="1" dirty="0">
                <a:solidFill>
                  <a:srgbClr val="FF0000"/>
                </a:solidFill>
                <a:cs typeface="Arial"/>
              </a:rPr>
              <a:t> asynchronous </a:t>
            </a:r>
            <a:r>
              <a:rPr lang="en-US" sz="2400" dirty="0">
                <a:cs typeface="Arial"/>
              </a:rPr>
              <a:t>circuits.   </a:t>
            </a:r>
          </a:p>
          <a:p>
            <a:pPr marL="548640" lvl="1" indent="-274320">
              <a:spcAft>
                <a:spcPts val="600"/>
              </a:spcAft>
              <a:buFont typeface="Courier New" pitchFamily="49" charset="0"/>
              <a:buChar char="o"/>
              <a:tabLst>
                <a:tab pos="142875" algn="l"/>
              </a:tabLst>
            </a:pPr>
            <a:r>
              <a:rPr lang="en-US" sz="2400" dirty="0">
                <a:cs typeface="Arial"/>
              </a:rPr>
              <a:t> However, not all asynchronous circuits are combinational logic circuits</a:t>
            </a:r>
            <a:r>
              <a:rPr lang="en-US" sz="2400" dirty="0" smtClean="0">
                <a:cs typeface="Arial"/>
              </a:rPr>
              <a:t>.</a:t>
            </a:r>
            <a:endParaRPr lang="en-US" sz="2400" dirty="0"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  <a:cs typeface="Arial"/>
              </a:rPr>
              <a:t>H</a:t>
            </a:r>
            <a:r>
              <a:rPr lang="en-US" spc="0" dirty="0" smtClean="0">
                <a:latin typeface="+mj-lt"/>
                <a:cs typeface="Arial"/>
              </a:rPr>
              <a:t>as </a:t>
            </a:r>
            <a:r>
              <a:rPr lang="en-US" b="1" spc="0" dirty="0" smtClean="0">
                <a:solidFill>
                  <a:schemeClr val="tx2"/>
                </a:solidFill>
                <a:latin typeface="+mj-lt"/>
                <a:cs typeface="Arial"/>
              </a:rPr>
              <a:t>memory; </a:t>
            </a:r>
            <a:r>
              <a:rPr lang="en-US" dirty="0" smtClean="0">
                <a:latin typeface="+mj-lt"/>
                <a:cs typeface="Arial"/>
              </a:rPr>
              <a:t>the circuit stores the result of the previous set of inputs. T</a:t>
            </a:r>
            <a:r>
              <a:rPr lang="en-US" spc="0" dirty="0" smtClean="0">
                <a:latin typeface="+mj-lt"/>
                <a:cs typeface="Arial"/>
              </a:rPr>
              <a:t>he current output depends on inputs</a:t>
            </a:r>
            <a:r>
              <a:rPr lang="en-US" spc="-5" dirty="0" smtClean="0">
                <a:latin typeface="+mj-lt"/>
                <a:cs typeface="Arial"/>
              </a:rPr>
              <a:t> </a:t>
            </a:r>
            <a:r>
              <a:rPr lang="en-US" b="1" spc="0" dirty="0" smtClean="0">
                <a:solidFill>
                  <a:srgbClr val="7F00FF"/>
                </a:solidFill>
                <a:latin typeface="+mj-lt"/>
                <a:cs typeface="Arial"/>
              </a:rPr>
              <a:t>in the past </a:t>
            </a:r>
            <a:r>
              <a:rPr lang="en-US" spc="0" dirty="0" smtClean="0">
                <a:latin typeface="+mj-lt"/>
                <a:cs typeface="Arial"/>
              </a:rPr>
              <a:t>as well as present inputs. </a:t>
            </a:r>
          </a:p>
          <a:p>
            <a:pPr lvl="1">
              <a:buFont typeface="Courier New" pitchFamily="49" charset="0"/>
              <a:buChar char="o"/>
            </a:pPr>
            <a:r>
              <a:rPr lang="en-US" spc="0" dirty="0" smtClean="0">
                <a:latin typeface="+mj-lt"/>
                <a:cs typeface="Arial"/>
              </a:rPr>
              <a:t>The basic element in sequential logic is the</a:t>
            </a:r>
            <a:r>
              <a:rPr lang="en-US" spc="5" dirty="0" smtClean="0">
                <a:latin typeface="+mj-lt"/>
                <a:cs typeface="Arial"/>
              </a:rPr>
              <a:t> </a:t>
            </a:r>
            <a:r>
              <a:rPr lang="en-US" b="1" spc="0" dirty="0" err="1" smtClean="0">
                <a:solidFill>
                  <a:srgbClr val="00B050"/>
                </a:solidFill>
                <a:latin typeface="+mj-lt"/>
                <a:cs typeface="Arial"/>
              </a:rPr>
              <a:t>bistable</a:t>
            </a:r>
            <a:r>
              <a:rPr lang="en-US" b="1" spc="0" dirty="0" smtClean="0">
                <a:solidFill>
                  <a:srgbClr val="00B050"/>
                </a:solidFill>
                <a:latin typeface="+mj-lt"/>
                <a:cs typeface="Arial"/>
              </a:rPr>
              <a:t> latch </a:t>
            </a:r>
            <a:r>
              <a:rPr lang="en-US" spc="0" dirty="0" smtClean="0">
                <a:latin typeface="+mj-lt"/>
                <a:cs typeface="Arial"/>
              </a:rPr>
              <a:t>or </a:t>
            </a:r>
            <a:r>
              <a:rPr lang="en-US" b="1" spc="0" dirty="0" smtClean="0">
                <a:solidFill>
                  <a:srgbClr val="00B050"/>
                </a:solidFill>
                <a:latin typeface="+mj-lt"/>
                <a:cs typeface="Arial"/>
              </a:rPr>
              <a:t>flip-flop</a:t>
            </a:r>
            <a:r>
              <a:rPr lang="en-US" spc="0" dirty="0" smtClean="0">
                <a:latin typeface="+mj-lt"/>
                <a:cs typeface="Arial"/>
              </a:rPr>
              <a:t>, which acts as a memory element for one bit of data.</a:t>
            </a:r>
            <a:endParaRPr lang="en-US" dirty="0" smtClean="0">
              <a:latin typeface="+mj-lt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Clocked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42875" marR="660400" lvl="3" indent="-130175">
              <a:lnSpc>
                <a:spcPct val="1111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142875" algn="l"/>
              </a:tabLst>
            </a:pPr>
            <a:r>
              <a:rPr lang="en-US" sz="2400" spc="0" dirty="0" smtClean="0">
                <a:latin typeface="+mj-lt"/>
                <a:cs typeface="Arial"/>
              </a:rPr>
              <a:t>Most flip-flops are </a:t>
            </a:r>
            <a:r>
              <a:rPr lang="en-US" sz="2400" b="1" spc="0" dirty="0" smtClean="0">
                <a:solidFill>
                  <a:srgbClr val="7F00FF"/>
                </a:solidFill>
                <a:latin typeface="+mj-lt"/>
                <a:cs typeface="Arial"/>
              </a:rPr>
              <a:t>clocked</a:t>
            </a:r>
            <a:r>
              <a:rPr lang="en-US" sz="2400" spc="0" dirty="0" smtClean="0">
                <a:solidFill>
                  <a:srgbClr val="7F00FF"/>
                </a:solidFill>
                <a:latin typeface="+mj-lt"/>
                <a:cs typeface="Arial"/>
              </a:rPr>
              <a:t> </a:t>
            </a:r>
            <a:r>
              <a:rPr lang="en-US" sz="2400" spc="0" dirty="0" smtClean="0">
                <a:latin typeface="+mj-lt"/>
                <a:cs typeface="Arial"/>
              </a:rPr>
              <a:t>so that the output change state based upon the state of the inputs at precisely determined times.</a:t>
            </a:r>
            <a:endParaRPr lang="en-US" sz="2400" spc="0" dirty="0">
              <a:latin typeface="+mj-lt"/>
              <a:cs typeface="Arial"/>
            </a:endParaRPr>
          </a:p>
          <a:p>
            <a:pPr marL="600075" marR="660400" lvl="4" indent="-130175">
              <a:lnSpc>
                <a:spcPct val="111100"/>
              </a:lnSpc>
              <a:spcBef>
                <a:spcPts val="600"/>
              </a:spcBef>
              <a:buFont typeface="Courier New" pitchFamily="49" charset="0"/>
              <a:buChar char="o"/>
              <a:tabLst>
                <a:tab pos="142875" algn="l"/>
              </a:tabLst>
            </a:pPr>
            <a:r>
              <a:rPr lang="en-US" sz="2200" dirty="0" smtClean="0">
                <a:latin typeface="+mj-lt"/>
                <a:cs typeface="Arial"/>
              </a:rPr>
              <a:t> Usage varies — in this course, ‘flip-flops’ will be used for clocked circuits and ‘latches’ for circuits that are asynchronous.</a:t>
            </a:r>
          </a:p>
          <a:p>
            <a:pPr>
              <a:lnSpc>
                <a:spcPts val="1200"/>
              </a:lnSpc>
              <a:spcBef>
                <a:spcPts val="600"/>
              </a:spcBef>
            </a:pPr>
            <a:endParaRPr lang="en-US" sz="2400" dirty="0" smtClean="0">
              <a:latin typeface="+mj-lt"/>
            </a:endParaRPr>
          </a:p>
          <a:p>
            <a:pPr marL="142875" marR="12700" indent="-130175">
              <a:lnSpc>
                <a:spcPct val="111100"/>
              </a:lnSpc>
              <a:spcBef>
                <a:spcPts val="600"/>
              </a:spcBef>
            </a:pPr>
            <a:r>
              <a:rPr lang="en-US" sz="2400" spc="0" dirty="0" smtClean="0">
                <a:latin typeface="+mj-lt"/>
                <a:cs typeface="Arial"/>
              </a:rPr>
              <a:t>A common clock used in many flip-flips in one circuit ensures that all parts of a digital system change state at the same time.  This is called a </a:t>
            </a:r>
            <a:r>
              <a:rPr lang="en-US" sz="2400" b="1" spc="0" dirty="0" smtClean="0">
                <a:solidFill>
                  <a:srgbClr val="FF0000"/>
                </a:solidFill>
                <a:latin typeface="+mj-lt"/>
                <a:cs typeface="Arial"/>
              </a:rPr>
              <a:t>synchronous </a:t>
            </a:r>
            <a:r>
              <a:rPr lang="en-US" sz="2400" spc="0" dirty="0" smtClean="0">
                <a:latin typeface="+mj-lt"/>
                <a:cs typeface="Arial"/>
              </a:rPr>
              <a:t>system</a:t>
            </a:r>
            <a:endParaRPr lang="en-US" sz="2400" dirty="0" smtClean="0">
              <a:latin typeface="+mj-lt"/>
              <a:cs typeface="Arial"/>
            </a:endParaRPr>
          </a:p>
          <a:p>
            <a:pPr>
              <a:lnSpc>
                <a:spcPts val="1400"/>
              </a:lnSpc>
              <a:spcBef>
                <a:spcPts val="600"/>
              </a:spcBef>
              <a:buNone/>
            </a:pPr>
            <a:endParaRPr lang="en-US" sz="2400" dirty="0" smtClean="0"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276600"/>
            <a:ext cx="6850407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Bistable</a:t>
            </a:r>
            <a:r>
              <a:rPr lang="en-US" dirty="0" smtClean="0"/>
              <a:t>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Arial"/>
                <a:cs typeface="Arial"/>
              </a:rPr>
              <a:t>At the heart of a </a:t>
            </a:r>
            <a:r>
              <a:rPr lang="en-US" dirty="0" err="1" smtClean="0">
                <a:latin typeface="Arial"/>
                <a:cs typeface="Arial"/>
              </a:rPr>
              <a:t>bistable</a:t>
            </a:r>
            <a:r>
              <a:rPr lang="en-US" dirty="0" smtClean="0">
                <a:latin typeface="Arial"/>
                <a:cs typeface="Arial"/>
              </a:rPr>
              <a:t> circuit is a pair of inverters connected in a loop — with </a:t>
            </a:r>
            <a:r>
              <a:rPr lang="en-US" b="1" dirty="0" smtClean="0">
                <a:solidFill>
                  <a:srgbClr val="FF0000"/>
                </a:solidFill>
                <a:latin typeface="Arial"/>
                <a:cs typeface="Arial"/>
              </a:rPr>
              <a:t>feedback</a:t>
            </a:r>
            <a:r>
              <a:rPr lang="en-US" dirty="0" smtClean="0">
                <a:latin typeface="Arial"/>
                <a:cs typeface="Arial"/>
              </a:rPr>
              <a:t>, in other words. It has two stable states.</a:t>
            </a:r>
          </a:p>
          <a:p>
            <a:endParaRPr lang="en-US" dirty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pPr lvl="1"/>
            <a:r>
              <a:rPr lang="en-US" dirty="0" smtClean="0">
                <a:latin typeface="Arial"/>
                <a:cs typeface="Arial"/>
              </a:rPr>
              <a:t>Without some control, there isn’t a way to force the </a:t>
            </a:r>
            <a:r>
              <a:rPr lang="en-US" dirty="0" err="1" smtClean="0">
                <a:latin typeface="Arial"/>
                <a:cs typeface="Arial"/>
              </a:rPr>
              <a:t>bistable</a:t>
            </a:r>
            <a:r>
              <a:rPr lang="en-US" dirty="0" smtClean="0">
                <a:latin typeface="Arial"/>
                <a:cs typeface="Arial"/>
              </a:rPr>
              <a:t> circuit into one or the other state.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Bistable</a:t>
            </a:r>
            <a:r>
              <a:rPr lang="en-US" dirty="0" smtClean="0"/>
              <a:t>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2700" marR="52069">
              <a:lnSpc>
                <a:spcPct val="107100"/>
              </a:lnSpc>
            </a:pPr>
            <a:r>
              <a:rPr lang="en-US" dirty="0" smtClean="0">
                <a:latin typeface="+mj-lt"/>
                <a:cs typeface="Arial"/>
              </a:rPr>
              <a:t>The </a:t>
            </a:r>
            <a:r>
              <a:rPr lang="en-US" dirty="0" err="1" smtClean="0">
                <a:latin typeface="+mj-lt"/>
                <a:cs typeface="Arial"/>
              </a:rPr>
              <a:t>bistable</a:t>
            </a:r>
            <a:r>
              <a:rPr lang="en-US" dirty="0" smtClean="0">
                <a:latin typeface="+mj-lt"/>
                <a:cs typeface="Arial"/>
              </a:rPr>
              <a:t> circuit is used as a ‘bus keeper’ to hold a node at a definite 1 or 0. It is also the heart of a ‘static random access memory’ (SRAM) cell.</a:t>
            </a:r>
          </a:p>
          <a:p>
            <a:pPr marL="412750" marR="52069" lvl="1">
              <a:lnSpc>
                <a:spcPct val="107100"/>
              </a:lnSpc>
              <a:buFont typeface="Courier New" pitchFamily="49" charset="0"/>
              <a:buChar char="o"/>
            </a:pPr>
            <a:r>
              <a:rPr lang="en-US" dirty="0" smtClean="0">
                <a:latin typeface="+mj-lt"/>
                <a:cs typeface="Arial"/>
              </a:rPr>
              <a:t>Similar operation occurs for any ring composed of an even number of invertors.</a:t>
            </a:r>
          </a:p>
          <a:p>
            <a:pPr>
              <a:lnSpc>
                <a:spcPts val="700"/>
              </a:lnSpc>
              <a:spcBef>
                <a:spcPts val="20"/>
              </a:spcBef>
            </a:pPr>
            <a:endParaRPr lang="en-US" sz="800" dirty="0" smtClean="0">
              <a:latin typeface="+mj-lt"/>
            </a:endParaRPr>
          </a:p>
          <a:p>
            <a:pPr marL="412750" lvl="1">
              <a:buFont typeface="Courier New" pitchFamily="49" charset="0"/>
              <a:buChar char="o"/>
            </a:pPr>
            <a:r>
              <a:rPr lang="en-US" dirty="0" smtClean="0">
                <a:latin typeface="+mj-lt"/>
                <a:cs typeface="Arial"/>
              </a:rPr>
              <a:t>What would happen if 3 inverters (or larger odd number) are connected in series? </a:t>
            </a:r>
          </a:p>
          <a:p>
            <a:pPr marL="812800" lvl="2">
              <a:buFont typeface="Wingdings" pitchFamily="2" charset="2"/>
              <a:buChar char="q"/>
            </a:pPr>
            <a:r>
              <a:rPr lang="en-US" dirty="0" smtClean="0">
                <a:latin typeface="+mj-lt"/>
                <a:cs typeface="Arial"/>
              </a:rPr>
              <a:t>  This type of circuit is called a ring oscillator.</a:t>
            </a:r>
          </a:p>
          <a:p>
            <a:pPr marL="812800" lvl="2">
              <a:buFont typeface="Wingdings" pitchFamily="2" charset="2"/>
              <a:buChar char="q"/>
            </a:pPr>
            <a:r>
              <a:rPr lang="en-US" dirty="0" smtClean="0">
                <a:latin typeface="+mj-lt"/>
                <a:cs typeface="Arial"/>
              </a:rPr>
              <a:t>  Check this out in the laboratory or in </a:t>
            </a:r>
            <a:r>
              <a:rPr lang="en-US" dirty="0" err="1" smtClean="0">
                <a:latin typeface="+mj-lt"/>
                <a:cs typeface="Arial"/>
              </a:rPr>
              <a:t>PSpice</a:t>
            </a:r>
            <a:r>
              <a:rPr lang="en-US" dirty="0" smtClean="0">
                <a:latin typeface="+mj-lt"/>
                <a:cs typeface="Arial"/>
              </a:rPr>
              <a:t>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142875" marR="660400" lvl="3" indent="-130175">
              <a:lnSpc>
                <a:spcPct val="111100"/>
              </a:lnSpc>
              <a:spcBef>
                <a:spcPts val="600"/>
              </a:spcBef>
              <a:tabLst>
                <a:tab pos="142875" algn="l"/>
              </a:tabLst>
            </a:pPr>
            <a:r>
              <a:rPr lang="en-US" sz="4400" dirty="0">
                <a:solidFill>
                  <a:schemeClr val="tx1"/>
                </a:solidFill>
                <a:latin typeface="+mj-lt"/>
                <a:cs typeface="Arial"/>
              </a:rPr>
              <a:t>C</a:t>
            </a:r>
            <a:r>
              <a:rPr lang="en-US" sz="4400" spc="0" dirty="0" smtClean="0">
                <a:solidFill>
                  <a:schemeClr val="tx1"/>
                </a:solidFill>
                <a:latin typeface="+mj-lt"/>
                <a:cs typeface="Arial"/>
              </a:rPr>
              <a:t>ore of a Flip-Flop: </a:t>
            </a:r>
            <a:br>
              <a:rPr lang="en-US" sz="4400" spc="0" dirty="0" smtClean="0">
                <a:solidFill>
                  <a:schemeClr val="tx1"/>
                </a:solidFill>
                <a:latin typeface="+mj-lt"/>
                <a:cs typeface="Arial"/>
              </a:rPr>
            </a:br>
            <a:r>
              <a:rPr lang="en-US" sz="4400" dirty="0">
                <a:solidFill>
                  <a:schemeClr val="tx1"/>
                </a:solidFill>
                <a:latin typeface="+mj-lt"/>
                <a:cs typeface="Arial"/>
              </a:rPr>
              <a:t>	</a:t>
            </a:r>
            <a:r>
              <a:rPr lang="en-US" sz="4400" spc="0" dirty="0" smtClean="0">
                <a:solidFill>
                  <a:schemeClr val="tx1"/>
                </a:solidFill>
                <a:latin typeface="+mj-lt"/>
                <a:cs typeface="Arial"/>
              </a:rPr>
              <a:t>The set–reset</a:t>
            </a:r>
            <a:r>
              <a:rPr lang="en-US" sz="4400" spc="15" dirty="0" smtClean="0">
                <a:solidFill>
                  <a:schemeClr val="tx1"/>
                </a:solidFill>
                <a:latin typeface="+mj-lt"/>
                <a:cs typeface="Arial"/>
              </a:rPr>
              <a:t> </a:t>
            </a:r>
            <a:r>
              <a:rPr lang="en-US" sz="4400" spc="0" dirty="0" smtClean="0">
                <a:solidFill>
                  <a:schemeClr val="tx1"/>
                </a:solidFill>
                <a:latin typeface="+mj-lt"/>
                <a:cs typeface="Arial"/>
              </a:rPr>
              <a:t>or </a:t>
            </a:r>
            <a:r>
              <a:rPr lang="en-US" sz="4400" i="1" spc="0" dirty="0" smtClean="0">
                <a:solidFill>
                  <a:schemeClr val="tx1"/>
                </a:solidFill>
                <a:latin typeface="+mj-lt"/>
                <a:cs typeface="Arial"/>
              </a:rPr>
              <a:t>SR </a:t>
            </a:r>
            <a:r>
              <a:rPr lang="en-US" sz="4400" i="1" dirty="0">
                <a:solidFill>
                  <a:schemeClr val="tx1"/>
                </a:solidFill>
                <a:latin typeface="+mj-lt"/>
                <a:cs typeface="Arial"/>
              </a:rPr>
              <a:t>L</a:t>
            </a:r>
            <a:r>
              <a:rPr lang="en-US" sz="4400" spc="0" dirty="0" smtClean="0">
                <a:solidFill>
                  <a:schemeClr val="tx1"/>
                </a:solidFill>
                <a:latin typeface="+mj-lt"/>
                <a:cs typeface="Arial"/>
              </a:rPr>
              <a:t>atch</a:t>
            </a:r>
            <a:endParaRPr lang="en-US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sz="3300" dirty="0" smtClean="0">
                <a:latin typeface="+mj-lt"/>
                <a:cs typeface="Arial"/>
              </a:rPr>
              <a:t>Acts as a simple memory with </a:t>
            </a:r>
            <a:r>
              <a:rPr lang="en-US" sz="3300" b="1" dirty="0" smtClean="0">
                <a:solidFill>
                  <a:srgbClr val="FF0000"/>
                </a:solidFill>
                <a:latin typeface="+mj-lt"/>
                <a:cs typeface="Arial"/>
              </a:rPr>
              <a:t>two stable states at the two output </a:t>
            </a:r>
            <a:r>
              <a:rPr lang="en-US" sz="3300" dirty="0" smtClean="0">
                <a:latin typeface="+mj-lt"/>
                <a:cs typeface="Arial"/>
              </a:rPr>
              <a:t>when</a:t>
            </a:r>
            <a:r>
              <a:rPr lang="en-US" sz="3300" spc="10" dirty="0" smtClean="0">
                <a:latin typeface="+mj-lt"/>
                <a:cs typeface="Arial"/>
              </a:rPr>
              <a:t> </a:t>
            </a:r>
            <a:r>
              <a:rPr lang="en-US" sz="3300" i="1" spc="0" dirty="0" smtClean="0">
                <a:latin typeface="+mj-lt"/>
                <a:cs typeface="Times New Roman"/>
              </a:rPr>
              <a:t>S </a:t>
            </a:r>
            <a:r>
              <a:rPr lang="en-US" sz="3300" spc="0" dirty="0" smtClean="0">
                <a:latin typeface="+mj-lt"/>
                <a:cs typeface="Times New Roman"/>
              </a:rPr>
              <a:t>= </a:t>
            </a:r>
            <a:r>
              <a:rPr lang="en-US" sz="3300" i="1" spc="0" dirty="0" smtClean="0">
                <a:latin typeface="+mj-lt"/>
                <a:cs typeface="Times New Roman"/>
              </a:rPr>
              <a:t>R</a:t>
            </a:r>
            <a:r>
              <a:rPr lang="en-US" sz="3300" i="1" spc="-15" dirty="0" smtClean="0">
                <a:latin typeface="+mj-lt"/>
                <a:cs typeface="Times New Roman"/>
              </a:rPr>
              <a:t> </a:t>
            </a:r>
            <a:r>
              <a:rPr lang="en-US" sz="3300" spc="0" dirty="0" smtClean="0">
                <a:latin typeface="+mj-lt"/>
                <a:cs typeface="Times New Roman"/>
              </a:rPr>
              <a:t>=</a:t>
            </a:r>
            <a:r>
              <a:rPr lang="en-US" sz="3300" spc="15" dirty="0" smtClean="0">
                <a:latin typeface="+mj-lt"/>
                <a:cs typeface="Times New Roman"/>
              </a:rPr>
              <a:t> </a:t>
            </a:r>
            <a:r>
              <a:rPr lang="en-US" sz="3300" spc="0" dirty="0" smtClean="0">
                <a:latin typeface="+mj-lt"/>
                <a:cs typeface="Times New Roman"/>
              </a:rPr>
              <a:t>0</a:t>
            </a:r>
          </a:p>
          <a:p>
            <a:endParaRPr lang="en-US" dirty="0">
              <a:latin typeface="+mj-lt"/>
              <a:cs typeface="Times New Roman"/>
            </a:endParaRPr>
          </a:p>
          <a:p>
            <a:endParaRPr lang="en-US" dirty="0" smtClean="0">
              <a:latin typeface="+mj-lt"/>
              <a:cs typeface="Times New Roman"/>
            </a:endParaRPr>
          </a:p>
          <a:p>
            <a:endParaRPr lang="en-US" dirty="0">
              <a:latin typeface="+mj-lt"/>
              <a:cs typeface="Times New Roman"/>
            </a:endParaRPr>
          </a:p>
          <a:p>
            <a:pPr>
              <a:buNone/>
            </a:pPr>
            <a:endParaRPr lang="en-US" dirty="0">
              <a:latin typeface="+mj-lt"/>
              <a:cs typeface="Times New Roman"/>
            </a:endParaRPr>
          </a:p>
          <a:p>
            <a:pPr>
              <a:buNone/>
            </a:pPr>
            <a:endParaRPr lang="en-US" dirty="0" smtClean="0">
              <a:latin typeface="+mj-lt"/>
              <a:cs typeface="Times New Roman"/>
            </a:endParaRPr>
          </a:p>
          <a:p>
            <a:pPr>
              <a:buNone/>
            </a:pPr>
            <a:endParaRPr lang="en-US" dirty="0" smtClean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Q1 and Q2 are the outputs of the S-R latch.  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When Q1 </a:t>
            </a:r>
            <a:r>
              <a:rPr lang="en-US" dirty="0">
                <a:latin typeface="+mj-lt"/>
              </a:rPr>
              <a:t>is </a:t>
            </a:r>
            <a:r>
              <a:rPr lang="en-US" dirty="0" smtClean="0">
                <a:latin typeface="+mj-lt"/>
              </a:rPr>
              <a:t>known </a:t>
            </a:r>
            <a:r>
              <a:rPr lang="en-US" dirty="0">
                <a:latin typeface="+mj-lt"/>
              </a:rPr>
              <a:t>as Q and Q2 is also called Q’ or </a:t>
            </a:r>
            <a:r>
              <a:rPr lang="en-US" dirty="0" smtClean="0">
                <a:latin typeface="+mj-lt"/>
              </a:rPr>
              <a:t>        (spoken as Q </a:t>
            </a:r>
            <a:r>
              <a:rPr lang="en-US" dirty="0">
                <a:latin typeface="+mj-lt"/>
              </a:rPr>
              <a:t>bar), meaning that its value is not Q or the opposite of Q</a:t>
            </a:r>
            <a:r>
              <a:rPr lang="en-US" dirty="0" smtClean="0">
                <a:latin typeface="+mj-lt"/>
              </a:rPr>
              <a:t>.</a:t>
            </a:r>
            <a:endParaRPr lang="en-US" dirty="0">
              <a:latin typeface="+mj-lt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7620000" y="5105400"/>
          <a:ext cx="256674" cy="406400"/>
        </p:xfrm>
        <a:graphic>
          <a:graphicData uri="http://schemas.openxmlformats.org/presentationml/2006/ole">
            <p:oleObj spid="_x0000_s1030" name="Equation" r:id="rId3" imgW="152334" imgH="241195" progId="Equation.3">
              <p:embed/>
            </p:oleObj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2362200"/>
            <a:ext cx="4267200" cy="2504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 descr="SR_lat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52600"/>
            <a:ext cx="8237984" cy="24733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S-R Latch</a:t>
            </a:r>
            <a:endParaRPr lang="en-US" dirty="0"/>
          </a:p>
        </p:txBody>
      </p:sp>
      <p:sp>
        <p:nvSpPr>
          <p:cNvPr id="44" name="object 43"/>
          <p:cNvSpPr txBox="1"/>
          <p:nvPr/>
        </p:nvSpPr>
        <p:spPr>
          <a:xfrm>
            <a:off x="447040" y="1413510"/>
            <a:ext cx="6548120" cy="8547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latin typeface="Arial"/>
                <a:cs typeface="Arial"/>
              </a:rPr>
              <a:t>Acts as a simple memory with </a:t>
            </a:r>
            <a:r>
              <a:rPr sz="1800" b="1" dirty="0" smtClean="0">
                <a:solidFill>
                  <a:srgbClr val="FF0000"/>
                </a:solidFill>
                <a:latin typeface="Arial"/>
                <a:cs typeface="Arial"/>
              </a:rPr>
              <a:t>two stable states </a:t>
            </a:r>
            <a:r>
              <a:rPr sz="1800" dirty="0" smtClean="0">
                <a:latin typeface="Arial"/>
                <a:cs typeface="Arial"/>
              </a:rPr>
              <a:t>when</a:t>
            </a:r>
            <a:r>
              <a:rPr sz="1800" spc="10" dirty="0" smtClean="0">
                <a:latin typeface="Arial"/>
                <a:cs typeface="Arial"/>
              </a:rPr>
              <a:t> </a:t>
            </a:r>
            <a:r>
              <a:rPr sz="1800" i="1" spc="0" dirty="0" smtClean="0">
                <a:latin typeface="Times New Roman"/>
                <a:cs typeface="Times New Roman"/>
              </a:rPr>
              <a:t>S </a:t>
            </a:r>
            <a:r>
              <a:rPr sz="1800" spc="0" dirty="0" smtClean="0">
                <a:latin typeface="Times New Roman"/>
                <a:cs typeface="Times New Roman"/>
              </a:rPr>
              <a:t>= </a:t>
            </a:r>
            <a:r>
              <a:rPr sz="1800" i="1" spc="0" dirty="0" smtClean="0">
                <a:latin typeface="Times New Roman"/>
                <a:cs typeface="Times New Roman"/>
              </a:rPr>
              <a:t>R</a:t>
            </a:r>
            <a:r>
              <a:rPr sz="1800" i="1" spc="-15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=</a:t>
            </a:r>
            <a:r>
              <a:rPr sz="1800" spc="15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0</a:t>
            </a:r>
            <a:r>
              <a:rPr sz="1800" spc="0" dirty="0" smtClean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</p:txBody>
      </p:sp>
      <p:sp>
        <p:nvSpPr>
          <p:cNvPr id="67" name="object 66"/>
          <p:cNvSpPr txBox="1"/>
          <p:nvPr/>
        </p:nvSpPr>
        <p:spPr>
          <a:xfrm>
            <a:off x="545464" y="3964940"/>
            <a:ext cx="7988935" cy="27406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950"/>
              </a:lnSpc>
              <a:spcBef>
                <a:spcPts val="15"/>
              </a:spcBef>
            </a:pPr>
            <a:endParaRPr sz="950"/>
          </a:p>
          <a:p>
            <a:pPr marL="142875" indent="-130175">
              <a:lnSpc>
                <a:spcPct val="100000"/>
              </a:lnSpc>
              <a:buFont typeface="Arial"/>
              <a:buChar char="•"/>
              <a:tabLst>
                <a:tab pos="142875" algn="l"/>
              </a:tabLst>
            </a:pPr>
            <a:r>
              <a:rPr sz="1800" spc="0" smtClean="0">
                <a:latin typeface="Arial"/>
                <a:cs typeface="Arial"/>
              </a:rPr>
              <a:t>The </a:t>
            </a:r>
            <a:r>
              <a:rPr lang="en-US" sz="1800" spc="0" dirty="0" smtClean="0">
                <a:latin typeface="Arial"/>
                <a:cs typeface="Arial"/>
              </a:rPr>
              <a:t>latch</a:t>
            </a:r>
            <a:endParaRPr sz="1800">
              <a:latin typeface="Arial"/>
              <a:cs typeface="Arial"/>
            </a:endParaRPr>
          </a:p>
          <a:p>
            <a:pPr marL="600075" lvl="1" indent="-123825">
              <a:lnSpc>
                <a:spcPct val="100000"/>
              </a:lnSpc>
              <a:spcBef>
                <a:spcPts val="240"/>
              </a:spcBef>
              <a:buFont typeface="Arial"/>
              <a:buChar char="-"/>
              <a:tabLst>
                <a:tab pos="600075" algn="l"/>
              </a:tabLst>
            </a:pP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holds</a:t>
            </a:r>
            <a:r>
              <a:rPr sz="1800" b="1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(stores) when </a:t>
            </a:r>
            <a:r>
              <a:rPr sz="1800" i="1" spc="0" dirty="0" smtClean="0">
                <a:latin typeface="Times New Roman"/>
                <a:cs typeface="Times New Roman"/>
              </a:rPr>
              <a:t>S </a:t>
            </a:r>
            <a:r>
              <a:rPr sz="1800" spc="0" dirty="0" smtClean="0">
                <a:latin typeface="Times New Roman"/>
                <a:cs typeface="Times New Roman"/>
              </a:rPr>
              <a:t>=</a:t>
            </a:r>
            <a:r>
              <a:rPr sz="1800" spc="5" dirty="0" smtClean="0">
                <a:latin typeface="Times New Roman"/>
                <a:cs typeface="Times New Roman"/>
              </a:rPr>
              <a:t> </a:t>
            </a:r>
            <a:r>
              <a:rPr sz="1800" i="1" spc="0" dirty="0" smtClean="0">
                <a:latin typeface="Times New Roman"/>
                <a:cs typeface="Times New Roman"/>
              </a:rPr>
              <a:t>R </a:t>
            </a:r>
            <a:r>
              <a:rPr sz="1800" spc="0" dirty="0" smtClean="0">
                <a:latin typeface="Times New Roman"/>
                <a:cs typeface="Times New Roman"/>
              </a:rPr>
              <a:t>= 0</a:t>
            </a:r>
            <a:endParaRPr sz="1800">
              <a:latin typeface="Times New Roman"/>
              <a:cs typeface="Times New Roman"/>
            </a:endParaRPr>
          </a:p>
          <a:p>
            <a:pPr marL="600075" lvl="1" indent="-123825">
              <a:lnSpc>
                <a:spcPct val="100000"/>
              </a:lnSpc>
              <a:spcBef>
                <a:spcPts val="240"/>
              </a:spcBef>
              <a:buFont typeface="Arial"/>
              <a:buChar char="-"/>
              <a:tabLst>
                <a:tab pos="600075" algn="l"/>
              </a:tabLst>
            </a:pPr>
            <a:r>
              <a:rPr sz="1800" spc="0" dirty="0" smtClean="0">
                <a:latin typeface="Arial"/>
                <a:cs typeface="Arial"/>
              </a:rPr>
              <a:t>is 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set (to 1) </a:t>
            </a:r>
            <a:r>
              <a:rPr sz="1800" spc="0" dirty="0" smtClean="0">
                <a:latin typeface="Arial"/>
                <a:cs typeface="Arial"/>
              </a:rPr>
              <a:t>by bringing </a:t>
            </a:r>
            <a:r>
              <a:rPr sz="1800" i="1" spc="0" dirty="0" smtClean="0">
                <a:latin typeface="Times New Roman"/>
                <a:cs typeface="Times New Roman"/>
              </a:rPr>
              <a:t>S </a:t>
            </a:r>
            <a:r>
              <a:rPr sz="1800" spc="0" dirty="0" smtClean="0">
                <a:latin typeface="Times New Roman"/>
                <a:cs typeface="Times New Roman"/>
              </a:rPr>
              <a:t>= 1</a:t>
            </a:r>
            <a:r>
              <a:rPr sz="1800" spc="55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with </a:t>
            </a:r>
            <a:r>
              <a:rPr sz="1800" i="1" spc="0" dirty="0" smtClean="0">
                <a:latin typeface="Times New Roman"/>
                <a:cs typeface="Times New Roman"/>
              </a:rPr>
              <a:t>R</a:t>
            </a:r>
            <a:r>
              <a:rPr sz="1800" i="1" spc="-5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Times New Roman"/>
                <a:cs typeface="Times New Roman"/>
              </a:rPr>
              <a:t>= 0</a:t>
            </a:r>
            <a:endParaRPr sz="1800">
              <a:latin typeface="Times New Roman"/>
              <a:cs typeface="Times New Roman"/>
            </a:endParaRPr>
          </a:p>
          <a:p>
            <a:pPr marL="600075" lvl="1" indent="-123825">
              <a:lnSpc>
                <a:spcPct val="100000"/>
              </a:lnSpc>
              <a:spcBef>
                <a:spcPts val="240"/>
              </a:spcBef>
              <a:buFont typeface="Arial"/>
              <a:buChar char="-"/>
              <a:tabLst>
                <a:tab pos="600075" algn="l"/>
              </a:tabLst>
            </a:pPr>
            <a:r>
              <a:rPr sz="1800" spc="0" dirty="0" smtClean="0">
                <a:latin typeface="Arial"/>
                <a:cs typeface="Arial"/>
              </a:rPr>
              <a:t>is 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reset (to 0) </a:t>
            </a:r>
            <a:r>
              <a:rPr sz="1800" spc="0" dirty="0" smtClean="0">
                <a:latin typeface="Arial"/>
                <a:cs typeface="Arial"/>
              </a:rPr>
              <a:t>or 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cleared </a:t>
            </a:r>
            <a:r>
              <a:rPr sz="1800" spc="0" dirty="0" smtClean="0">
                <a:latin typeface="Arial"/>
                <a:cs typeface="Arial"/>
              </a:rPr>
              <a:t>by bringing</a:t>
            </a:r>
            <a:r>
              <a:rPr sz="1800" spc="10" dirty="0" smtClean="0">
                <a:latin typeface="Arial"/>
                <a:cs typeface="Arial"/>
              </a:rPr>
              <a:t> </a:t>
            </a:r>
            <a:r>
              <a:rPr sz="1800" i="1" spc="0" dirty="0" smtClean="0">
                <a:latin typeface="Times New Roman"/>
                <a:cs typeface="Times New Roman"/>
              </a:rPr>
              <a:t>R </a:t>
            </a:r>
            <a:r>
              <a:rPr sz="1800" spc="0" dirty="0" smtClean="0">
                <a:latin typeface="Times New Roman"/>
                <a:cs typeface="Times New Roman"/>
              </a:rPr>
              <a:t>= 1</a:t>
            </a:r>
            <a:r>
              <a:rPr sz="1800" spc="50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with </a:t>
            </a:r>
            <a:r>
              <a:rPr sz="1800" i="1" spc="0" dirty="0" smtClean="0">
                <a:latin typeface="Times New Roman"/>
                <a:cs typeface="Times New Roman"/>
              </a:rPr>
              <a:t>S </a:t>
            </a:r>
            <a:r>
              <a:rPr sz="1800" spc="0" dirty="0" smtClean="0">
                <a:latin typeface="Times New Roman"/>
                <a:cs typeface="Times New Roman"/>
              </a:rPr>
              <a:t>= 0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ts val="1400"/>
              </a:lnSpc>
              <a:spcBef>
                <a:spcPts val="40"/>
              </a:spcBef>
              <a:buFont typeface="Arial"/>
              <a:buChar char="-"/>
            </a:pPr>
            <a:endParaRPr sz="1400"/>
          </a:p>
          <a:p>
            <a:pPr marL="142875" indent="-130175">
              <a:lnSpc>
                <a:spcPct val="100000"/>
              </a:lnSpc>
              <a:buFont typeface="Arial"/>
              <a:buChar char="•"/>
              <a:tabLst>
                <a:tab pos="142875" algn="l"/>
              </a:tabLst>
            </a:pPr>
            <a:r>
              <a:rPr sz="1800" spc="0" dirty="0" smtClean="0">
                <a:latin typeface="Arial"/>
                <a:cs typeface="Arial"/>
              </a:rPr>
              <a:t>The condition </a:t>
            </a:r>
            <a:r>
              <a:rPr sz="1800" i="1" spc="0" dirty="0" smtClean="0">
                <a:latin typeface="Times New Roman"/>
                <a:cs typeface="Times New Roman"/>
              </a:rPr>
              <a:t>S </a:t>
            </a:r>
            <a:r>
              <a:rPr sz="1800" spc="0" dirty="0" smtClean="0">
                <a:latin typeface="Times New Roman"/>
                <a:cs typeface="Times New Roman"/>
              </a:rPr>
              <a:t>= </a:t>
            </a:r>
            <a:r>
              <a:rPr sz="1800" i="1" spc="0" dirty="0" smtClean="0">
                <a:latin typeface="Times New Roman"/>
                <a:cs typeface="Times New Roman"/>
              </a:rPr>
              <a:t>R </a:t>
            </a:r>
            <a:r>
              <a:rPr sz="1800" spc="0" dirty="0" smtClean="0">
                <a:latin typeface="Times New Roman"/>
                <a:cs typeface="Times New Roman"/>
              </a:rPr>
              <a:t>= 1</a:t>
            </a:r>
            <a:r>
              <a:rPr sz="1800" spc="50" dirty="0" smtClean="0">
                <a:latin typeface="Times New Roman"/>
                <a:cs typeface="Times New Roman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must be avoided because it leads to an</a:t>
            </a:r>
            <a:endParaRPr sz="180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b="1" smtClean="0">
                <a:solidFill>
                  <a:srgbClr val="00B050"/>
                </a:solidFill>
                <a:latin typeface="Arial"/>
                <a:cs typeface="Arial"/>
              </a:rPr>
              <a:t>indeterminate </a:t>
            </a:r>
            <a:r>
              <a:rPr sz="1800" smtClean="0">
                <a:latin typeface="Arial"/>
                <a:cs typeface="Arial"/>
              </a:rPr>
              <a:t>condition</a:t>
            </a:r>
            <a:r>
              <a:rPr lang="en-US" sz="1800" dirty="0" smtClean="0">
                <a:latin typeface="Arial"/>
                <a:cs typeface="Arial"/>
              </a:rPr>
              <a:t>, where the output </a:t>
            </a:r>
            <a:r>
              <a:rPr lang="en-US" dirty="0" smtClean="0">
                <a:latin typeface="Arial"/>
                <a:cs typeface="Arial"/>
              </a:rPr>
              <a:t>can not be predicted at any one point in time.  This can cause a </a:t>
            </a:r>
            <a:r>
              <a:rPr lang="en-US" b="1" dirty="0" smtClean="0">
                <a:solidFill>
                  <a:srgbClr val="7030A0"/>
                </a:solidFill>
                <a:latin typeface="Arial"/>
                <a:cs typeface="Arial"/>
              </a:rPr>
              <a:t>race</a:t>
            </a:r>
            <a:r>
              <a:rPr lang="en-US" dirty="0" smtClean="0">
                <a:latin typeface="Arial"/>
                <a:cs typeface="Arial"/>
              </a:rPr>
              <a:t> condition to occur when the inputs change to S = R = 0.</a:t>
            </a:r>
          </a:p>
          <a:p>
            <a:pPr marL="142875">
              <a:lnSpc>
                <a:spcPct val="100000"/>
              </a:lnSpc>
              <a:spcBef>
                <a:spcPts val="240"/>
              </a:spcBef>
            </a:pP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1252</Words>
  <Application>Microsoft Office PowerPoint</Application>
  <PresentationFormat>On-screen Show (4:3)</PresentationFormat>
  <Paragraphs>217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Equation</vt:lpstr>
      <vt:lpstr>Flip-Flops</vt:lpstr>
      <vt:lpstr>Objectives of Lecture</vt:lpstr>
      <vt:lpstr>Combinational Logic</vt:lpstr>
      <vt:lpstr>Sequential Logic</vt:lpstr>
      <vt:lpstr>Clocked Circuits</vt:lpstr>
      <vt:lpstr>Bistable Circuit</vt:lpstr>
      <vt:lpstr>Bistable Circuits</vt:lpstr>
      <vt:lpstr>Core of a Flip-Flop:   The set–reset or SR Latch</vt:lpstr>
      <vt:lpstr>S-R Latch</vt:lpstr>
      <vt:lpstr>SR Latch with Enable</vt:lpstr>
      <vt:lpstr>Logic Table</vt:lpstr>
      <vt:lpstr>D Flip-Flop</vt:lpstr>
      <vt:lpstr>4.3 JK Flip Flop - Symbol</vt:lpstr>
      <vt:lpstr>4.3 JK Flip Flop – Truth Table And Logic Circuit</vt:lpstr>
      <vt:lpstr>4.4 JK Flip Flop with Preset and Clear</vt:lpstr>
      <vt:lpstr>JK Flip-Flop</vt:lpstr>
      <vt:lpstr>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Flip-Flops</dc:title>
  <dc:creator>kath meehan</dc:creator>
  <cp:lastModifiedBy>Sayeed Siddik</cp:lastModifiedBy>
  <cp:revision>40</cp:revision>
  <dcterms:created xsi:type="dcterms:W3CDTF">2014-02-17T22:21:18Z</dcterms:created>
  <dcterms:modified xsi:type="dcterms:W3CDTF">2016-10-02T03:51:08Z</dcterms:modified>
</cp:coreProperties>
</file>