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7" r:id="rId1"/>
  </p:sldMasterIdLst>
  <p:notesMasterIdLst>
    <p:notesMasterId r:id="rId30"/>
  </p:notesMasterIdLst>
  <p:sldIdLst>
    <p:sldId id="256" r:id="rId2"/>
    <p:sldId id="315" r:id="rId3"/>
    <p:sldId id="316" r:id="rId4"/>
    <p:sldId id="308" r:id="rId5"/>
    <p:sldId id="310" r:id="rId6"/>
    <p:sldId id="311" r:id="rId7"/>
    <p:sldId id="312" r:id="rId8"/>
    <p:sldId id="318" r:id="rId9"/>
    <p:sldId id="319" r:id="rId10"/>
    <p:sldId id="314" r:id="rId11"/>
    <p:sldId id="330" r:id="rId12"/>
    <p:sldId id="320" r:id="rId13"/>
    <p:sldId id="325" r:id="rId14"/>
    <p:sldId id="323" r:id="rId15"/>
    <p:sldId id="321" r:id="rId16"/>
    <p:sldId id="322" r:id="rId17"/>
    <p:sldId id="328" r:id="rId18"/>
    <p:sldId id="329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9" r:id="rId27"/>
    <p:sldId id="338" r:id="rId28"/>
    <p:sldId id="30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05" autoAdjust="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920C4-3BEC-4A06-B2CD-0765D8CE1CC4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58F18-6771-4E4F-9059-661E9E85CE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51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0CA192-230E-44FA-B191-2D6813545FB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94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6374A5-38EA-46F7-A411-F7FB39EDC0F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36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70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5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2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151"/>
            <a:ext cx="8229600" cy="4872849"/>
          </a:xfrm>
        </p:spPr>
        <p:txBody>
          <a:bodyPr/>
          <a:lstStyle>
            <a:lvl1pPr>
              <a:defRPr sz="2400"/>
            </a:lvl1pPr>
            <a:lvl2pPr marL="384048" indent="-182880">
              <a:buFont typeface="Wingdings" panose="05000000000000000000" pitchFamily="2" charset="2"/>
              <a:buChar char="§"/>
              <a:defRPr sz="2000"/>
            </a:lvl2pPr>
            <a:lvl3pPr marL="566928" indent="-182880"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43753" y="228600"/>
            <a:ext cx="8229600" cy="916375"/>
          </a:xfrm>
        </p:spPr>
        <p:txBody>
          <a:bodyPr/>
          <a:lstStyle>
            <a:lvl1pPr algn="ctr"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246424"/>
            <a:ext cx="9144000" cy="1162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 flipV="1">
            <a:off x="-31376" y="1136999"/>
            <a:ext cx="9175376" cy="109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3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8965" y="6413748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28574"/>
            <a:ext cx="984019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45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2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3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6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4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3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72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036" y="2895600"/>
            <a:ext cx="7543800" cy="127711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Theory of Computing</a:t>
            </a:r>
            <a:b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SE-205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28446"/>
            <a:ext cx="7543800" cy="1143000"/>
          </a:xfrm>
        </p:spPr>
        <p:txBody>
          <a:bodyPr/>
          <a:lstStyle/>
          <a:p>
            <a:pPr algn="ctr"/>
            <a:r>
              <a:rPr lang="en-US" b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Lecture-2 </a:t>
            </a:r>
          </a:p>
          <a:p>
            <a:pPr algn="ctr"/>
            <a:r>
              <a:rPr lang="en-US" b="1" cap="none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Date-21.07.16</a:t>
            </a:r>
            <a:endParaRPr lang="en-US" b="1" cap="non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12834"/>
            <a:ext cx="9144000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91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457200" y="1223151"/>
            <a:ext cx="8229600" cy="5101449"/>
          </a:xfrm>
        </p:spPr>
        <p:txBody>
          <a:bodyPr>
            <a:normAutofit fontScale="77500" lnSpcReduction="20000"/>
          </a:bodyPr>
          <a:lstStyle/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8" charset="2"/>
              <a:buChar char="n"/>
            </a:pPr>
            <a:r>
              <a:rPr lang="en-US" sz="2600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We can allow </a:t>
            </a:r>
            <a:r>
              <a:rPr lang="en-US" sz="2600" u="sng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explicit</a:t>
            </a:r>
            <a:r>
              <a:rPr lang="en-US" sz="2600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600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</a:t>
            </a:r>
            <a:r>
              <a:rPr lang="en-US" sz="2600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-transitions in finite automata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8" charset="2"/>
              <a:buChar char="n"/>
            </a:pPr>
            <a:r>
              <a:rPr lang="en-US" sz="2600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i.e., a transition from one state to another state without consuming any additional input symbol 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8" charset="2"/>
              <a:buChar char="n"/>
            </a:pPr>
            <a:r>
              <a:rPr lang="en-US" sz="2600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Explicit </a:t>
            </a:r>
            <a:r>
              <a:rPr lang="en-US" sz="2600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</a:t>
            </a:r>
            <a:r>
              <a:rPr lang="en-US" sz="2600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-transitions between different states introduce non-determinism.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8" charset="2"/>
              <a:buChar char="n"/>
            </a:pPr>
            <a:r>
              <a:rPr lang="en-US" sz="2600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Makes it easier sometimes to construct NFAs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8" charset="2"/>
              <a:buChar char="n"/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means that a transition is allowed to occur without reading in a symbol.</a:t>
            </a:r>
          </a:p>
          <a:p>
            <a:pPr marL="457200" lvl="1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None/>
            </a:pPr>
            <a:endParaRPr lang="en-US" sz="2600" kern="0" dirty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r>
              <a:rPr lang="en-US" sz="2600" b="1" i="1" u="sng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Definition:</a:t>
            </a:r>
            <a:r>
              <a:rPr lang="en-US" sz="2600" b="1" i="1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 </a:t>
            </a:r>
            <a:r>
              <a:rPr lang="en-US" sz="2600" b="1" i="1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-NFAs are those NFAs with at least one explicit </a:t>
            </a:r>
            <a:r>
              <a:rPr lang="en-US" sz="2600" b="1" i="1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</a:t>
            </a:r>
            <a:r>
              <a:rPr lang="en-US" sz="2600" b="1" i="1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-transition defined.</a:t>
            </a:r>
            <a:endParaRPr lang="en-US" sz="2600" b="1" i="1" kern="0" dirty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  <a:sym typeface="Symbol" pitchFamily="28" charset="2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8" charset="2"/>
              <a:buChar char="n"/>
            </a:pPr>
            <a:r>
              <a:rPr lang="en-US" sz="2600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</a:t>
            </a:r>
            <a:r>
              <a:rPr lang="en-US" sz="2600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-NFAs have one more column in their transition table</a:t>
            </a:r>
          </a:p>
          <a:p>
            <a:r>
              <a:rPr lang="en-US" altLang="en-US" sz="26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Transition function δ is now a function that takes as arguments:</a:t>
            </a:r>
          </a:p>
          <a:p>
            <a:pPr lvl="1"/>
            <a:r>
              <a:rPr lang="en-US" altLang="en-US" sz="26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 state in Q and</a:t>
            </a:r>
          </a:p>
          <a:p>
            <a:pPr lvl="1"/>
            <a:r>
              <a:rPr lang="en-US" altLang="en-US" sz="26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 member of </a:t>
            </a:r>
            <a:r>
              <a:rPr lang="en-US" altLang="en-US" sz="26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</a:t>
            </a:r>
            <a:r>
              <a:rPr lang="en-US" altLang="en-US" sz="26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6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</a:t>
            </a:r>
            <a:r>
              <a:rPr lang="en-US" altLang="en-US" sz="26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{ε}; that is, an input symbol or the symbol ε.   We require that ε not be a symbol of the alphabet </a:t>
            </a:r>
            <a:r>
              <a:rPr lang="en-US" altLang="en-US" sz="26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</a:t>
            </a:r>
            <a:r>
              <a:rPr lang="en-US" altLang="en-US" sz="26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to avoid any confusion.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8" charset="2"/>
              <a:buChar char="n"/>
            </a:pPr>
            <a:endParaRPr lang="en-US" sz="2800" kern="0" dirty="0">
              <a:solidFill>
                <a:srgbClr val="000000"/>
              </a:solidFill>
              <a:latin typeface="Arial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FA with </a:t>
            </a:r>
            <a:r>
              <a:rPr lang="en-US" b="1" dirty="0">
                <a:solidFill>
                  <a:schemeClr val="tx1"/>
                </a:solidFill>
                <a:sym typeface="Symbol" pitchFamily="28" charset="2"/>
              </a:rPr>
              <a:t></a:t>
            </a:r>
            <a:r>
              <a:rPr lang="en-US" b="1" dirty="0">
                <a:solidFill>
                  <a:schemeClr val="tx1"/>
                </a:solidFill>
              </a:rPr>
              <a:t>-Transitions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53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Use of e-transitions</a:t>
            </a:r>
          </a:p>
          <a:p>
            <a:r>
              <a:rPr lang="en-US" dirty="0">
                <a:solidFill>
                  <a:schemeClr val="tx1"/>
                </a:solidFill>
              </a:rPr>
              <a:t>We allow the automaton to accept the  empty string e.</a:t>
            </a:r>
          </a:p>
          <a:p>
            <a:r>
              <a:rPr lang="en-US" dirty="0">
                <a:solidFill>
                  <a:schemeClr val="tx1"/>
                </a:solidFill>
              </a:rPr>
              <a:t>This means that a transition is allowed to occur without reading in a symbol.</a:t>
            </a:r>
          </a:p>
          <a:p>
            <a:r>
              <a:rPr lang="en-US" dirty="0">
                <a:solidFill>
                  <a:schemeClr val="tx1"/>
                </a:solidFill>
              </a:rPr>
              <a:t>The resulting NFA is called e-NFA.</a:t>
            </a:r>
          </a:p>
          <a:p>
            <a:r>
              <a:rPr lang="en-US" dirty="0">
                <a:solidFill>
                  <a:schemeClr val="tx1"/>
                </a:solidFill>
              </a:rPr>
              <a:t>It adds “programming (design) convenience” (more intuitive for use in designing FA’s)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sym typeface="Symbol" pitchFamily="28" charset="2"/>
              </a:rPr>
              <a:t></a:t>
            </a:r>
            <a:r>
              <a:rPr lang="en-US" b="1" dirty="0">
                <a:solidFill>
                  <a:schemeClr val="tx1"/>
                </a:solidFill>
              </a:rPr>
              <a:t>-Transitions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2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23151"/>
            <a:ext cx="8229600" cy="2434449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Draw a 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28" charset="2"/>
              </a:rPr>
              <a:t>-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28" charset="2"/>
              </a:rPr>
              <a:t>NFA that accepts decimal numbers consisting of</a:t>
            </a:r>
          </a:p>
          <a:p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28" charset="2"/>
              </a:rPr>
              <a:t>1. An optional + or – sign</a:t>
            </a:r>
          </a:p>
          <a:p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28" charset="2"/>
              </a:rPr>
              <a:t>2. A string of digits</a:t>
            </a:r>
          </a:p>
          <a:p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28" charset="2"/>
              </a:rPr>
              <a:t>3. A decimal point, and</a:t>
            </a:r>
          </a:p>
          <a:p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28" charset="2"/>
              </a:rPr>
              <a:t>4. Another string of digits. Either this string of digits or the string (2) can  be empty, but at least one of the two strings of digit must be nonempty.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Example # 1: </a:t>
            </a:r>
            <a:r>
              <a:rPr lang="en-US" b="1" dirty="0">
                <a:solidFill>
                  <a:schemeClr val="tx1"/>
                </a:solidFill>
                <a:sym typeface="Symbol" pitchFamily="28" charset="2"/>
              </a:rPr>
              <a:t>-</a:t>
            </a:r>
            <a:r>
              <a:rPr lang="en-US" dirty="0">
                <a:solidFill>
                  <a:schemeClr val="tx1"/>
                </a:solidFill>
                <a:sym typeface="Symbol" pitchFamily="28" charset="2"/>
              </a:rPr>
              <a:t>NFA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64897" y="5621970"/>
            <a:ext cx="8090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an </a:t>
            </a:r>
            <a:r>
              <a:rPr lang="en-US" altLang="zh-TW" dirty="0">
                <a:latin typeface="Symbol" panose="05050102010706020507" pitchFamily="18" charset="2"/>
              </a:rPr>
              <a:t>e</a:t>
            </a:r>
            <a:r>
              <a:rPr lang="en-US" altLang="zh-TW" dirty="0"/>
              <a:t>-NFA accepting decimal numbers</a:t>
            </a:r>
          </a:p>
          <a:p>
            <a:r>
              <a:rPr lang="en-US" altLang="zh-TW" dirty="0"/>
              <a:t> like 2.15, .125, +1.4, -0.501, +32.,  …</a:t>
            </a:r>
          </a:p>
        </p:txBody>
      </p:sp>
      <p:grpSp>
        <p:nvGrpSpPr>
          <p:cNvPr id="97" name="Group 105"/>
          <p:cNvGrpSpPr>
            <a:grpSpLocks/>
          </p:cNvGrpSpPr>
          <p:nvPr/>
        </p:nvGrpSpPr>
        <p:grpSpPr bwMode="auto">
          <a:xfrm>
            <a:off x="7541578" y="4148295"/>
            <a:ext cx="1592262" cy="792162"/>
            <a:chOff x="4757" y="2407"/>
            <a:chExt cx="1003" cy="499"/>
          </a:xfrm>
        </p:grpSpPr>
        <p:grpSp>
          <p:nvGrpSpPr>
            <p:cNvPr id="98" name="Group 99"/>
            <p:cNvGrpSpPr>
              <a:grpSpLocks/>
            </p:cNvGrpSpPr>
            <p:nvPr/>
          </p:nvGrpSpPr>
          <p:grpSpPr bwMode="auto">
            <a:xfrm>
              <a:off x="4757" y="2407"/>
              <a:ext cx="1003" cy="499"/>
              <a:chOff x="476" y="2432"/>
              <a:chExt cx="1003" cy="499"/>
            </a:xfrm>
          </p:grpSpPr>
          <p:sp>
            <p:nvSpPr>
              <p:cNvPr id="100" name="Line 100"/>
              <p:cNvSpPr>
                <a:spLocks noChangeShapeType="1"/>
              </p:cNvSpPr>
              <p:nvPr/>
            </p:nvSpPr>
            <p:spPr bwMode="auto">
              <a:xfrm rot="16176898" flipH="1">
                <a:off x="1107" y="2830"/>
                <a:ext cx="81" cy="7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101"/>
              <p:cNvSpPr>
                <a:spLocks noChangeShapeType="1"/>
              </p:cNvSpPr>
              <p:nvPr/>
            </p:nvSpPr>
            <p:spPr bwMode="auto">
              <a:xfrm>
                <a:off x="476" y="2659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Oval 102"/>
              <p:cNvSpPr>
                <a:spLocks noChangeArrowheads="1"/>
              </p:cNvSpPr>
              <p:nvPr/>
            </p:nvSpPr>
            <p:spPr bwMode="auto">
              <a:xfrm>
                <a:off x="930" y="2432"/>
                <a:ext cx="544" cy="49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Text Box 103"/>
              <p:cNvSpPr txBox="1">
                <a:spLocks noChangeArrowheads="1"/>
              </p:cNvSpPr>
              <p:nvPr/>
            </p:nvSpPr>
            <p:spPr bwMode="auto">
              <a:xfrm>
                <a:off x="1070" y="2483"/>
                <a:ext cx="4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sz="2400" i="1" dirty="0">
                    <a:latin typeface="Times New Roman" panose="02020603050405020304" pitchFamily="18" charset="0"/>
                  </a:rPr>
                  <a:t>q</a:t>
                </a:r>
                <a:r>
                  <a:rPr lang="en-US" altLang="zh-TW" sz="2400" baseline="-25000" dirty="0">
                    <a:latin typeface="Times New Roman" panose="02020603050405020304" pitchFamily="18" charset="0"/>
                  </a:rPr>
                  <a:t>5</a:t>
                </a:r>
              </a:p>
            </p:txBody>
          </p:sp>
        </p:grpSp>
        <p:sp>
          <p:nvSpPr>
            <p:cNvPr id="99" name="Text Box 104"/>
            <p:cNvSpPr txBox="1">
              <a:spLocks noChangeArrowheads="1"/>
            </p:cNvSpPr>
            <p:nvPr/>
          </p:nvSpPr>
          <p:spPr bwMode="auto">
            <a:xfrm>
              <a:off x="4936" y="2418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anose="05050102010706020507" pitchFamily="18" charset="2"/>
                </a:rPr>
                <a:t>e</a:t>
              </a:r>
            </a:p>
          </p:txBody>
        </p:sp>
      </p:grpSp>
      <p:grpSp>
        <p:nvGrpSpPr>
          <p:cNvPr id="104" name="Group 67"/>
          <p:cNvGrpSpPr>
            <a:grpSpLocks/>
          </p:cNvGrpSpPr>
          <p:nvPr/>
        </p:nvGrpSpPr>
        <p:grpSpPr bwMode="auto">
          <a:xfrm>
            <a:off x="3180715" y="3395820"/>
            <a:ext cx="1295400" cy="1081087"/>
            <a:chOff x="2010" y="1933"/>
            <a:chExt cx="816" cy="681"/>
          </a:xfrm>
        </p:grpSpPr>
        <p:grpSp>
          <p:nvGrpSpPr>
            <p:cNvPr id="105" name="Group 65"/>
            <p:cNvGrpSpPr>
              <a:grpSpLocks/>
            </p:cNvGrpSpPr>
            <p:nvPr/>
          </p:nvGrpSpPr>
          <p:grpSpPr bwMode="auto">
            <a:xfrm>
              <a:off x="2200" y="2160"/>
              <a:ext cx="453" cy="454"/>
              <a:chOff x="2200" y="2160"/>
              <a:chExt cx="453" cy="454"/>
            </a:xfrm>
          </p:grpSpPr>
          <p:sp>
            <p:nvSpPr>
              <p:cNvPr id="107" name="Oval 63"/>
              <p:cNvSpPr>
                <a:spLocks noChangeArrowheads="1"/>
              </p:cNvSpPr>
              <p:nvPr/>
            </p:nvSpPr>
            <p:spPr bwMode="auto">
              <a:xfrm>
                <a:off x="2200" y="2160"/>
                <a:ext cx="453" cy="4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Line 64"/>
              <p:cNvSpPr>
                <a:spLocks noChangeShapeType="1"/>
              </p:cNvSpPr>
              <p:nvPr/>
            </p:nvSpPr>
            <p:spPr bwMode="auto">
              <a:xfrm>
                <a:off x="2200" y="2341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6" name="Text Box 66"/>
            <p:cNvSpPr txBox="1">
              <a:spLocks noChangeArrowheads="1"/>
            </p:cNvSpPr>
            <p:nvPr/>
          </p:nvSpPr>
          <p:spPr bwMode="auto">
            <a:xfrm>
              <a:off x="2010" y="1933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b="1" dirty="0">
                  <a:latin typeface="Times New Roman" panose="02020603050405020304" pitchFamily="18" charset="0"/>
                </a:rPr>
                <a:t>0, 1, …, 9</a:t>
              </a:r>
            </a:p>
          </p:txBody>
        </p:sp>
      </p:grpSp>
      <p:sp>
        <p:nvSpPr>
          <p:cNvPr id="109" name="Text Box 52"/>
          <p:cNvSpPr txBox="1">
            <a:spLocks noChangeArrowheads="1"/>
          </p:cNvSpPr>
          <p:nvPr/>
        </p:nvSpPr>
        <p:spPr bwMode="auto">
          <a:xfrm>
            <a:off x="134303" y="4332445"/>
            <a:ext cx="682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dirty="0">
                <a:latin typeface="Times New Roman" panose="02020603050405020304" pitchFamily="18" charset="0"/>
              </a:rPr>
              <a:t>start</a:t>
            </a:r>
          </a:p>
        </p:txBody>
      </p:sp>
      <p:grpSp>
        <p:nvGrpSpPr>
          <p:cNvPr id="110" name="Group 61"/>
          <p:cNvGrpSpPr>
            <a:grpSpLocks/>
          </p:cNvGrpSpPr>
          <p:nvPr/>
        </p:nvGrpSpPr>
        <p:grpSpPr bwMode="auto">
          <a:xfrm>
            <a:off x="745490" y="4187982"/>
            <a:ext cx="1592263" cy="792163"/>
            <a:chOff x="476" y="2432"/>
            <a:chExt cx="1003" cy="499"/>
          </a:xfrm>
        </p:grpSpPr>
        <p:sp>
          <p:nvSpPr>
            <p:cNvPr id="111" name="Line 8"/>
            <p:cNvSpPr>
              <a:spLocks noChangeShapeType="1"/>
            </p:cNvSpPr>
            <p:nvPr/>
          </p:nvSpPr>
          <p:spPr bwMode="auto">
            <a:xfrm rot="16176898" flipH="1">
              <a:off x="1107" y="2830"/>
              <a:ext cx="81" cy="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53"/>
            <p:cNvSpPr>
              <a:spLocks noChangeShapeType="1"/>
            </p:cNvSpPr>
            <p:nvPr/>
          </p:nvSpPr>
          <p:spPr bwMode="auto">
            <a:xfrm>
              <a:off x="476" y="2659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Oval 54"/>
            <p:cNvSpPr>
              <a:spLocks noChangeArrowheads="1"/>
            </p:cNvSpPr>
            <p:nvPr/>
          </p:nvSpPr>
          <p:spPr bwMode="auto">
            <a:xfrm>
              <a:off x="930" y="2432"/>
              <a:ext cx="544" cy="49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Text Box 55"/>
            <p:cNvSpPr txBox="1">
              <a:spLocks noChangeArrowheads="1"/>
            </p:cNvSpPr>
            <p:nvPr/>
          </p:nvSpPr>
          <p:spPr bwMode="auto">
            <a:xfrm>
              <a:off x="1070" y="2483"/>
              <a:ext cx="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2400" i="1" dirty="0">
                  <a:latin typeface="Times New Roman" panose="02020603050405020304" pitchFamily="18" charset="0"/>
                </a:rPr>
                <a:t>q</a:t>
              </a:r>
              <a:r>
                <a:rPr lang="en-US" altLang="zh-TW" sz="2400" baseline="-25000" dirty="0"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115" name="Group 62"/>
          <p:cNvGrpSpPr>
            <a:grpSpLocks/>
          </p:cNvGrpSpPr>
          <p:nvPr/>
        </p:nvGrpSpPr>
        <p:grpSpPr bwMode="auto">
          <a:xfrm>
            <a:off x="2298065" y="4091145"/>
            <a:ext cx="1976438" cy="833437"/>
            <a:chOff x="1454" y="2371"/>
            <a:chExt cx="1245" cy="525"/>
          </a:xfrm>
        </p:grpSpPr>
        <p:sp>
          <p:nvSpPr>
            <p:cNvPr id="116" name="Line 56"/>
            <p:cNvSpPr>
              <a:spLocks noChangeShapeType="1"/>
            </p:cNvSpPr>
            <p:nvPr/>
          </p:nvSpPr>
          <p:spPr bwMode="auto">
            <a:xfrm>
              <a:off x="1474" y="2654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Text Box 57"/>
            <p:cNvSpPr txBox="1">
              <a:spLocks noChangeArrowheads="1"/>
            </p:cNvSpPr>
            <p:nvPr/>
          </p:nvSpPr>
          <p:spPr bwMode="auto">
            <a:xfrm>
              <a:off x="1454" y="2371"/>
              <a:ext cx="7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2400" dirty="0">
                  <a:latin typeface="Symbol" panose="05050102010706020507" pitchFamily="18" charset="2"/>
                </a:rPr>
                <a:t>e</a:t>
              </a:r>
              <a:r>
                <a:rPr lang="en-US" altLang="zh-TW" sz="2400" dirty="0"/>
                <a:t>, + , -</a:t>
              </a:r>
            </a:p>
          </p:txBody>
        </p:sp>
        <p:sp>
          <p:nvSpPr>
            <p:cNvPr id="118" name="Line 58"/>
            <p:cNvSpPr>
              <a:spLocks noChangeShapeType="1"/>
            </p:cNvSpPr>
            <p:nvPr/>
          </p:nvSpPr>
          <p:spPr bwMode="auto">
            <a:xfrm rot="16176898" flipH="1">
              <a:off x="2327" y="2795"/>
              <a:ext cx="81" cy="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Oval 59"/>
            <p:cNvSpPr>
              <a:spLocks noChangeArrowheads="1"/>
            </p:cNvSpPr>
            <p:nvPr/>
          </p:nvSpPr>
          <p:spPr bwMode="auto">
            <a:xfrm>
              <a:off x="2150" y="2397"/>
              <a:ext cx="544" cy="49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Text Box 60"/>
            <p:cNvSpPr txBox="1">
              <a:spLocks noChangeArrowheads="1"/>
            </p:cNvSpPr>
            <p:nvPr/>
          </p:nvSpPr>
          <p:spPr bwMode="auto">
            <a:xfrm>
              <a:off x="2290" y="2448"/>
              <a:ext cx="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2400" i="1" dirty="0">
                  <a:latin typeface="Times New Roman" panose="02020603050405020304" pitchFamily="18" charset="0"/>
                </a:rPr>
                <a:t>q</a:t>
              </a:r>
              <a:r>
                <a:rPr lang="en-US" altLang="zh-TW" sz="2400" baseline="-25000" dirty="0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21" name="Line 79"/>
          <p:cNvSpPr>
            <a:spLocks noChangeShapeType="1"/>
          </p:cNvSpPr>
          <p:nvPr/>
        </p:nvSpPr>
        <p:spPr bwMode="auto">
          <a:xfrm rot="16176898" flipH="1">
            <a:off x="1963896" y="5034914"/>
            <a:ext cx="128587" cy="1143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2" name="Group 87"/>
          <p:cNvGrpSpPr>
            <a:grpSpLocks/>
          </p:cNvGrpSpPr>
          <p:nvPr/>
        </p:nvGrpSpPr>
        <p:grpSpPr bwMode="auto">
          <a:xfrm>
            <a:off x="4274503" y="3806982"/>
            <a:ext cx="1519237" cy="1125538"/>
            <a:chOff x="2699" y="2192"/>
            <a:chExt cx="957" cy="709"/>
          </a:xfrm>
        </p:grpSpPr>
        <p:sp>
          <p:nvSpPr>
            <p:cNvPr id="123" name="Line 77"/>
            <p:cNvSpPr>
              <a:spLocks noChangeShapeType="1"/>
            </p:cNvSpPr>
            <p:nvPr/>
          </p:nvSpPr>
          <p:spPr bwMode="auto">
            <a:xfrm>
              <a:off x="2699" y="2659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4" name="Group 86"/>
            <p:cNvGrpSpPr>
              <a:grpSpLocks/>
            </p:cNvGrpSpPr>
            <p:nvPr/>
          </p:nvGrpSpPr>
          <p:grpSpPr bwMode="auto">
            <a:xfrm>
              <a:off x="2699" y="2192"/>
              <a:ext cx="957" cy="709"/>
              <a:chOff x="2699" y="2192"/>
              <a:chExt cx="957" cy="709"/>
            </a:xfrm>
          </p:grpSpPr>
          <p:grpSp>
            <p:nvGrpSpPr>
              <p:cNvPr id="125" name="Group 83"/>
              <p:cNvGrpSpPr>
                <a:grpSpLocks/>
              </p:cNvGrpSpPr>
              <p:nvPr/>
            </p:nvGrpSpPr>
            <p:grpSpPr bwMode="auto">
              <a:xfrm>
                <a:off x="3107" y="2402"/>
                <a:ext cx="549" cy="499"/>
                <a:chOff x="1066" y="2568"/>
                <a:chExt cx="549" cy="499"/>
              </a:xfrm>
            </p:grpSpPr>
            <p:sp>
              <p:nvSpPr>
                <p:cNvPr id="127" name="Oval 81"/>
                <p:cNvSpPr>
                  <a:spLocks noChangeArrowheads="1"/>
                </p:cNvSpPr>
                <p:nvPr/>
              </p:nvSpPr>
              <p:spPr bwMode="auto">
                <a:xfrm>
                  <a:off x="1066" y="2568"/>
                  <a:ext cx="544" cy="499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206" y="2619"/>
                  <a:ext cx="40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TW" sz="2400" i="1" dirty="0">
                      <a:latin typeface="Times New Roman" panose="02020603050405020304" pitchFamily="18" charset="0"/>
                    </a:rPr>
                    <a:t>q</a:t>
                  </a:r>
                  <a:r>
                    <a:rPr lang="en-US" altLang="zh-TW" sz="2400" baseline="-25000" dirty="0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</p:grpSp>
          <p:sp>
            <p:nvSpPr>
              <p:cNvPr id="126" name="Text Box 85"/>
              <p:cNvSpPr txBox="1">
                <a:spLocks noChangeArrowheads="1"/>
              </p:cNvSpPr>
              <p:nvPr/>
            </p:nvSpPr>
            <p:spPr bwMode="auto">
              <a:xfrm>
                <a:off x="2699" y="2192"/>
                <a:ext cx="362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spcBef>
                    <a:spcPct val="50000"/>
                  </a:spcBef>
                </a:pPr>
                <a:endParaRPr lang="en-US" altLang="zh-TW" sz="2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0"/>
                  </a:lnSpc>
                  <a:spcBef>
                    <a:spcPct val="50000"/>
                  </a:spcBef>
                </a:pPr>
                <a:r>
                  <a:rPr lang="en-US" altLang="zh-TW" sz="2400" b="1" dirty="0">
                    <a:latin typeface="Times New Roman" panose="02020603050405020304" pitchFamily="18" charset="0"/>
                  </a:rPr>
                  <a:t>.</a:t>
                </a:r>
              </a:p>
            </p:txBody>
          </p:sp>
        </p:grpSp>
      </p:grpSp>
      <p:grpSp>
        <p:nvGrpSpPr>
          <p:cNvPr id="129" name="Group 88"/>
          <p:cNvGrpSpPr>
            <a:grpSpLocks/>
          </p:cNvGrpSpPr>
          <p:nvPr/>
        </p:nvGrpSpPr>
        <p:grpSpPr bwMode="auto">
          <a:xfrm>
            <a:off x="6650990" y="3379945"/>
            <a:ext cx="1295400" cy="1081087"/>
            <a:chOff x="2010" y="1933"/>
            <a:chExt cx="816" cy="681"/>
          </a:xfrm>
        </p:grpSpPr>
        <p:grpSp>
          <p:nvGrpSpPr>
            <p:cNvPr id="130" name="Group 89"/>
            <p:cNvGrpSpPr>
              <a:grpSpLocks/>
            </p:cNvGrpSpPr>
            <p:nvPr/>
          </p:nvGrpSpPr>
          <p:grpSpPr bwMode="auto">
            <a:xfrm>
              <a:off x="2200" y="2160"/>
              <a:ext cx="453" cy="454"/>
              <a:chOff x="2200" y="2160"/>
              <a:chExt cx="453" cy="454"/>
            </a:xfrm>
          </p:grpSpPr>
          <p:sp>
            <p:nvSpPr>
              <p:cNvPr id="132" name="Oval 90"/>
              <p:cNvSpPr>
                <a:spLocks noChangeArrowheads="1"/>
              </p:cNvSpPr>
              <p:nvPr/>
            </p:nvSpPr>
            <p:spPr bwMode="auto">
              <a:xfrm>
                <a:off x="2200" y="2160"/>
                <a:ext cx="453" cy="4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Line 91"/>
              <p:cNvSpPr>
                <a:spLocks noChangeShapeType="1"/>
              </p:cNvSpPr>
              <p:nvPr/>
            </p:nvSpPr>
            <p:spPr bwMode="auto">
              <a:xfrm>
                <a:off x="2200" y="2341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1" name="Text Box 92"/>
            <p:cNvSpPr txBox="1">
              <a:spLocks noChangeArrowheads="1"/>
            </p:cNvSpPr>
            <p:nvPr/>
          </p:nvSpPr>
          <p:spPr bwMode="auto">
            <a:xfrm>
              <a:off x="2010" y="1933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b="1" dirty="0">
                  <a:latin typeface="Times New Roman" panose="02020603050405020304" pitchFamily="18" charset="0"/>
                </a:rPr>
                <a:t>0, 1, …, 9</a:t>
              </a:r>
            </a:p>
          </p:txBody>
        </p:sp>
      </p:grpSp>
      <p:grpSp>
        <p:nvGrpSpPr>
          <p:cNvPr id="134" name="Group 93"/>
          <p:cNvGrpSpPr>
            <a:grpSpLocks/>
          </p:cNvGrpSpPr>
          <p:nvPr/>
        </p:nvGrpSpPr>
        <p:grpSpPr bwMode="auto">
          <a:xfrm>
            <a:off x="5768340" y="4075270"/>
            <a:ext cx="1976438" cy="833437"/>
            <a:chOff x="1454" y="2371"/>
            <a:chExt cx="1245" cy="525"/>
          </a:xfrm>
        </p:grpSpPr>
        <p:sp>
          <p:nvSpPr>
            <p:cNvPr id="135" name="Line 94"/>
            <p:cNvSpPr>
              <a:spLocks noChangeShapeType="1"/>
            </p:cNvSpPr>
            <p:nvPr/>
          </p:nvSpPr>
          <p:spPr bwMode="auto">
            <a:xfrm>
              <a:off x="1474" y="2654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Text Box 95"/>
            <p:cNvSpPr txBox="1">
              <a:spLocks noChangeArrowheads="1"/>
            </p:cNvSpPr>
            <p:nvPr/>
          </p:nvSpPr>
          <p:spPr bwMode="auto">
            <a:xfrm>
              <a:off x="1454" y="2371"/>
              <a:ext cx="7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b="1" dirty="0">
                  <a:latin typeface="Times New Roman" panose="02020603050405020304" pitchFamily="18" charset="0"/>
                </a:rPr>
                <a:t>0, 1, …, 9</a:t>
              </a:r>
            </a:p>
          </p:txBody>
        </p:sp>
        <p:sp>
          <p:nvSpPr>
            <p:cNvPr id="137" name="Line 96"/>
            <p:cNvSpPr>
              <a:spLocks noChangeShapeType="1"/>
            </p:cNvSpPr>
            <p:nvPr/>
          </p:nvSpPr>
          <p:spPr bwMode="auto">
            <a:xfrm rot="16176898" flipH="1">
              <a:off x="2327" y="2795"/>
              <a:ext cx="81" cy="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Oval 97"/>
            <p:cNvSpPr>
              <a:spLocks noChangeArrowheads="1"/>
            </p:cNvSpPr>
            <p:nvPr/>
          </p:nvSpPr>
          <p:spPr bwMode="auto">
            <a:xfrm>
              <a:off x="2150" y="2397"/>
              <a:ext cx="544" cy="49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Text Box 98"/>
            <p:cNvSpPr txBox="1">
              <a:spLocks noChangeArrowheads="1"/>
            </p:cNvSpPr>
            <p:nvPr/>
          </p:nvSpPr>
          <p:spPr bwMode="auto">
            <a:xfrm>
              <a:off x="2290" y="2448"/>
              <a:ext cx="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2400" i="1" dirty="0">
                  <a:latin typeface="Times New Roman" panose="02020603050405020304" pitchFamily="18" charset="0"/>
                </a:rPr>
                <a:t>q</a:t>
              </a:r>
              <a:r>
                <a:rPr lang="en-US" altLang="zh-TW" sz="2400" baseline="-25000" dirty="0"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140" name="Line 108"/>
          <p:cNvSpPr>
            <a:spLocks noChangeShapeType="1"/>
          </p:cNvSpPr>
          <p:nvPr/>
        </p:nvSpPr>
        <p:spPr bwMode="auto">
          <a:xfrm rot="16176898" flipH="1">
            <a:off x="5277009" y="6042976"/>
            <a:ext cx="128588" cy="1143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1" name="Group 118"/>
          <p:cNvGrpSpPr>
            <a:grpSpLocks/>
          </p:cNvGrpSpPr>
          <p:nvPr/>
        </p:nvGrpSpPr>
        <p:grpSpPr bwMode="auto">
          <a:xfrm>
            <a:off x="3553778" y="4908707"/>
            <a:ext cx="2312987" cy="1295400"/>
            <a:chOff x="2245" y="2886"/>
            <a:chExt cx="1457" cy="816"/>
          </a:xfrm>
        </p:grpSpPr>
        <p:sp>
          <p:nvSpPr>
            <p:cNvPr id="142" name="Line 109"/>
            <p:cNvSpPr>
              <a:spLocks noChangeShapeType="1"/>
            </p:cNvSpPr>
            <p:nvPr/>
          </p:nvSpPr>
          <p:spPr bwMode="auto">
            <a:xfrm>
              <a:off x="2562" y="2886"/>
              <a:ext cx="636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3" name="Group 113"/>
            <p:cNvGrpSpPr>
              <a:grpSpLocks/>
            </p:cNvGrpSpPr>
            <p:nvPr/>
          </p:nvGrpSpPr>
          <p:grpSpPr bwMode="auto">
            <a:xfrm>
              <a:off x="3153" y="3203"/>
              <a:ext cx="549" cy="499"/>
              <a:chOff x="3153" y="3203"/>
              <a:chExt cx="549" cy="499"/>
            </a:xfrm>
          </p:grpSpPr>
          <p:sp>
            <p:nvSpPr>
              <p:cNvPr id="145" name="Oval 110"/>
              <p:cNvSpPr>
                <a:spLocks noChangeArrowheads="1"/>
              </p:cNvSpPr>
              <p:nvPr/>
            </p:nvSpPr>
            <p:spPr bwMode="auto">
              <a:xfrm>
                <a:off x="3153" y="3203"/>
                <a:ext cx="544" cy="49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Text Box 111"/>
              <p:cNvSpPr txBox="1">
                <a:spLocks noChangeArrowheads="1"/>
              </p:cNvSpPr>
              <p:nvPr/>
            </p:nvSpPr>
            <p:spPr bwMode="auto">
              <a:xfrm>
                <a:off x="3293" y="3254"/>
                <a:ext cx="4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sz="2400" i="1" dirty="0">
                    <a:latin typeface="Times New Roman" panose="02020603050405020304" pitchFamily="18" charset="0"/>
                  </a:rPr>
                  <a:t>q</a:t>
                </a:r>
                <a:r>
                  <a:rPr lang="en-US" altLang="zh-TW" sz="2400" baseline="-25000" dirty="0">
                    <a:latin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144" name="Text Box 112"/>
            <p:cNvSpPr txBox="1">
              <a:spLocks noChangeArrowheads="1"/>
            </p:cNvSpPr>
            <p:nvPr/>
          </p:nvSpPr>
          <p:spPr bwMode="auto">
            <a:xfrm>
              <a:off x="2245" y="3067"/>
              <a:ext cx="9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b="1" dirty="0">
                  <a:latin typeface="Times New Roman" panose="02020603050405020304" pitchFamily="18" charset="0"/>
                </a:rPr>
                <a:t>0, 1, …, 9</a:t>
              </a:r>
            </a:p>
          </p:txBody>
        </p:sp>
      </p:grpSp>
      <p:grpSp>
        <p:nvGrpSpPr>
          <p:cNvPr id="147" name="Group 119"/>
          <p:cNvGrpSpPr>
            <a:grpSpLocks/>
          </p:cNvGrpSpPr>
          <p:nvPr/>
        </p:nvGrpSpPr>
        <p:grpSpPr bwMode="auto">
          <a:xfrm>
            <a:off x="5857240" y="4835682"/>
            <a:ext cx="1081088" cy="720725"/>
            <a:chOff x="3696" y="2840"/>
            <a:chExt cx="681" cy="454"/>
          </a:xfrm>
        </p:grpSpPr>
        <p:sp>
          <p:nvSpPr>
            <p:cNvPr id="148" name="Line 114"/>
            <p:cNvSpPr>
              <a:spLocks noChangeShapeType="1"/>
            </p:cNvSpPr>
            <p:nvPr/>
          </p:nvSpPr>
          <p:spPr bwMode="auto">
            <a:xfrm flipV="1">
              <a:off x="3696" y="2840"/>
              <a:ext cx="681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Text Box 117"/>
            <p:cNvSpPr txBox="1">
              <a:spLocks noChangeArrowheads="1"/>
            </p:cNvSpPr>
            <p:nvPr/>
          </p:nvSpPr>
          <p:spPr bwMode="auto">
            <a:xfrm>
              <a:off x="3968" y="3003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2400" b="1" dirty="0">
                  <a:latin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150" name="Oval 121"/>
          <p:cNvSpPr>
            <a:spLocks noChangeArrowheads="1"/>
          </p:cNvSpPr>
          <p:nvPr/>
        </p:nvSpPr>
        <p:spPr bwMode="auto">
          <a:xfrm>
            <a:off x="8376603" y="4213382"/>
            <a:ext cx="649287" cy="649288"/>
          </a:xfrm>
          <a:prstGeom prst="ellipse">
            <a:avLst/>
          </a:prstGeom>
          <a:noFill/>
          <a:ln w="38100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Oval 122"/>
          <p:cNvSpPr>
            <a:spLocks noChangeArrowheads="1"/>
          </p:cNvSpPr>
          <p:nvPr/>
        </p:nvSpPr>
        <p:spPr bwMode="auto">
          <a:xfrm>
            <a:off x="8290878" y="4140357"/>
            <a:ext cx="793750" cy="793750"/>
          </a:xfrm>
          <a:prstGeom prst="ellipse">
            <a:avLst/>
          </a:prstGeom>
          <a:noFill/>
          <a:ln w="38100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50" grpId="0" animBg="1"/>
      <p:bldP spid="1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23151"/>
            <a:ext cx="8229600" cy="2510649"/>
          </a:xfrm>
        </p:spPr>
        <p:txBody>
          <a:bodyPr/>
          <a:lstStyle/>
          <a:p>
            <a:r>
              <a:rPr lang="en-US" b="1" dirty="0"/>
              <a:t>Formal Notation for an e-NFA</a:t>
            </a:r>
          </a:p>
          <a:p>
            <a:r>
              <a:rPr lang="en-US" dirty="0"/>
              <a:t>E = ({q0, q1, ..., q5}, {., -,+, </a:t>
            </a:r>
            <a:r>
              <a:rPr lang="en-US" b="1" dirty="0">
                <a:solidFill>
                  <a:schemeClr val="tx1"/>
                </a:solidFill>
                <a:sym typeface="Symbol" pitchFamily="28" charset="2"/>
              </a:rPr>
              <a:t></a:t>
            </a:r>
            <a:r>
              <a:rPr lang="en-US" dirty="0"/>
              <a:t>, 0, 1, ..., 9}, </a:t>
            </a:r>
            <a:r>
              <a:rPr lang="el-GR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dirty="0"/>
              <a:t>, q0, {q5}) </a:t>
            </a:r>
          </a:p>
          <a:p>
            <a:r>
              <a:rPr lang="en-US" dirty="0"/>
              <a:t> The transitions, e.g., include </a:t>
            </a:r>
          </a:p>
          <a:p>
            <a:r>
              <a:rPr lang="en-US" dirty="0"/>
              <a:t> </a:t>
            </a:r>
            <a:r>
              <a:rPr lang="el-GR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dirty="0"/>
              <a:t> (q</a:t>
            </a:r>
            <a:r>
              <a:rPr lang="en-US" baseline="-25000" dirty="0"/>
              <a:t>0</a:t>
            </a:r>
            <a:r>
              <a:rPr lang="en-US" dirty="0"/>
              <a:t>, </a:t>
            </a:r>
            <a:r>
              <a:rPr lang="en-US" b="1" dirty="0">
                <a:solidFill>
                  <a:schemeClr val="tx1"/>
                </a:solidFill>
                <a:sym typeface="Symbol" pitchFamily="28" charset="2"/>
              </a:rPr>
              <a:t></a:t>
            </a:r>
            <a:r>
              <a:rPr lang="en-US" dirty="0"/>
              <a:t>) = {q1}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None/>
            </a:pPr>
            <a:r>
              <a:rPr lang="en-US" dirty="0"/>
              <a:t> </a:t>
            </a:r>
            <a:r>
              <a:rPr lang="el-GR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dirty="0"/>
              <a:t>(q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1"/>
                </a:solidFill>
                <a:sym typeface="Symbol" pitchFamily="28" charset="2"/>
              </a:rPr>
              <a:t></a:t>
            </a:r>
            <a:r>
              <a:rPr lang="en-US" dirty="0"/>
              <a:t>) = 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Ø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Formal Notation for an </a:t>
            </a:r>
            <a:r>
              <a:rPr lang="en-US" altLang="zh-TW" b="1" dirty="0">
                <a:latin typeface="Symbol" panose="05050102010706020507" pitchFamily="18" charset="2"/>
              </a:rPr>
              <a:t>e</a:t>
            </a:r>
            <a:r>
              <a:rPr lang="en-US" altLang="zh-TW" b="1" dirty="0"/>
              <a:t>-NFA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53" y="3962400"/>
            <a:ext cx="5689600" cy="19326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009" y="2373303"/>
            <a:ext cx="5133224" cy="181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38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Example #2: </a:t>
            </a:r>
            <a:r>
              <a:rPr lang="en-US" b="1" dirty="0">
                <a:solidFill>
                  <a:schemeClr val="tx1"/>
                </a:solidFill>
                <a:sym typeface="Symbol" pitchFamily="28" charset="2"/>
              </a:rPr>
              <a:t>-</a:t>
            </a:r>
            <a:r>
              <a:rPr lang="en-US" dirty="0">
                <a:solidFill>
                  <a:schemeClr val="tx1"/>
                </a:solidFill>
                <a:sym typeface="Symbol" pitchFamily="28" charset="2"/>
              </a:rPr>
              <a:t>NFA..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951881" y="1447800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3333CC"/>
                </a:solidFill>
                <a:latin typeface="Arial" charset="0"/>
                <a:ea typeface="ＭＳ Ｐゴシック" pitchFamily="28" charset="-128"/>
              </a:rPr>
              <a:t>L = {w | w is empty, </a:t>
            </a:r>
            <a:r>
              <a:rPr lang="en-US" sz="2400" u="sng">
                <a:solidFill>
                  <a:srgbClr val="3333CC"/>
                </a:solidFill>
                <a:latin typeface="Arial" charset="0"/>
                <a:ea typeface="ＭＳ Ｐゴシック" pitchFamily="28" charset="-128"/>
              </a:rPr>
              <a:t>or</a:t>
            </a:r>
            <a:r>
              <a:rPr lang="en-US" sz="2400">
                <a:solidFill>
                  <a:srgbClr val="3333CC"/>
                </a:solidFill>
                <a:latin typeface="Arial" charset="0"/>
                <a:ea typeface="ＭＳ Ｐゴシック" pitchFamily="28" charset="-128"/>
              </a:rPr>
              <a:t> if non-empty will end in 01}</a:t>
            </a:r>
          </a:p>
        </p:txBody>
      </p:sp>
      <p:graphicFrame>
        <p:nvGraphicFramePr>
          <p:cNvPr id="6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338738"/>
              </p:ext>
            </p:extLst>
          </p:nvPr>
        </p:nvGraphicFramePr>
        <p:xfrm>
          <a:off x="596152" y="4219575"/>
          <a:ext cx="3394204" cy="1920240"/>
        </p:xfrm>
        <a:graphic>
          <a:graphicData uri="http://schemas.openxmlformats.org/drawingml/2006/table">
            <a:tbl>
              <a:tblPr/>
              <a:tblGrid>
                <a:gridCol w="848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5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-closure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Line 83"/>
          <p:cNvSpPr>
            <a:spLocks noChangeShapeType="1"/>
          </p:cNvSpPr>
          <p:nvPr/>
        </p:nvSpPr>
        <p:spPr bwMode="auto">
          <a:xfrm>
            <a:off x="281956" y="4919663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28" charset="-128"/>
            </a:endParaRPr>
          </a:p>
        </p:txBody>
      </p:sp>
      <p:grpSp>
        <p:nvGrpSpPr>
          <p:cNvPr id="8" name="Group 141"/>
          <p:cNvGrpSpPr>
            <a:grpSpLocks/>
          </p:cNvGrpSpPr>
          <p:nvPr/>
        </p:nvGrpSpPr>
        <p:grpSpPr bwMode="auto">
          <a:xfrm>
            <a:off x="3787156" y="4614863"/>
            <a:ext cx="1666875" cy="747712"/>
            <a:chOff x="2256" y="3321"/>
            <a:chExt cx="1050" cy="471"/>
          </a:xfrm>
        </p:grpSpPr>
        <p:sp>
          <p:nvSpPr>
            <p:cNvPr id="9" name="Text Box 81"/>
            <p:cNvSpPr txBox="1">
              <a:spLocks noChangeArrowheads="1"/>
            </p:cNvSpPr>
            <p:nvPr/>
          </p:nvSpPr>
          <p:spPr bwMode="auto">
            <a:xfrm>
              <a:off x="2534" y="3321"/>
              <a:ext cx="772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ECLOSE(q’</a:t>
              </a:r>
              <a:r>
                <a:rPr kumimoji="0" lang="en-US" sz="1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0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)</a:t>
              </a:r>
            </a:p>
          </p:txBody>
        </p:sp>
        <p:sp>
          <p:nvSpPr>
            <p:cNvPr id="10" name="Text Box 82"/>
            <p:cNvSpPr txBox="1">
              <a:spLocks noChangeArrowheads="1"/>
            </p:cNvSpPr>
            <p:nvPr/>
          </p:nvSpPr>
          <p:spPr bwMode="auto">
            <a:xfrm>
              <a:off x="2544" y="3600"/>
              <a:ext cx="747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ECLOSE(q</a:t>
              </a:r>
              <a:r>
                <a:rPr kumimoji="0" lang="en-US" sz="1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0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)</a:t>
              </a:r>
            </a:p>
          </p:txBody>
        </p:sp>
        <p:sp>
          <p:nvSpPr>
            <p:cNvPr id="11" name="Line 84"/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  <p:sp>
          <p:nvSpPr>
            <p:cNvPr id="12" name="Line 85"/>
            <p:cNvSpPr>
              <a:spLocks noChangeShapeType="1"/>
            </p:cNvSpPr>
            <p:nvPr/>
          </p:nvSpPr>
          <p:spPr bwMode="auto">
            <a:xfrm flipH="1">
              <a:off x="2256" y="3696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</p:grpSp>
      <p:sp>
        <p:nvSpPr>
          <p:cNvPr id="13" name="Rectangle 87"/>
          <p:cNvSpPr txBox="1">
            <a:spLocks noChangeArrowheads="1"/>
          </p:cNvSpPr>
          <p:nvPr/>
        </p:nvSpPr>
        <p:spPr bwMode="auto">
          <a:xfrm>
            <a:off x="5350844" y="2238375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8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8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8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8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 pitchFamily="28" charset="2"/>
              </a:rPr>
              <a:t>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-closure of a state q, </a:t>
            </a:r>
            <a:r>
              <a:rPr kumimoji="0" lang="en-US" sz="2400" b="1" i="1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ECLOSE(q)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is the set of all states (including itself) that can be </a:t>
            </a: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reached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from q by repeatedly making an arbitrary number of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 pitchFamily="28" charset="2"/>
              </a:rPr>
              <a:t>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-transitions.  </a:t>
            </a:r>
          </a:p>
        </p:txBody>
      </p:sp>
      <p:grpSp>
        <p:nvGrpSpPr>
          <p:cNvPr id="14" name="Group 31"/>
          <p:cNvGrpSpPr>
            <a:grpSpLocks/>
          </p:cNvGrpSpPr>
          <p:nvPr/>
        </p:nvGrpSpPr>
        <p:grpSpPr bwMode="auto">
          <a:xfrm>
            <a:off x="434356" y="3319463"/>
            <a:ext cx="914400" cy="366712"/>
            <a:chOff x="228600" y="3976688"/>
            <a:chExt cx="914400" cy="366713"/>
          </a:xfrm>
        </p:grpSpPr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start</a:t>
              </a:r>
            </a:p>
          </p:txBody>
        </p:sp>
      </p:grpSp>
      <p:grpSp>
        <p:nvGrpSpPr>
          <p:cNvPr id="17" name="Group 30"/>
          <p:cNvGrpSpPr>
            <a:grpSpLocks/>
          </p:cNvGrpSpPr>
          <p:nvPr/>
        </p:nvGrpSpPr>
        <p:grpSpPr bwMode="auto">
          <a:xfrm>
            <a:off x="1653556" y="1968500"/>
            <a:ext cx="2667000" cy="1184275"/>
            <a:chOff x="1447800" y="2625725"/>
            <a:chExt cx="2667000" cy="1184275"/>
          </a:xfrm>
        </p:grpSpPr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1600200" y="3276600"/>
              <a:ext cx="457200" cy="457200"/>
            </a:xfrm>
            <a:prstGeom prst="ellipse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q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0</a:t>
              </a: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2057400" y="3505200"/>
              <a:ext cx="533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  <p:sp>
          <p:nvSpPr>
            <p:cNvPr id="20" name="Oval 10"/>
            <p:cNvSpPr>
              <a:spLocks noChangeArrowheads="1"/>
            </p:cNvSpPr>
            <p:nvPr/>
          </p:nvSpPr>
          <p:spPr bwMode="auto">
            <a:xfrm>
              <a:off x="2590800" y="3276600"/>
              <a:ext cx="457200" cy="457200"/>
            </a:xfrm>
            <a:prstGeom prst="ellipse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q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1</a:t>
              </a:r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2117725" y="31591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0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1574800" y="29591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1447800" y="2625725"/>
              <a:ext cx="501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0,1</a:t>
              </a:r>
            </a:p>
          </p:txBody>
        </p:sp>
        <p:sp>
          <p:nvSpPr>
            <p:cNvPr id="24" name="Text Box 18"/>
            <p:cNvSpPr txBox="1">
              <a:spLocks noChangeArrowheads="1"/>
            </p:cNvSpPr>
            <p:nvPr/>
          </p:nvSpPr>
          <p:spPr bwMode="auto">
            <a:xfrm>
              <a:off x="3048000" y="31623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1</a:t>
              </a:r>
            </a:p>
          </p:txBody>
        </p:sp>
        <p:sp>
          <p:nvSpPr>
            <p:cNvPr id="25" name="Oval 19"/>
            <p:cNvSpPr>
              <a:spLocks noChangeArrowheads="1"/>
            </p:cNvSpPr>
            <p:nvPr/>
          </p:nvSpPr>
          <p:spPr bwMode="auto">
            <a:xfrm>
              <a:off x="3581400" y="3276600"/>
              <a:ext cx="457200" cy="457200"/>
            </a:xfrm>
            <a:prstGeom prst="ellipse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q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2</a:t>
              </a:r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3048000" y="3505200"/>
              <a:ext cx="457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  <p:sp>
          <p:nvSpPr>
            <p:cNvPr id="27" name="Oval 22"/>
            <p:cNvSpPr>
              <a:spLocks noChangeArrowheads="1"/>
            </p:cNvSpPr>
            <p:nvPr/>
          </p:nvSpPr>
          <p:spPr bwMode="auto">
            <a:xfrm>
              <a:off x="3505200" y="3200400"/>
              <a:ext cx="609600" cy="609600"/>
            </a:xfrm>
            <a:prstGeom prst="ellipse">
              <a:avLst/>
            </a:prstGeom>
            <a:solidFill>
              <a:srgbClr val="00E4A8">
                <a:alpha val="12157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</p:grpSp>
      <p:grpSp>
        <p:nvGrpSpPr>
          <p:cNvPr id="28" name="Group 32"/>
          <p:cNvGrpSpPr>
            <a:grpSpLocks/>
          </p:cNvGrpSpPr>
          <p:nvPr/>
        </p:nvGrpSpPr>
        <p:grpSpPr bwMode="auto">
          <a:xfrm>
            <a:off x="1348756" y="2938463"/>
            <a:ext cx="609600" cy="976312"/>
            <a:chOff x="1143000" y="3595688"/>
            <a:chExt cx="609600" cy="976312"/>
          </a:xfrm>
        </p:grpSpPr>
        <p:sp>
          <p:nvSpPr>
            <p:cNvPr id="29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q’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0</a:t>
              </a:r>
            </a:p>
          </p:txBody>
        </p:sp>
        <p:sp>
          <p:nvSpPr>
            <p:cNvPr id="30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rgbClr val="00E4A8">
                <a:alpha val="12157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  <p:sp>
          <p:nvSpPr>
            <p:cNvPr id="31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  <p:sp>
          <p:nvSpPr>
            <p:cNvPr id="32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  <a:sym typeface="Symbol" pitchFamily="28" charset="2"/>
                </a:rPr>
                <a:t>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</p:grpSp>
      <p:grpSp>
        <p:nvGrpSpPr>
          <p:cNvPr id="33" name="Group 141"/>
          <p:cNvGrpSpPr>
            <a:grpSpLocks/>
          </p:cNvGrpSpPr>
          <p:nvPr/>
        </p:nvGrpSpPr>
        <p:grpSpPr bwMode="auto">
          <a:xfrm>
            <a:off x="3787156" y="5300663"/>
            <a:ext cx="1681163" cy="750887"/>
            <a:chOff x="2256" y="3321"/>
            <a:chExt cx="1059" cy="473"/>
          </a:xfrm>
        </p:grpSpPr>
        <p:sp>
          <p:nvSpPr>
            <p:cNvPr id="34" name="Text Box 81"/>
            <p:cNvSpPr txBox="1">
              <a:spLocks noChangeArrowheads="1"/>
            </p:cNvSpPr>
            <p:nvPr/>
          </p:nvSpPr>
          <p:spPr bwMode="auto">
            <a:xfrm>
              <a:off x="2534" y="3321"/>
              <a:ext cx="781" cy="194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ECLOSE(q</a:t>
              </a:r>
              <a:r>
                <a:rPr kumimoji="0" lang="en-US" sz="1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1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)</a:t>
              </a:r>
            </a:p>
          </p:txBody>
        </p:sp>
        <p:sp>
          <p:nvSpPr>
            <p:cNvPr id="35" name="Text Box 82"/>
            <p:cNvSpPr txBox="1">
              <a:spLocks noChangeArrowheads="1"/>
            </p:cNvSpPr>
            <p:nvPr/>
          </p:nvSpPr>
          <p:spPr bwMode="auto">
            <a:xfrm>
              <a:off x="2544" y="3600"/>
              <a:ext cx="756" cy="194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ECLOSE(q</a:t>
              </a:r>
              <a:r>
                <a:rPr kumimoji="0" lang="en-US" sz="1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2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)</a:t>
              </a:r>
            </a:p>
          </p:txBody>
        </p:sp>
        <p:sp>
          <p:nvSpPr>
            <p:cNvPr id="36" name="Line 84"/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  <p:sp>
          <p:nvSpPr>
            <p:cNvPr id="37" name="Line 85"/>
            <p:cNvSpPr>
              <a:spLocks noChangeShapeType="1"/>
            </p:cNvSpPr>
            <p:nvPr/>
          </p:nvSpPr>
          <p:spPr bwMode="auto">
            <a:xfrm flipH="1">
              <a:off x="2256" y="3696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344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We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-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close </a:t>
            </a:r>
            <a:r>
              <a:rPr lang="en-US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a state </a:t>
            </a:r>
            <a:r>
              <a:rPr lang="en-US" sz="2000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 </a:t>
            </a:r>
            <a:r>
              <a:rPr lang="en-US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by following all transitions out of </a:t>
            </a:r>
            <a:r>
              <a:rPr lang="en-US" sz="2000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 </a:t>
            </a:r>
            <a:r>
              <a:rPr lang="en-US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that are labeled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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. </a:t>
            </a:r>
          </a:p>
          <a:p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Basis: state q is in ECLOSE(q).</a:t>
            </a:r>
          </a:p>
          <a:p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Induction: If p is in state ECLOSE(q) and there is a transition form p to r using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,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then 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r is in ECLOSE(q).</a:t>
            </a:r>
          </a:p>
          <a:p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ECLOSE(q</a:t>
            </a:r>
            <a:r>
              <a:rPr lang="en-US" sz="2000" i="1" baseline="-250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0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)={q</a:t>
            </a:r>
            <a:r>
              <a:rPr lang="en-US" sz="2000" i="1" baseline="-250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0 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, q</a:t>
            </a:r>
            <a:r>
              <a:rPr lang="en-US" sz="2000" i="1" baseline="-250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1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}</a:t>
            </a:r>
          </a:p>
          <a:p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ECLOSE(q</a:t>
            </a:r>
            <a:r>
              <a:rPr lang="en-US" sz="2000" i="1" baseline="-250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3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)={q</a:t>
            </a:r>
            <a:r>
              <a:rPr lang="en-US" sz="2000" i="1" baseline="-250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3 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, q</a:t>
            </a:r>
            <a:r>
              <a:rPr lang="en-US" sz="2000" i="1" baseline="-250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5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}</a:t>
            </a:r>
          </a:p>
          <a:p>
            <a:endParaRPr lang="en-US" i="1" dirty="0">
              <a:solidFill>
                <a:schemeClr val="tx1"/>
              </a:solidFill>
              <a:sym typeface="Symbol" pitchFamily="28" charset="2"/>
            </a:endParaRPr>
          </a:p>
          <a:p>
            <a:endParaRPr lang="en-US" i="1" dirty="0">
              <a:solidFill>
                <a:schemeClr val="tx1"/>
              </a:solidFill>
              <a:sym typeface="Symbol" pitchFamily="28" charset="2"/>
            </a:endParaRPr>
          </a:p>
          <a:p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Epsilon-Closures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267200" y="3200400"/>
            <a:ext cx="4715903" cy="2285481"/>
            <a:chOff x="1860849" y="3579655"/>
            <a:chExt cx="5096903" cy="2285481"/>
          </a:xfrm>
        </p:grpSpPr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4754230" y="4516184"/>
              <a:ext cx="63831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0,1..,9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146599" y="4183924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q</a:t>
              </a:r>
              <a:r>
                <a:rPr lang="en-US" sz="1400" baseline="-25000"/>
                <a:t>0</a:t>
              </a:r>
              <a:endParaRPr lang="en-US" sz="1400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860849" y="4488724"/>
              <a:ext cx="2857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V="1">
              <a:off x="2679999" y="4488722"/>
              <a:ext cx="53340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213399" y="4177432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1</a:t>
              </a:r>
              <a:endParaRPr lang="en-US" sz="1400" dirty="0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V="1">
              <a:off x="3746799" y="4488721"/>
              <a:ext cx="53340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4280199" y="4177431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2</a:t>
              </a:r>
              <a:endParaRPr lang="en-US" sz="1400" dirty="0"/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 flipV="1">
              <a:off x="4813599" y="4488721"/>
              <a:ext cx="53340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5346999" y="4177431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3</a:t>
              </a:r>
              <a:endParaRPr lang="en-US" sz="1400" dirty="0"/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 flipV="1">
              <a:off x="5880399" y="4467065"/>
              <a:ext cx="53340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6424352" y="41910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5</a:t>
              </a:r>
              <a:endParaRPr lang="en-US" sz="1400" dirty="0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280199" y="5331736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4</a:t>
              </a:r>
              <a:endParaRPr lang="en-US" sz="1400" dirty="0"/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>
              <a:off x="3546774" y="4689175"/>
              <a:ext cx="733425" cy="813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6"/>
            <p:cNvSpPr>
              <a:spLocks noChangeShapeType="1"/>
            </p:cNvSpPr>
            <p:nvPr/>
          </p:nvSpPr>
          <p:spPr bwMode="auto">
            <a:xfrm flipV="1">
              <a:off x="4813599" y="4710831"/>
              <a:ext cx="777875" cy="7916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3240503" y="3873500"/>
              <a:ext cx="406400" cy="317500"/>
            </a:xfrm>
            <a:custGeom>
              <a:avLst/>
              <a:gdLst>
                <a:gd name="T0" fmla="*/ 2147483647 w 256"/>
                <a:gd name="T1" fmla="*/ 2147483647 h 200"/>
                <a:gd name="T2" fmla="*/ 2147483647 w 256"/>
                <a:gd name="T3" fmla="*/ 2147483647 h 200"/>
                <a:gd name="T4" fmla="*/ 2147483647 w 256"/>
                <a:gd name="T5" fmla="*/ 2147483647 h 200"/>
                <a:gd name="T6" fmla="*/ 2147483647 w 256"/>
                <a:gd name="T7" fmla="*/ 2147483647 h 200"/>
                <a:gd name="T8" fmla="*/ 2147483647 w 256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0"/>
            <p:cNvSpPr>
              <a:spLocks/>
            </p:cNvSpPr>
            <p:nvPr/>
          </p:nvSpPr>
          <p:spPr bwMode="auto">
            <a:xfrm>
              <a:off x="5354853" y="3873500"/>
              <a:ext cx="406400" cy="317500"/>
            </a:xfrm>
            <a:custGeom>
              <a:avLst/>
              <a:gdLst>
                <a:gd name="T0" fmla="*/ 2147483647 w 256"/>
                <a:gd name="T1" fmla="*/ 2147483647 h 200"/>
                <a:gd name="T2" fmla="*/ 2147483647 w 256"/>
                <a:gd name="T3" fmla="*/ 2147483647 h 200"/>
                <a:gd name="T4" fmla="*/ 2147483647 w 256"/>
                <a:gd name="T5" fmla="*/ 2147483647 h 200"/>
                <a:gd name="T6" fmla="*/ 2147483647 w 256"/>
                <a:gd name="T7" fmla="*/ 2147483647 h 200"/>
                <a:gd name="T8" fmla="*/ 2147483647 w 256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3197588" y="5030947"/>
              <a:ext cx="63831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0,1..,9</a:t>
              </a:r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3160941" y="3579655"/>
              <a:ext cx="63831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0,1..,9</a:t>
              </a:r>
            </a:p>
          </p:txBody>
        </p:sp>
        <p:sp>
          <p:nvSpPr>
            <p:cNvPr id="24" name="Text Box 9"/>
            <p:cNvSpPr txBox="1">
              <a:spLocks noChangeArrowheads="1"/>
            </p:cNvSpPr>
            <p:nvPr/>
          </p:nvSpPr>
          <p:spPr bwMode="auto">
            <a:xfrm>
              <a:off x="5270422" y="3587146"/>
              <a:ext cx="63831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0,1..,9</a:t>
              </a:r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5202536" y="5108512"/>
              <a:ext cx="22955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.</a:t>
              </a:r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3886200" y="4191000"/>
              <a:ext cx="22955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.</a:t>
              </a:r>
            </a:p>
          </p:txBody>
        </p: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5943458" y="4091067"/>
              <a:ext cx="26321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  <a:sym typeface="Symbol" pitchFamily="28" charset="2"/>
                </a:rPr>
                <a:t></a:t>
              </a:r>
              <a:endParaRPr lang="en-US" sz="1400" dirty="0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2679719" y="4142847"/>
              <a:ext cx="52610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  <a:sym typeface="Symbol" pitchFamily="28" charset="2"/>
                </a:rPr>
                <a:t>,+,-</a:t>
              </a:r>
              <a:endParaRPr lang="en-US" sz="1400" dirty="0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6476858" y="4246571"/>
              <a:ext cx="418935" cy="4235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516246" y="4289899"/>
              <a:ext cx="3401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400" dirty="0">
                  <a:solidFill>
                    <a:prstClr val="black"/>
                  </a:solidFill>
                </a:rPr>
                <a:t>q</a:t>
              </a:r>
              <a:r>
                <a:rPr lang="en-US" sz="1400" baseline="-25000" dirty="0">
                  <a:solidFill>
                    <a:prstClr val="black"/>
                  </a:solidFill>
                </a:rPr>
                <a:t>5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322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6959" y="3764547"/>
            <a:ext cx="8229600" cy="2129649"/>
          </a:xfrm>
        </p:spPr>
        <p:txBody>
          <a:bodyPr/>
          <a:lstStyle/>
          <a:p>
            <a:r>
              <a:rPr lang="en-US" dirty="0"/>
              <a:t>ECLOSE(1)</a:t>
            </a:r>
          </a:p>
          <a:p>
            <a:r>
              <a:rPr lang="en-US" dirty="0"/>
              <a:t>={1,2,3,4,6}</a:t>
            </a:r>
          </a:p>
          <a:p>
            <a:r>
              <a:rPr lang="en-US" dirty="0"/>
              <a:t>ECLOSE(2)</a:t>
            </a:r>
          </a:p>
          <a:p>
            <a:r>
              <a:rPr lang="en-US" dirty="0"/>
              <a:t>={2,3,6}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Epsilon-Closures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463521" y="2245532"/>
            <a:ext cx="493528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2829780" y="1840355"/>
            <a:ext cx="438596" cy="4235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V="1">
            <a:off x="3726753" y="1755705"/>
            <a:ext cx="1043781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 flipV="1">
            <a:off x="5255643" y="1971269"/>
            <a:ext cx="1001768" cy="9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2686538" y="1755706"/>
            <a:ext cx="2632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  <a:sym typeface="Symbol" pitchFamily="28" charset="2"/>
              </a:rPr>
              <a:t></a:t>
            </a:r>
            <a:endParaRPr lang="en-US" sz="1400" dirty="0"/>
          </a:p>
        </p:txBody>
      </p:sp>
      <p:sp>
        <p:nvSpPr>
          <p:cNvPr id="31" name="Line 6"/>
          <p:cNvSpPr>
            <a:spLocks noChangeShapeType="1"/>
          </p:cNvSpPr>
          <p:nvPr/>
        </p:nvSpPr>
        <p:spPr bwMode="auto">
          <a:xfrm>
            <a:off x="2871415" y="2723981"/>
            <a:ext cx="408718" cy="4216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3268375" y="1518705"/>
            <a:ext cx="493528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3291694" y="2836403"/>
            <a:ext cx="493528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4831759" y="2835981"/>
            <a:ext cx="493528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770535" y="1496827"/>
            <a:ext cx="493528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6275019" y="2835981"/>
            <a:ext cx="493528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6205122" y="1540141"/>
            <a:ext cx="493528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V="1">
            <a:off x="3787979" y="3124800"/>
            <a:ext cx="1043781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 flipV="1">
            <a:off x="5314533" y="3102680"/>
            <a:ext cx="9604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6"/>
          <p:cNvSpPr>
            <a:spLocks noChangeShapeType="1"/>
          </p:cNvSpPr>
          <p:nvPr/>
        </p:nvSpPr>
        <p:spPr bwMode="auto">
          <a:xfrm flipV="1">
            <a:off x="5264063" y="1755705"/>
            <a:ext cx="9604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2719412" y="2872863"/>
            <a:ext cx="2632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  <a:sym typeface="Symbol" pitchFamily="28" charset="2"/>
              </a:rPr>
              <a:t></a:t>
            </a:r>
            <a:endParaRPr lang="en-US" sz="1400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4038600" y="1447800"/>
            <a:ext cx="2632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  <a:sym typeface="Symbol" pitchFamily="28" charset="2"/>
              </a:rPr>
              <a:t></a:t>
            </a:r>
            <a:endParaRPr lang="en-US" sz="1400" dirty="0"/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5467169" y="1467889"/>
            <a:ext cx="2632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  <a:sym typeface="Symbol" pitchFamily="28" charset="2"/>
              </a:rPr>
              <a:t></a:t>
            </a:r>
            <a:endParaRPr lang="en-US" sz="1400" dirty="0"/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5615083" y="3122374"/>
            <a:ext cx="2632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  <a:sym typeface="Symbol" pitchFamily="28" charset="2"/>
              </a:rPr>
              <a:t></a:t>
            </a:r>
            <a:endParaRPr lang="en-US" sz="1400" dirty="0"/>
          </a:p>
        </p:txBody>
      </p:sp>
      <p:sp>
        <p:nvSpPr>
          <p:cNvPr id="45" name="Text Box 9"/>
          <p:cNvSpPr txBox="1">
            <a:spLocks noChangeArrowheads="1"/>
          </p:cNvSpPr>
          <p:nvPr/>
        </p:nvSpPr>
        <p:spPr bwMode="auto">
          <a:xfrm>
            <a:off x="4061140" y="3148739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  <a:sym typeface="Symbol" pitchFamily="28" charset="2"/>
              </a:rPr>
              <a:t>a</a:t>
            </a:r>
            <a:endParaRPr lang="en-US" sz="1400" dirty="0"/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5324011" y="2158752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  <a:sym typeface="Symbol" pitchFamily="28" charset="2"/>
              </a:rPr>
              <a:t>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1352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742950" lvl="1" indent="-285750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FontTx/>
                  <a:buChar char="–"/>
                </a:pP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Recursive definition of extended transition function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</m:oMath>
                </a14:m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 :</a:t>
                </a: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None/>
                </a:pP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   Basis: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  <m:r>
                      <a:rPr lang="en-US" altLang="en-US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(</a:t>
                </a:r>
                <a:r>
                  <a:rPr kumimoji="1" lang="en-US" altLang="zh-TW" sz="28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q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Symbol" panose="05050102010706020507" pitchFamily="18" charset="2"/>
                    <a:ea typeface="DFKai-SB" panose="03000509000000000000" pitchFamily="65" charset="-120"/>
                    <a:cs typeface="Times New Roman" panose="02020603050405020304" pitchFamily="18" charset="0"/>
                  </a:rPr>
                  <a:t>e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) = ECLOSE(</a:t>
                </a:r>
                <a:r>
                  <a:rPr kumimoji="1" lang="en-US" altLang="zh-TW" sz="28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q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). </a:t>
                </a: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None/>
                </a:pP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   Induction: if </a:t>
                </a:r>
                <a:r>
                  <a:rPr kumimoji="1" lang="en-US" altLang="zh-TW" sz="2800" i="1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w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 = </a:t>
                </a:r>
                <a:r>
                  <a:rPr kumimoji="1" lang="en-US" altLang="zh-TW" sz="2800" i="1" dirty="0" err="1">
                    <a:solidFill>
                      <a:schemeClr val="tx1"/>
                    </a:solidFill>
                    <a:latin typeface="Times New Roman"/>
                    <a:ea typeface="新細明體"/>
                  </a:rPr>
                  <a:t>xa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, then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  <m:r>
                      <a:rPr lang="en-US" altLang="en-US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(</a:t>
                </a:r>
                <a:r>
                  <a:rPr kumimoji="1" lang="en-US" altLang="zh-TW" sz="28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q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</a:t>
                </a:r>
                <a:r>
                  <a:rPr kumimoji="1" lang="en-US" altLang="zh-TW" sz="28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w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) is computed as:</a:t>
                </a:r>
              </a:p>
              <a:p>
                <a:pPr marL="1143000" lvl="2" indent="-228600" fontAlgn="base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B46D0"/>
                  </a:buClr>
                  <a:buSzPct val="90000"/>
                  <a:buNone/>
                </a:pP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If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  <m:r>
                      <a:rPr lang="en-US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(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q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,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x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) = 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{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p</a:t>
                </a:r>
                <a:r>
                  <a:rPr kumimoji="1" lang="en-US" altLang="zh-TW" sz="2400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1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p</a:t>
                </a:r>
                <a:r>
                  <a:rPr kumimoji="1" lang="en-US" altLang="zh-TW" sz="2400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2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…, </a:t>
                </a:r>
                <a:r>
                  <a:rPr kumimoji="1" lang="en-US" altLang="zh-TW" sz="2400" i="1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p</a:t>
                </a:r>
                <a:r>
                  <a:rPr kumimoji="1" lang="en-US" altLang="zh-TW" sz="2400" i="1" baseline="-30000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k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}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 and</a:t>
                </a:r>
              </a:p>
              <a:p>
                <a:pPr marL="1143000" lvl="2" indent="-228600" fontAlgn="base">
                  <a:lnSpc>
                    <a:spcPct val="13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B46D0"/>
                  </a:buClr>
                  <a:buSzPct val="90000"/>
                  <a:buNone/>
                </a:pPr>
                <a:r>
                  <a:rPr kumimoji="1" lang="en-US" altLang="zh-TW" sz="2400" i="1" dirty="0">
                    <a:solidFill>
                      <a:schemeClr val="tx1"/>
                    </a:solidFill>
                    <a:latin typeface="Symbol" panose="05050102010706020507" pitchFamily="18" charset="2"/>
                    <a:ea typeface="DFKai-SB" panose="03000509000000000000" pitchFamily="65" charset="-120"/>
                  </a:rPr>
                  <a:t>                  d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(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p</a:t>
                </a:r>
                <a:r>
                  <a:rPr kumimoji="1" lang="en-US" altLang="zh-TW" sz="2400" i="1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i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a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) = {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r</a:t>
                </a:r>
                <a:r>
                  <a:rPr kumimoji="1" lang="en-US" altLang="zh-TW" sz="2400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1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r</a:t>
                </a:r>
                <a:r>
                  <a:rPr kumimoji="1" lang="en-US" altLang="zh-TW" sz="2400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2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…, </a:t>
                </a:r>
                <a:r>
                  <a:rPr kumimoji="1" lang="en-US" altLang="zh-TW" sz="2400" i="1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r</a:t>
                </a:r>
                <a:r>
                  <a:rPr kumimoji="1" lang="en-US" altLang="zh-TW" sz="2400" i="1" baseline="-30000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m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},</a:t>
                </a:r>
              </a:p>
              <a:p>
                <a:pPr marL="1143000" lvl="2" indent="-228600" fontAlgn="base">
                  <a:lnSpc>
                    <a:spcPct val="13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B46D0"/>
                  </a:buClr>
                  <a:buSzPct val="90000"/>
                  <a:buNone/>
                </a:pP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then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  <m:r>
                      <a:rPr lang="en-US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(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q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w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) = </a:t>
                </a:r>
                <a:r>
                  <a:rPr kumimoji="1" lang="en-US" altLang="zh-TW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ECLOSE(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{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r</a:t>
                </a:r>
                <a:r>
                  <a:rPr kumimoji="1" lang="en-US" altLang="zh-TW" sz="2400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1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r</a:t>
                </a:r>
                <a:r>
                  <a:rPr kumimoji="1" lang="en-US" altLang="zh-TW" sz="2400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2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…, </a:t>
                </a:r>
                <a:r>
                  <a:rPr kumimoji="1" lang="en-US" altLang="zh-TW" sz="2400" i="1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r</a:t>
                </a:r>
                <a:r>
                  <a:rPr kumimoji="1" lang="en-US" altLang="zh-TW" sz="2400" i="1" baseline="-30000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m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})=</a:t>
                </a:r>
                <a:r>
                  <a:rPr kumimoji="1" lang="en-US" altLang="zh-TW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ECLOSE(    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Symbol" panose="05050102010706020507" pitchFamily="18" charset="2"/>
                    <a:ea typeface="DFKai-SB" panose="03000509000000000000" pitchFamily="65" charset="-120"/>
                  </a:rPr>
                  <a:t>d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(</a:t>
                </a:r>
                <a:r>
                  <a:rPr kumimoji="1" lang="en-US" altLang="ja-JP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p</a:t>
                </a:r>
                <a:r>
                  <a:rPr kumimoji="1" lang="en-US" altLang="zh-TW" sz="2400" i="1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i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a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)) 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377" r="-3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kumimoji="1" lang="en-US" altLang="zh-TW" sz="4000" b="1" dirty="0">
                <a:solidFill>
                  <a:schemeClr val="tx1"/>
                </a:solidFill>
                <a:latin typeface="Times New Roman"/>
                <a:ea typeface="新細明體"/>
              </a:rPr>
              <a:t>Extended Transitions &amp; Languages for </a:t>
            </a:r>
            <a:r>
              <a:rPr kumimoji="1" lang="en-US" altLang="zh-TW" sz="4000" b="1" dirty="0">
                <a:solidFill>
                  <a:schemeClr val="tx1"/>
                </a:solidFill>
                <a:latin typeface="Symbol" panose="05050102010706020507" pitchFamily="18" charset="2"/>
                <a:ea typeface="新細明體"/>
              </a:rPr>
              <a:t>e</a:t>
            </a:r>
            <a:r>
              <a:rPr kumimoji="1" lang="en-US" altLang="zh-TW" sz="4000" b="1" dirty="0">
                <a:solidFill>
                  <a:schemeClr val="tx1"/>
                </a:solidFill>
                <a:latin typeface="Times New Roman"/>
                <a:ea typeface="新細明體"/>
              </a:rPr>
              <a:t>-NFA’s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216490"/>
              </p:ext>
            </p:extLst>
          </p:nvPr>
        </p:nvGraphicFramePr>
        <p:xfrm>
          <a:off x="7608843" y="4343400"/>
          <a:ext cx="33337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4" imgW="165028" imgH="368140" progId="">
                  <p:embed/>
                </p:oleObj>
              </mc:Choice>
              <mc:Fallback>
                <p:oleObj name="Equation" r:id="rId4" imgW="165028" imgH="368140" progId="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843" y="4343400"/>
                        <a:ext cx="333375" cy="76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9811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TW" sz="3600" b="1" dirty="0">
                <a:solidFill>
                  <a:schemeClr val="tx1"/>
                </a:solidFill>
                <a:latin typeface="Times New Roman"/>
                <a:ea typeface="新細明體"/>
              </a:rPr>
              <a:t>Extended Transitions &amp; Languages for </a:t>
            </a:r>
            <a:r>
              <a:rPr kumimoji="1" lang="en-US" altLang="zh-TW" sz="3600" b="1" dirty="0">
                <a:solidFill>
                  <a:schemeClr val="tx1"/>
                </a:solidFill>
                <a:latin typeface="Symbol" panose="05050102010706020507" pitchFamily="18" charset="2"/>
                <a:ea typeface="新細明體"/>
              </a:rPr>
              <a:t>e</a:t>
            </a:r>
            <a:r>
              <a:rPr kumimoji="1" lang="en-US" altLang="zh-TW" sz="3600" b="1" dirty="0">
                <a:solidFill>
                  <a:schemeClr val="tx1"/>
                </a:solidFill>
                <a:latin typeface="Times New Roman"/>
                <a:ea typeface="新細明體"/>
              </a:rPr>
              <a:t>-NFA’s..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53504" y="1312474"/>
                <a:ext cx="7799763" cy="11618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Induction: if </a:t>
                </a:r>
                <a:r>
                  <a:rPr lang="en-US" altLang="zh-TW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altLang="zh-TW" sz="20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xa</a:t>
                </a:r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  (</a:t>
                </a:r>
                <a:r>
                  <a:rPr lang="en-US" altLang="zh-TW" sz="2000" i="1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q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, </a:t>
                </a:r>
                <a:r>
                  <a:rPr lang="en-US" altLang="zh-TW" sz="2000" i="1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w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) is computed as:</a:t>
                </a:r>
              </a:p>
              <a:p>
                <a:pPr lvl="2">
                  <a:lnSpc>
                    <a:spcPct val="110000"/>
                  </a:lnSpc>
                  <a:buFont typeface="Wingdings" panose="05000000000000000000" pitchFamily="2" charset="2"/>
                  <a:buNone/>
                </a:pPr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If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δ</m:t>
                        </m:r>
                      </m:e>
                    </m:acc>
                    <m:r>
                      <a:rPr lang="en-US" alt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zh-TW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zh-TW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= 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{</a:t>
                </a:r>
                <a:r>
                  <a:rPr lang="en-US" altLang="zh-TW" sz="2000" i="1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p</a:t>
                </a:r>
                <a:r>
                  <a:rPr lang="en-US" altLang="zh-TW" sz="2000" baseline="-30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1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, </a:t>
                </a:r>
                <a:r>
                  <a:rPr lang="en-US" altLang="zh-TW" sz="2000" i="1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p</a:t>
                </a:r>
                <a:r>
                  <a:rPr lang="en-US" altLang="zh-TW" sz="2000" baseline="-30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2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, …, </a:t>
                </a:r>
                <a:r>
                  <a:rPr lang="en-US" altLang="zh-TW" sz="2000" i="1" dirty="0" err="1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p</a:t>
                </a:r>
                <a:r>
                  <a:rPr lang="en-US" altLang="zh-TW" sz="2000" i="1" baseline="-30000" dirty="0" err="1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k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}</a:t>
                </a:r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δ</m:t>
                        </m:r>
                      </m:e>
                    </m:acc>
                    <m:r>
                      <a:rPr lang="en-US" alt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(</a:t>
                </a:r>
                <a:r>
                  <a:rPr lang="en-US" altLang="zh-TW" sz="2000" i="1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p</a:t>
                </a:r>
                <a:r>
                  <a:rPr lang="en-US" altLang="zh-TW" sz="2000" i="1" baseline="-30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i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, </a:t>
                </a:r>
                <a:r>
                  <a:rPr lang="en-US" altLang="zh-TW" sz="2000" i="1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a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) = {</a:t>
                </a:r>
                <a:r>
                  <a:rPr lang="en-US" altLang="zh-TW" sz="2000" i="1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r</a:t>
                </a:r>
                <a:r>
                  <a:rPr lang="en-US" altLang="zh-TW" sz="2000" baseline="-30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1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, </a:t>
                </a:r>
                <a:r>
                  <a:rPr lang="en-US" altLang="zh-TW" sz="2000" i="1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r</a:t>
                </a:r>
                <a:r>
                  <a:rPr lang="en-US" altLang="zh-TW" sz="2000" baseline="-30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2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, …, </a:t>
                </a:r>
                <a:r>
                  <a:rPr lang="en-US" altLang="zh-TW" sz="2000" i="1" dirty="0" err="1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r</a:t>
                </a:r>
                <a:r>
                  <a:rPr lang="en-US" altLang="zh-TW" sz="2000" i="1" baseline="-30000" dirty="0" err="1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m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},</a:t>
                </a:r>
              </a:p>
              <a:p>
                <a:pPr lvl="2">
                  <a:lnSpc>
                    <a:spcPct val="130000"/>
                  </a:lnSpc>
                  <a:buFont typeface="Wingdings" panose="05000000000000000000" pitchFamily="2" charset="2"/>
                  <a:buNone/>
                </a:pP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then    </a:t>
                </a:r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zh-TW" sz="2000" i="1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q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, </a:t>
                </a:r>
                <a:r>
                  <a:rPr lang="en-US" altLang="zh-TW" sz="2000" i="1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w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) = ECLOSE({</a:t>
                </a:r>
                <a:r>
                  <a:rPr lang="en-US" altLang="zh-TW" sz="2000" i="1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r</a:t>
                </a:r>
                <a:r>
                  <a:rPr lang="en-US" altLang="zh-TW" sz="2000" baseline="-30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1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, </a:t>
                </a:r>
                <a:r>
                  <a:rPr lang="en-US" altLang="zh-TW" sz="2000" i="1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r</a:t>
                </a:r>
                <a:r>
                  <a:rPr lang="en-US" altLang="zh-TW" sz="2000" baseline="-30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2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, …, </a:t>
                </a:r>
                <a:r>
                  <a:rPr lang="en-US" altLang="zh-TW" sz="2000" i="1" dirty="0" err="1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r</a:t>
                </a:r>
                <a:r>
                  <a:rPr lang="en-US" altLang="zh-TW" sz="2000" i="1" baseline="-30000" dirty="0" err="1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m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}).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04" y="1312474"/>
                <a:ext cx="7799763" cy="1161857"/>
              </a:xfrm>
              <a:prstGeom prst="rect">
                <a:avLst/>
              </a:prstGeom>
              <a:blipFill rotWithShape="0">
                <a:blip r:embed="rId3"/>
                <a:stretch>
                  <a:fillRect t="-2094" b="-5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159345" y="2067834"/>
                <a:ext cx="397866" cy="382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</m:e>
                      </m:acc>
                      <m:r>
                        <a:rPr lang="en-US" altLang="en-US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345" y="2067834"/>
                <a:ext cx="397866" cy="382990"/>
              </a:xfrm>
              <a:prstGeom prst="rect">
                <a:avLst/>
              </a:prstGeom>
              <a:blipFill rotWithShape="0">
                <a:blip r:embed="rId4"/>
                <a:stretch>
                  <a:fillRect t="-1587" r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33"/>
          <p:cNvSpPr>
            <a:spLocks noChangeArrowheads="1"/>
          </p:cNvSpPr>
          <p:nvPr/>
        </p:nvSpPr>
        <p:spPr bwMode="auto">
          <a:xfrm>
            <a:off x="6898528" y="3352800"/>
            <a:ext cx="1584325" cy="2636838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090241" y="3424238"/>
            <a:ext cx="1584325" cy="2636837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18353" y="4421188"/>
            <a:ext cx="498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4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864566" y="3352800"/>
            <a:ext cx="1506537" cy="270827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V="1">
            <a:off x="989853" y="47085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721816" y="4287838"/>
            <a:ext cx="158432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599703" y="3916363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b="1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2400" b="1" i="1">
                <a:effectLst/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145553" y="3597275"/>
            <a:ext cx="1152525" cy="223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400" b="1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altLang="zh-TW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q</a:t>
            </a: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altLang="zh-TW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)=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{</a:t>
            </a:r>
            <a:r>
              <a:rPr lang="en-US" altLang="zh-TW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p</a:t>
            </a:r>
            <a:r>
              <a:rPr lang="en-US" altLang="zh-TW" sz="2400" b="1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1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 p</a:t>
            </a:r>
            <a:r>
              <a:rPr lang="en-US" altLang="zh-TW" sz="2400" b="1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2 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 .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 .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 .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 </a:t>
            </a:r>
            <a:r>
              <a:rPr lang="en-US" altLang="zh-TW" sz="2400" b="1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en-US" altLang="zh-TW" sz="2400" b="1" i="1" baseline="-25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k</a:t>
            </a:r>
            <a:r>
              <a:rPr lang="en-US" altLang="zh-TW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}</a:t>
            </a: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929560"/>
              </p:ext>
            </p:extLst>
          </p:nvPr>
        </p:nvGraphicFramePr>
        <p:xfrm>
          <a:off x="2029666" y="3568700"/>
          <a:ext cx="32861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5" imgW="139579" imgH="215713" progId="">
                  <p:embed/>
                </p:oleObj>
              </mc:Choice>
              <mc:Fallback>
                <p:oleObj name="Equation" r:id="rId5" imgW="139579" imgH="215713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9666" y="3568700"/>
                        <a:ext cx="328612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194641" y="42783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b="1" i="1">
                <a:effectLst/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3513978" y="5487988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b="1">
                <a:solidFill>
                  <a:srgbClr val="FF33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2400" b="1" i="1">
                <a:solidFill>
                  <a:srgbClr val="FF3300"/>
                </a:solidFill>
                <a:effectLst/>
                <a:latin typeface="Symbol" panose="05050102010706020507" pitchFamily="18" charset="2"/>
              </a:rPr>
              <a:t>d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2721816" y="4576763"/>
            <a:ext cx="16557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V="1">
            <a:off x="2794841" y="5224463"/>
            <a:ext cx="18716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3585416" y="4262438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b="1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2400" b="1" i="1">
                <a:effectLst/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571128" y="4994275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b="1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2400" b="1" i="1">
                <a:effectLst/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4463303" y="3697288"/>
            <a:ext cx="13700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400" b="1" i="1" dirty="0">
                <a:solidFill>
                  <a:srgbClr val="99FFC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{</a:t>
            </a:r>
            <a:r>
              <a:rPr lang="en-US" altLang="zh-TW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r</a:t>
            </a:r>
            <a:r>
              <a:rPr lang="en-US" altLang="zh-TW" sz="2400" b="1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1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  r</a:t>
            </a:r>
            <a:r>
              <a:rPr lang="en-US" altLang="zh-TW" sz="2400" b="1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2 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  .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  .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  .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  </a:t>
            </a:r>
            <a:r>
              <a:rPr lang="en-US" altLang="zh-TW" sz="2400" b="1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r</a:t>
            </a:r>
            <a:r>
              <a:rPr lang="en-US" altLang="zh-TW" sz="2400" b="1" i="1" baseline="-25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m</a:t>
            </a: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} </a:t>
            </a:r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>
            <a:off x="5141166" y="4000500"/>
            <a:ext cx="2376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8"/>
          <p:cNvSpPr>
            <a:spLocks noChangeShapeType="1"/>
          </p:cNvSpPr>
          <p:nvPr/>
        </p:nvSpPr>
        <p:spPr bwMode="auto">
          <a:xfrm>
            <a:off x="5142753" y="4360863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>
            <a:off x="5242766" y="5440363"/>
            <a:ext cx="2087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6249241" y="3568700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b="1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2400" b="1">
                <a:effectLst/>
                <a:latin typeface="Symbol" panose="05050102010706020507" pitchFamily="18" charset="2"/>
              </a:rPr>
              <a:t>e ...</a:t>
            </a:r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6234953" y="3914775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b="1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2400" b="1">
                <a:effectLst/>
                <a:latin typeface="Symbol" panose="05050102010706020507" pitchFamily="18" charset="2"/>
              </a:rPr>
              <a:t>e ...</a:t>
            </a: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6220666" y="4983163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b="1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2400" b="1">
                <a:effectLst/>
                <a:latin typeface="Symbol" panose="05050102010706020507" pitchFamily="18" charset="2"/>
              </a:rPr>
              <a:t>e ...</a:t>
            </a:r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7185117" y="3843338"/>
            <a:ext cx="1401763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400" b="1" i="1" dirty="0">
                <a:solidFill>
                  <a:srgbClr val="99FFC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ECLOSE</a:t>
            </a:r>
            <a:endParaRPr lang="en-US" altLang="ja-JP" sz="1600" b="1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{</a:t>
            </a:r>
            <a:r>
              <a:rPr lang="en-US" altLang="zh-TW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r</a:t>
            </a:r>
            <a:r>
              <a:rPr lang="en-US" altLang="zh-TW" sz="2400" b="1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lang="en-US" altLang="zh-TW" sz="2400" b="1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    </a:t>
            </a:r>
          </a:p>
          <a:p>
            <a:pPr algn="l">
              <a:lnSpc>
                <a:spcPct val="40000"/>
              </a:lnSpc>
              <a:spcBef>
                <a:spcPct val="50000"/>
              </a:spcBef>
            </a:pPr>
            <a:r>
              <a:rPr lang="en-US" altLang="zh-TW" sz="2400" b="1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  </a:t>
            </a:r>
            <a:r>
              <a:rPr lang="en-US" altLang="zh-TW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r</a:t>
            </a:r>
            <a:r>
              <a:rPr lang="en-US" altLang="zh-TW" sz="2400" b="1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, …,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  </a:t>
            </a:r>
            <a:r>
              <a:rPr lang="en-US" altLang="zh-TW" sz="2400" b="1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r</a:t>
            </a:r>
            <a:r>
              <a:rPr lang="en-US" altLang="zh-TW" sz="2400" b="1" i="1" baseline="-25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m</a:t>
            </a: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88132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FA with </a:t>
            </a:r>
            <a:r>
              <a:rPr kumimoji="1" lang="en-US" altLang="zh-TW" b="1" dirty="0">
                <a:solidFill>
                  <a:schemeClr val="tx1"/>
                </a:solidFill>
                <a:latin typeface="Symbol" panose="05050102010706020507" pitchFamily="18" charset="2"/>
                <a:ea typeface="新細明體"/>
              </a:rPr>
              <a:t>e</a:t>
            </a:r>
            <a:r>
              <a:rPr lang="en-US" b="1" dirty="0">
                <a:solidFill>
                  <a:schemeClr val="tx1"/>
                </a:solidFill>
              </a:rPr>
              <a:t>-transition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443753" y="1219200"/>
                <a:ext cx="8547847" cy="567372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  <m:r>
                      <a:rPr lang="en-US" alt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5.6) for e-NFA</a:t>
                </a:r>
              </a:p>
              <a:p>
                <a:pPr>
                  <a:defRPr/>
                </a:pPr>
                <a:endPara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endPara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defRPr/>
                </a:pPr>
                <a:endPara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  <m:r>
                      <a:rPr lang="en-US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e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=ECLOSE(q</a:t>
                </a:r>
                <a:r>
                  <a:rPr lang="en-US" altLang="zh-TW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)={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lvl="1">
                  <a:defRPr/>
                </a:pP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Compute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  <m:r>
                      <a:rPr lang="en-US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, 5) as follows</a:t>
                </a:r>
              </a:p>
              <a:p>
                <a:pPr marL="201168" lvl="1" indent="0">
                  <a:buNone/>
                  <a:defRPr/>
                </a:pPr>
                <a:r>
                  <a:rPr lang="en-US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  <m:r>
                      <a:rPr lang="en-US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, 5)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 (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, e5)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ECLOSE(</a:t>
                </a:r>
                <a:r>
                  <a:rPr lang="el-GR" sz="2400" kern="0" dirty="0">
                    <a:solidFill>
                      <a:srgbClr val="000000"/>
                    </a:solidFill>
                    <a:latin typeface="Lucida Grande" pitchFamily="28" charset="0"/>
                    <a:cs typeface="Tahoma" pitchFamily="28" charset="0"/>
                  </a:rPr>
                  <a:t>δ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, 5)∪</a:t>
                </a:r>
                <a:r>
                  <a:rPr lang="el-GR" sz="2400" kern="0" dirty="0">
                    <a:solidFill>
                      <a:srgbClr val="000000"/>
                    </a:solidFill>
                    <a:latin typeface="Lucida Grande" pitchFamily="28" charset="0"/>
                    <a:cs typeface="Tahoma" pitchFamily="28" charset="0"/>
                  </a:rPr>
                  <a:t> δ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, 5)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)={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4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marL="201168" lvl="1" indent="0">
                  <a:lnSpc>
                    <a:spcPct val="70000"/>
                  </a:lnSpc>
                  <a:buNone/>
                  <a:defRPr/>
                </a:pPr>
                <a:r>
                  <a:rPr lang="en-US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ECLOSE the result of step (1)</a:t>
                </a:r>
                <a:endPara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>
                  <a:buNone/>
                  <a:defRPr/>
                </a:pP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= ECLOSE(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{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4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}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E</a:t>
                </a:r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CLOSE(</a:t>
                </a:r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{</a:t>
                </a:r>
                <a:r>
                  <a:rPr lang="en-US" altLang="zh-TW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1</a:t>
                </a:r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}</a:t>
                </a:r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TW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∪ </a:t>
                </a:r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ECLOSE(</a:t>
                </a:r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{</a:t>
                </a:r>
                <a:r>
                  <a:rPr lang="en-US" altLang="zh-TW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4</a:t>
                </a:r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}</a:t>
                </a:r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201168" lvl="1" indent="0">
                  <a:lnSpc>
                    <a:spcPct val="80000"/>
                  </a:lnSpc>
                  <a:buNone/>
                  <a:defRPr/>
                </a:pP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= 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{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4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}</a:t>
                </a:r>
              </a:p>
              <a:p>
                <a:pPr lvl="1">
                  <a:lnSpc>
                    <a:spcPct val="80000"/>
                  </a:lnSpc>
                  <a:defRPr/>
                </a:pP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  <m:r>
                      <a:rPr lang="en-US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, 5. )</a:t>
                </a:r>
              </a:p>
              <a:p>
                <a:pPr lvl="1">
                  <a:lnSpc>
                    <a:spcPct val="80000"/>
                  </a:lnSpc>
                  <a:defRPr/>
                </a:pP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  <m:r>
                      <a:rPr lang="en-US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, 5.6 )</a:t>
                </a:r>
              </a:p>
              <a:p>
                <a:pPr lvl="1">
                  <a:lnSpc>
                    <a:spcPct val="80000"/>
                  </a:lnSpc>
                  <a:buNone/>
                  <a:defRPr/>
                </a:pPr>
                <a:endParaRPr lang="en-US" altLang="zh-TW" sz="1800" dirty="0">
                  <a:solidFill>
                    <a:schemeClr val="tx1"/>
                  </a:solidFill>
                  <a:ea typeface="DFKai-SB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53" y="1219200"/>
                <a:ext cx="8547847" cy="5673725"/>
              </a:xfrm>
              <a:prstGeom prst="rect">
                <a:avLst/>
              </a:prstGeom>
              <a:blipFill rotWithShape="0">
                <a:blip r:embed="rId2"/>
                <a:stretch>
                  <a:fillRect l="-1498" t="-1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447800"/>
            <a:ext cx="4724809" cy="23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0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dirty="0"/>
                  <a:t>We describe the effect of a string of inputs on a DFA by extending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dirty="0">
                            <a:latin typeface="Lucida Sans Unicode" panose="020B0602030504020204" pitchFamily="34" charset="0"/>
                          </a:rPr>
                          <m:t>δ</m:t>
                        </m:r>
                      </m:e>
                    </m:acc>
                  </m:oMath>
                </a14:m>
                <a:r>
                  <a:rPr lang="en-US" altLang="en-US" dirty="0"/>
                  <a:t>to a state and a string.</a:t>
                </a:r>
              </a:p>
              <a:p>
                <a:r>
                  <a:rPr lang="en-US" altLang="en-US" dirty="0"/>
                  <a:t>Induction on length of string.</a:t>
                </a:r>
              </a:p>
              <a:p>
                <a:r>
                  <a:rPr lang="en-US" altLang="en-US" dirty="0">
                    <a:solidFill>
                      <a:srgbClr val="3366FF"/>
                    </a:solidFill>
                  </a:rPr>
                  <a:t>Basis</a:t>
                </a:r>
                <a:r>
                  <a:rPr lang="en-US" alt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dirty="0">
                            <a:latin typeface="Lucida Sans Unicode" panose="020B0602030504020204" pitchFamily="34" charset="0"/>
                          </a:rPr>
                          <m:t>δ</m:t>
                        </m:r>
                      </m:e>
                    </m:acc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(q, </a:t>
                </a:r>
                <a:r>
                  <a:rPr lang="en-US" altLang="en-US" dirty="0">
                    <a:latin typeface="Lucida Sans Unicode" panose="020B0602030504020204" pitchFamily="34" charset="0"/>
                  </a:rPr>
                  <a:t>ε</a:t>
                </a:r>
                <a:r>
                  <a:rPr lang="en-US" altLang="en-US" dirty="0"/>
                  <a:t>) = q</a:t>
                </a:r>
              </a:p>
              <a:p>
                <a:r>
                  <a:rPr lang="en-US" altLang="en-US" dirty="0"/>
                  <a:t>Suppose w is a string where w=</a:t>
                </a:r>
                <a:r>
                  <a:rPr lang="en-US" altLang="en-US" dirty="0" err="1"/>
                  <a:t>xa</a:t>
                </a:r>
                <a:r>
                  <a:rPr lang="en-US" altLang="en-US" dirty="0"/>
                  <a:t>.</a:t>
                </a:r>
              </a:p>
              <a:p>
                <a:r>
                  <a:rPr lang="en-US" altLang="en-US" dirty="0"/>
                  <a:t>w=1101 is broken into x=110 and a=1.</a:t>
                </a:r>
              </a:p>
              <a:p>
                <a:endParaRPr lang="en-US" altLang="en-US" dirty="0"/>
              </a:p>
              <a:p>
                <a:r>
                  <a:rPr lang="en-US" altLang="en-US" dirty="0">
                    <a:solidFill>
                      <a:srgbClr val="3366FF"/>
                    </a:solidFill>
                  </a:rPr>
                  <a:t>Induction</a:t>
                </a:r>
                <a:r>
                  <a:rPr lang="en-US" alt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dirty="0">
                            <a:latin typeface="Lucida Sans Unicode" panose="020B0602030504020204" pitchFamily="34" charset="0"/>
                          </a:rPr>
                          <m:t>δ</m:t>
                        </m:r>
                      </m:e>
                    </m:acc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(</a:t>
                </a:r>
                <a:r>
                  <a:rPr lang="en-US" altLang="en-US" dirty="0" err="1"/>
                  <a:t>q,w</a:t>
                </a:r>
                <a:r>
                  <a:rPr lang="en-US" altLang="en-US" dirty="0"/>
                  <a:t>) = </a:t>
                </a:r>
                <a:r>
                  <a:rPr lang="en-US" altLang="en-US" dirty="0">
                    <a:latin typeface="Lucida Sans Unicode" panose="020B0602030504020204" pitchFamily="34" charset="0"/>
                  </a:rPr>
                  <a:t>δ</a:t>
                </a:r>
                <a:r>
                  <a:rPr lang="en-US" altLang="en-US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dirty="0">
                            <a:latin typeface="Lucida Sans Unicode" panose="020B0602030504020204" pitchFamily="34" charset="0"/>
                          </a:rPr>
                          <m:t>δ</m:t>
                        </m:r>
                      </m:e>
                    </m:acc>
                  </m:oMath>
                </a14:m>
                <a:r>
                  <a:rPr lang="en-US" altLang="en-US" dirty="0"/>
                  <a:t>(</a:t>
                </a:r>
                <a:r>
                  <a:rPr lang="en-US" altLang="en-US" dirty="0" err="1"/>
                  <a:t>q,x</a:t>
                </a:r>
                <a:r>
                  <a:rPr lang="en-US" altLang="en-US" dirty="0"/>
                  <a:t>),a)=</a:t>
                </a:r>
                <a:r>
                  <a:rPr lang="en-US" altLang="en-US" i="1" dirty="0"/>
                  <a:t>r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752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Extended Transition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07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TW" dirty="0">
                <a:solidFill>
                  <a:schemeClr val="tx1"/>
                </a:solidFill>
              </a:rPr>
              <a:t>Eliminating 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</a:rPr>
              <a:t>e</a:t>
            </a:r>
            <a:r>
              <a:rPr lang="en-US" altLang="zh-TW" dirty="0">
                <a:solidFill>
                  <a:schemeClr val="tx1"/>
                </a:solidFill>
              </a:rPr>
              <a:t>-Transitions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</a:rPr>
              <a:t>e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-transition is good for design of FA, but for implementation, they have to be eliminated.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an 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</a:rPr>
              <a:t>e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-NFA, we can find an equivalent DFA (a theorem seen later).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s-ES_tradnl" altLang="zh-TW" b="1" i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E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 = (</a:t>
            </a:r>
            <a:r>
              <a:rPr lang="es-ES_tradnl" altLang="zh-TW" b="1" i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Q</a:t>
            </a:r>
            <a:r>
              <a:rPr lang="es-ES_tradnl" altLang="zh-TW" b="1" i="1" baseline="-30000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E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, </a:t>
            </a:r>
            <a:r>
              <a:rPr lang="en-US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S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, </a:t>
            </a:r>
            <a:r>
              <a:rPr lang="el-GR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s-ES_tradnl" altLang="zh-TW" b="1" baseline="-30000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E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, </a:t>
            </a:r>
            <a:r>
              <a:rPr lang="es-ES_tradnl" altLang="zh-TW" b="1" i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q</a:t>
            </a:r>
            <a:r>
              <a:rPr lang="es-ES_tradnl" altLang="zh-TW" b="1" baseline="-30000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0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, </a:t>
            </a:r>
            <a:r>
              <a:rPr lang="es-ES_tradnl" altLang="zh-TW" b="1" i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F</a:t>
            </a:r>
            <a:r>
              <a:rPr lang="es-ES_tradnl" altLang="zh-TW" b="1" i="1" baseline="-30000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E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lang="es-ES_tradnl" altLang="zh-TW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_tradnl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altLang="zh-TW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  <a:r>
              <a:rPr lang="es-ES_tradnl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</a:rPr>
              <a:t>e</a:t>
            </a:r>
            <a:r>
              <a:rPr lang="es-ES_tradnl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-NFA, </a:t>
            </a:r>
            <a:r>
              <a:rPr lang="es-ES_tradnl" altLang="zh-TW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_tradnl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altLang="zh-TW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equivalent</a:t>
            </a:r>
            <a:r>
              <a:rPr lang="es-ES_tradnl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DFA </a:t>
            </a:r>
          </a:p>
          <a:p>
            <a:pPr marL="201168" lvl="1" indent="0">
              <a:lnSpc>
                <a:spcPct val="120000"/>
              </a:lnSpc>
              <a:buNone/>
              <a:defRPr/>
            </a:pPr>
            <a:r>
              <a:rPr lang="es-ES_tradnl" altLang="zh-TW" i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       </a:t>
            </a:r>
            <a:r>
              <a:rPr lang="es-ES_tradnl" altLang="zh-TW" b="1" i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D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 = (</a:t>
            </a:r>
            <a:r>
              <a:rPr lang="es-ES_tradnl" altLang="zh-TW" b="1" i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Q</a:t>
            </a:r>
            <a:r>
              <a:rPr lang="es-ES_tradnl" altLang="zh-TW" b="1" i="1" baseline="-30000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D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, </a:t>
            </a:r>
            <a:r>
              <a:rPr lang="en-US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S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, </a:t>
            </a:r>
            <a:r>
              <a:rPr lang="el-GR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s-ES_tradnl" altLang="zh-TW" b="1" baseline="-30000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D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, </a:t>
            </a:r>
            <a:r>
              <a:rPr lang="es-ES_tradnl" altLang="zh-TW" b="1" i="1" dirty="0" err="1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q</a:t>
            </a:r>
            <a:r>
              <a:rPr lang="es-ES_tradnl" altLang="zh-TW" b="1" i="1" baseline="-30000" dirty="0" err="1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D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, </a:t>
            </a:r>
            <a:r>
              <a:rPr lang="es-ES_tradnl" altLang="zh-TW" b="1" i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F</a:t>
            </a:r>
            <a:r>
              <a:rPr lang="es-ES_tradnl" altLang="zh-TW" b="1" i="1" baseline="-30000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D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altLang="zh-TW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s-ES_tradnl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altLang="zh-TW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constructed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tx1"/>
                </a:solidFill>
              </a:rPr>
              <a:t>Eliminating </a:t>
            </a:r>
            <a:r>
              <a:rPr lang="en-US" altLang="zh-TW" b="1" dirty="0">
                <a:solidFill>
                  <a:schemeClr val="tx1"/>
                </a:solidFill>
                <a:latin typeface="Symbol" panose="05050102010706020507" pitchFamily="18" charset="2"/>
              </a:rPr>
              <a:t>e</a:t>
            </a:r>
            <a:r>
              <a:rPr lang="en-US" altLang="zh-TW" b="1" dirty="0">
                <a:solidFill>
                  <a:schemeClr val="tx1"/>
                </a:solidFill>
              </a:rPr>
              <a:t>-Transitions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63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</a:pP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Q</a:t>
            </a:r>
            <a:r>
              <a:rPr kumimoji="1" lang="en-US" altLang="zh-TW" sz="2400" i="1" baseline="-250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D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is the set of subsets of 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Q</a:t>
            </a:r>
            <a:r>
              <a:rPr kumimoji="1" lang="en-US" altLang="zh-TW" sz="2400" i="1" baseline="-250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E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, in which each accessible is an e-closed subset of 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Q</a:t>
            </a:r>
            <a:r>
              <a:rPr kumimoji="1" lang="en-US" altLang="zh-TW" sz="2400" i="1" baseline="-250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E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, i.e., are sets 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 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1" lang="en-US" altLang="zh-TW" sz="2400" i="1" baseline="-250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 such that 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 = ECLOSE(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).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None/>
            </a:pP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         In other words, each e-closed set of states, 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, includes those states such that any e-transition out of one of the states in 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leads to a state that is also in 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.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</a:pPr>
            <a:r>
              <a:rPr kumimoji="1" lang="en-US" altLang="zh-TW" sz="2400" i="1" dirty="0" err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q</a:t>
            </a:r>
            <a:r>
              <a:rPr kumimoji="1" lang="en-US" altLang="zh-TW" sz="2400" i="1" baseline="-25000" dirty="0" err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D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= ECLOSE(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q</a:t>
            </a:r>
            <a:r>
              <a:rPr kumimoji="1" lang="en-US" altLang="zh-TW" sz="2400" baseline="-250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) (initial state of 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D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)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</a:pP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F</a:t>
            </a:r>
            <a:r>
              <a:rPr kumimoji="1" lang="en-US" altLang="zh-TW" sz="2400" i="1" baseline="-250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D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= {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| 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1" lang="en-US" altLang="zh-TW" sz="2400" i="1" baseline="-250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 and 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∩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kumimoji="1" lang="en-US" altLang="zh-TW" sz="2400" i="1" baseline="-250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}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None/>
            </a:pP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tx1"/>
                </a:solidFill>
              </a:rPr>
              <a:t>Eliminating </a:t>
            </a:r>
            <a:r>
              <a:rPr lang="en-US" altLang="zh-TW" b="1" dirty="0">
                <a:solidFill>
                  <a:schemeClr val="tx1"/>
                </a:solidFill>
                <a:latin typeface="Symbol" panose="05050102010706020507" pitchFamily="18" charset="2"/>
              </a:rPr>
              <a:t>e</a:t>
            </a:r>
            <a:r>
              <a:rPr lang="en-US" altLang="zh-TW" b="1" dirty="0">
                <a:solidFill>
                  <a:schemeClr val="tx1"/>
                </a:solidFill>
              </a:rPr>
              <a:t>-Transitions..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61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742950" lvl="1" indent="-285750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FontTx/>
                  <a:buChar char="–"/>
                  <a:defRPr/>
                </a:pPr>
                <a:r>
                  <a:rPr kumimoji="1" lang="en-US" altLang="zh-TW" sz="2800" i="1" dirty="0" err="1">
                    <a:solidFill>
                      <a:schemeClr val="tx1"/>
                    </a:solidFill>
                    <a:latin typeface="Symbol" panose="05050102010706020507" pitchFamily="18" charset="2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d</a:t>
                </a:r>
                <a:r>
                  <a:rPr kumimoji="1" lang="en-US" altLang="zh-TW" sz="2800" i="1" baseline="-25000" dirty="0" err="1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D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kumimoji="1" lang="en-US" altLang="zh-TW" sz="2800" i="1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S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, </a:t>
                </a:r>
                <a:r>
                  <a:rPr kumimoji="1" lang="en-US" altLang="zh-TW" sz="2800" i="1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a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) is computed for each </a:t>
                </a:r>
                <a:r>
                  <a:rPr kumimoji="1" lang="en-US" altLang="zh-TW" sz="2800" i="1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a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 in 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Symbol" panose="05050102010706020507" pitchFamily="18" charset="2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S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 and each </a:t>
                </a:r>
                <a:r>
                  <a:rPr kumimoji="1" lang="en-US" altLang="zh-TW" sz="2800" i="1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S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 in </a:t>
                </a:r>
                <a:r>
                  <a:rPr kumimoji="1" lang="en-US" altLang="zh-TW" sz="2800" i="1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Q</a:t>
                </a:r>
                <a:r>
                  <a:rPr kumimoji="1" lang="en-US" altLang="zh-TW" sz="2800" i="1" baseline="-250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D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 in the following way:</a:t>
                </a:r>
              </a:p>
              <a:p>
                <a:pPr marL="1143000" lvl="2" indent="-228600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B46D0"/>
                  </a:buClr>
                  <a:buSzPct val="90000"/>
                  <a:buBlip>
                    <a:blip r:embed="rId3"/>
                  </a:buBlip>
                  <a:defRPr/>
                </a:pP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 Let </a:t>
                </a:r>
                <a:r>
                  <a:rPr kumimoji="1" lang="es-ES_tradnl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  <a:cs typeface="Arial" panose="020B0604020202020204" pitchFamily="34" charset="0"/>
                    <a:sym typeface="Symbol" panose="05050102010706020507" pitchFamily="18" charset="2"/>
                  </a:rPr>
                  <a:t>S</a:t>
                </a:r>
                <a:r>
                  <a:rPr kumimoji="1" lang="es-ES_tradnl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  <a:cs typeface="Arial" panose="020B0604020202020204" pitchFamily="34" charset="0"/>
                    <a:sym typeface="Symbol" panose="05050102010706020507" pitchFamily="18" charset="2"/>
                  </a:rPr>
                  <a:t> = {</a:t>
                </a:r>
                <a:r>
                  <a:rPr kumimoji="1" lang="es-ES_tradnl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  <a:cs typeface="Arial" panose="020B0604020202020204" pitchFamily="34" charset="0"/>
                    <a:sym typeface="Symbol" panose="05050102010706020507" pitchFamily="18" charset="2"/>
                  </a:rPr>
                  <a:t>p</a:t>
                </a:r>
                <a:r>
                  <a:rPr kumimoji="1" lang="es-ES_tradnl" altLang="zh-TW" sz="2400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  <a:cs typeface="Arial" panose="020B0604020202020204" pitchFamily="34" charset="0"/>
                    <a:sym typeface="Symbol" panose="05050102010706020507" pitchFamily="18" charset="2"/>
                  </a:rPr>
                  <a:t>1</a:t>
                </a:r>
                <a:r>
                  <a:rPr kumimoji="1" lang="es-ES_tradnl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  <a:cs typeface="Arial" panose="020B0604020202020204" pitchFamily="34" charset="0"/>
                    <a:sym typeface="Symbol" panose="05050102010706020507" pitchFamily="18" charset="2"/>
                  </a:rPr>
                  <a:t>, </a:t>
                </a:r>
                <a:r>
                  <a:rPr kumimoji="1" lang="es-ES_tradnl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  <a:cs typeface="Arial" panose="020B0604020202020204" pitchFamily="34" charset="0"/>
                    <a:sym typeface="Symbol" panose="05050102010706020507" pitchFamily="18" charset="2"/>
                  </a:rPr>
                  <a:t>p</a:t>
                </a:r>
                <a:r>
                  <a:rPr kumimoji="1" lang="es-ES_tradnl" altLang="zh-TW" sz="2400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  <a:cs typeface="Arial" panose="020B0604020202020204" pitchFamily="34" charset="0"/>
                    <a:sym typeface="Symbol" panose="05050102010706020507" pitchFamily="18" charset="2"/>
                  </a:rPr>
                  <a:t>2</a:t>
                </a:r>
                <a:r>
                  <a:rPr kumimoji="1" lang="es-ES_tradnl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  <a:cs typeface="Arial" panose="020B0604020202020204" pitchFamily="34" charset="0"/>
                    <a:sym typeface="Symbol" panose="05050102010706020507" pitchFamily="18" charset="2"/>
                  </a:rPr>
                  <a:t>, ..., </a:t>
                </a:r>
                <a:r>
                  <a:rPr kumimoji="1" lang="es-ES_tradnl" altLang="zh-TW" sz="2400" i="1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  <a:cs typeface="Arial" panose="020B0604020202020204" pitchFamily="34" charset="0"/>
                    <a:sym typeface="Symbol" panose="05050102010706020507" pitchFamily="18" charset="2"/>
                  </a:rPr>
                  <a:t>p</a:t>
                </a:r>
                <a:r>
                  <a:rPr kumimoji="1" lang="es-ES_tradnl" altLang="zh-TW" sz="2400" i="1" baseline="-30000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  <a:cs typeface="Arial" panose="020B0604020202020204" pitchFamily="34" charset="0"/>
                    <a:sym typeface="Symbol" panose="05050102010706020507" pitchFamily="18" charset="2"/>
                  </a:rPr>
                  <a:t>k</a:t>
                </a:r>
                <a:r>
                  <a:rPr kumimoji="1" lang="es-ES_tradnl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  <a:cs typeface="Arial" panose="020B0604020202020204" pitchFamily="34" charset="0"/>
                    <a:sym typeface="Symbol" panose="05050102010706020507" pitchFamily="18" charset="2"/>
                  </a:rPr>
                  <a:t>}</a:t>
                </a:r>
                <a:endParaRPr kumimoji="1" lang="es-ES_tradnl" altLang="zh-TW" sz="2400" dirty="0">
                  <a:solidFill>
                    <a:schemeClr val="tx1"/>
                  </a:solidFill>
                  <a:latin typeface="Times New Roman"/>
                  <a:ea typeface="新細明體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1143000" lvl="2" indent="-228600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B46D0"/>
                  </a:buClr>
                  <a:buSzPct val="90000"/>
                  <a:buBlip>
                    <a:blip r:embed="rId3"/>
                  </a:buBlip>
                  <a:defRPr/>
                </a:pPr>
                <a:r>
                  <a:rPr kumimoji="1" lang="es-ES_tradnl" altLang="zh-TW" sz="24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Compute    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Symbol" panose="05050102010706020507" pitchFamily="18" charset="2"/>
                    <a:ea typeface="DFKai-SB" panose="03000509000000000000" pitchFamily="65" charset="-120"/>
                  </a:rPr>
                  <a:t>d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(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p</a:t>
                </a:r>
                <a:r>
                  <a:rPr kumimoji="1" lang="en-US" altLang="zh-TW" sz="2400" i="1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i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a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) and let this set be {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r</a:t>
                </a:r>
                <a:r>
                  <a:rPr kumimoji="1" lang="en-US" altLang="zh-TW" sz="2400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1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r</a:t>
                </a:r>
                <a:r>
                  <a:rPr kumimoji="1" lang="en-US" altLang="zh-TW" sz="2400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2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…, </a:t>
                </a:r>
                <a:r>
                  <a:rPr kumimoji="1" lang="en-US" altLang="zh-TW" sz="2400" i="1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r</a:t>
                </a:r>
                <a:r>
                  <a:rPr kumimoji="1" lang="en-US" altLang="zh-TW" sz="2400" i="1" baseline="-30000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m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}</a:t>
                </a:r>
              </a:p>
              <a:p>
                <a:pPr marL="1143000" lvl="2" indent="-228600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B46D0"/>
                  </a:buClr>
                  <a:buSzPct val="90000"/>
                  <a:buBlip>
                    <a:blip r:embed="rId3"/>
                  </a:buBlip>
                  <a:defRPr/>
                </a:pP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 Set </a:t>
                </a:r>
                <a:r>
                  <a:rPr kumimoji="1" lang="en-US" altLang="zh-TW" sz="2400" i="1" dirty="0" err="1">
                    <a:solidFill>
                      <a:schemeClr val="tx1"/>
                    </a:solidFill>
                    <a:latin typeface="Symbol" panose="05050102010706020507" pitchFamily="18" charset="2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d</a:t>
                </a:r>
                <a:r>
                  <a:rPr kumimoji="1" lang="en-US" altLang="zh-TW" sz="2400" i="1" baseline="-25000" dirty="0" err="1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D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S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,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a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) = ECLOSE(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{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r</a:t>
                </a:r>
                <a:r>
                  <a:rPr kumimoji="1" lang="en-US" altLang="zh-TW" sz="2400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1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r</a:t>
                </a:r>
                <a:r>
                  <a:rPr kumimoji="1" lang="en-US" altLang="zh-TW" sz="2400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2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…, </a:t>
                </a:r>
                <a:r>
                  <a:rPr kumimoji="1" lang="en-US" altLang="zh-TW" sz="2400" i="1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r</a:t>
                </a:r>
                <a:r>
                  <a:rPr kumimoji="1" lang="en-US" altLang="zh-TW" sz="2400" i="1" baseline="-30000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m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}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) </a:t>
                </a:r>
              </a:p>
              <a:p>
                <a:pPr marL="1143000" lvl="2" indent="-228600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B46D0"/>
                  </a:buClr>
                  <a:buSzPct val="90000"/>
                  <a:buNone/>
                  <a:defRPr/>
                </a:pP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                        = ECLOSE( 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kumimoji="1"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𝑗</m:t>
                        </m:r>
                        <m:r>
                          <a:rPr kumimoji="1"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kumimoji="1"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𝑚</m:t>
                        </m:r>
                      </m:sup>
                      <m:e>
                        <m:r>
                          <a:rPr kumimoji="1"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𝐸𝐶𝐿𝑂𝑆𝐸</m:t>
                        </m:r>
                        <m:r>
                          <a:rPr kumimoji="1"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kumimoji="1"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𝑟𝑗</m:t>
                        </m:r>
                        <m:r>
                          <a:rPr kumimoji="1"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)</m:t>
                        </m:r>
                      </m:e>
                    </m:nary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)</a:t>
                </a:r>
                <a:endParaRPr kumimoji="1" lang="en-US" altLang="zh-TW" sz="2400" dirty="0">
                  <a:solidFill>
                    <a:schemeClr val="tx1"/>
                  </a:solidFill>
                  <a:latin typeface="Times New Roman"/>
                  <a:ea typeface="新細明體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742950" lvl="1" indent="-285750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FontTx/>
                  <a:buChar char="–"/>
                  <a:defRPr/>
                </a:pP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Technique to create accessible states in DFA </a:t>
                </a:r>
                <a:r>
                  <a:rPr kumimoji="1" lang="en-US" altLang="zh-TW" sz="2800" i="1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D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:</a:t>
                </a:r>
              </a:p>
              <a:p>
                <a:pPr marL="1143000" lvl="2" indent="-228600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B46D0"/>
                  </a:buClr>
                  <a:buSzPct val="90000"/>
                  <a:buBlip>
                    <a:blip r:embed="rId3"/>
                  </a:buBlip>
                  <a:defRPr/>
                </a:pP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 starting from the start state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q</a:t>
                </a:r>
                <a:r>
                  <a:rPr kumimoji="1" lang="en-US" altLang="zh-TW" sz="2400" baseline="-25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0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 of 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Symbol" panose="05050102010706020507" pitchFamily="18" charset="2"/>
                    <a:ea typeface="DFKai-SB" panose="03000509000000000000" pitchFamily="65" charset="-120"/>
                  </a:rPr>
                  <a:t>e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-NFA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E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generate ECLOSE(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q</a:t>
                </a:r>
                <a:r>
                  <a:rPr kumimoji="1" lang="en-US" altLang="zh-TW" sz="2400" baseline="-25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0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) as start state </a:t>
                </a:r>
                <a:r>
                  <a:rPr kumimoji="1" lang="en-US" altLang="zh-TW" sz="2400" i="1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q</a:t>
                </a:r>
                <a:r>
                  <a:rPr kumimoji="1" lang="en-US" altLang="zh-TW" sz="2400" i="1" baseline="-25000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D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 of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D;</a:t>
                </a:r>
              </a:p>
              <a:p>
                <a:pPr marL="1143000" lvl="2" indent="-228600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B46D0"/>
                  </a:buClr>
                  <a:buSzPct val="90000"/>
                  <a:buBlip>
                    <a:blip r:embed="rId3"/>
                  </a:buBlip>
                  <a:defRPr/>
                </a:pP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 from the generated states to derive other states.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t="-501" r="-3333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tx1"/>
                </a:solidFill>
              </a:rPr>
              <a:t>Eliminating </a:t>
            </a:r>
            <a:r>
              <a:rPr lang="en-US" altLang="zh-TW" b="1" dirty="0">
                <a:solidFill>
                  <a:schemeClr val="tx1"/>
                </a:solidFill>
                <a:latin typeface="Symbol" panose="05050102010706020507" pitchFamily="18" charset="2"/>
              </a:rPr>
              <a:t>e</a:t>
            </a:r>
            <a:r>
              <a:rPr lang="en-US" altLang="zh-TW" b="1" dirty="0">
                <a:solidFill>
                  <a:schemeClr val="tx1"/>
                </a:solidFill>
              </a:rPr>
              <a:t>-Transitions..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551856"/>
              </p:ext>
            </p:extLst>
          </p:nvPr>
        </p:nvGraphicFramePr>
        <p:xfrm>
          <a:off x="2667000" y="2590800"/>
          <a:ext cx="33337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5" imgW="165028" imgH="368140" progId="">
                  <p:embed/>
                </p:oleObj>
              </mc:Choice>
              <mc:Fallback>
                <p:oleObj name="Equation" r:id="rId5" imgW="165028" imgH="36814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590800"/>
                        <a:ext cx="333375" cy="76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191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228600" y="1143000"/>
            <a:ext cx="8229600" cy="2404286"/>
          </a:xfrm>
        </p:spPr>
        <p:txBody>
          <a:bodyPr>
            <a:normAutofit lnSpcReduction="10000"/>
          </a:bodyPr>
          <a:lstStyle/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  <a:defRPr/>
            </a:pPr>
            <a:r>
              <a:rPr kumimoji="1"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Start state </a:t>
            </a:r>
            <a:r>
              <a:rPr kumimoji="1" lang="en-US" altLang="zh-TW" i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TW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kumimoji="1"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ECLOSE(</a:t>
            </a:r>
            <a:r>
              <a:rPr kumimoji="1"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q</a:t>
            </a:r>
            <a:r>
              <a:rPr kumimoji="1" lang="en-US" altLang="zh-TW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0</a:t>
            </a:r>
            <a:r>
              <a:rPr kumimoji="1"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) = 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{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}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  <a:defRPr/>
            </a:pP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1" lang="en-US" altLang="zh-TW" i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TW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TW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({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}, +) = ECLOSE(</a:t>
            </a:r>
            <a:r>
              <a:rPr kumimoji="1" lang="en-US" altLang="zh-TW" i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TW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+)∪</a:t>
            </a:r>
            <a:r>
              <a:rPr kumimoji="1" lang="en-US" altLang="zh-TW" i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TW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+)) 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None/>
              <a:defRPr/>
            </a:pP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    = ECLOSE({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}∪</a:t>
            </a:r>
            <a:r>
              <a:rPr lang="es-ES_tradnl" altLang="zh-TW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s-ES_tradnl" altLang="zh-TW" dirty="0">
                <a:latin typeface="Symbol" panose="05050102010706020507" pitchFamily="18" charset="2"/>
                <a:ea typeface="DFKai-SB" panose="03000509000000000000" pitchFamily="65" charset="-120"/>
              </a:rPr>
              <a:t>f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) = ECLOSE(</a:t>
            </a:r>
            <a:r>
              <a:rPr kumimoji="1" lang="es-ES_tradnl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{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s-ES_tradnl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}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) = {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}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None/>
              <a:defRPr/>
            </a:pPr>
            <a:endParaRPr kumimoji="1" lang="es-ES_tradnl" altLang="zh-TW" dirty="0">
              <a:solidFill>
                <a:schemeClr val="tx1"/>
              </a:solidFill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  <a:defRPr/>
            </a:pPr>
            <a:r>
              <a:rPr kumimoji="1" lang="en-US" altLang="zh-TW" i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TW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({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}, 0) = ECLOSE(</a:t>
            </a:r>
            <a:r>
              <a:rPr kumimoji="1"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s-ES_tradnl" altLang="zh-TW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0)∪</a:t>
            </a:r>
            <a:r>
              <a:rPr kumimoji="1"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s-ES_tradnl" altLang="zh-TW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E 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0)) 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None/>
              <a:defRPr/>
            </a:pP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    = ECLOSE (</a:t>
            </a:r>
            <a:r>
              <a:rPr lang="es-ES_tradnl" altLang="zh-TW" dirty="0">
                <a:latin typeface="Symbol" panose="05050102010706020507" pitchFamily="18" charset="2"/>
                <a:ea typeface="DFKai-SB" panose="03000509000000000000" pitchFamily="65" charset="-120"/>
              </a:rPr>
              <a:t>f</a:t>
            </a:r>
            <a:r>
              <a:rPr lang="es-ES_tradnl" altLang="zh-TW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∪{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}) = ECLOSE({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}) = {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}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  <a:defRPr/>
            </a:pPr>
            <a:r>
              <a:rPr kumimoji="1" lang="en-US" altLang="zh-TW" i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TW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({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}, .) = ECLOSE(</a:t>
            </a:r>
            <a:r>
              <a:rPr kumimoji="1" lang="en-US" altLang="zh-TW" i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TW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.)∪</a:t>
            </a:r>
            <a:r>
              <a:rPr kumimoji="1"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TW" i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TW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.)) = {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}</a:t>
            </a:r>
            <a:endParaRPr kumimoji="1"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Finite Automata with Epsilon-Transitions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3159126" y="4581526"/>
            <a:ext cx="1970088" cy="841376"/>
            <a:chOff x="1360" y="2011"/>
            <a:chExt cx="1241" cy="530"/>
          </a:xfrm>
        </p:grpSpPr>
        <p:sp>
          <p:nvSpPr>
            <p:cNvPr id="6" name="Line 24"/>
            <p:cNvSpPr>
              <a:spLocks noChangeShapeType="1"/>
            </p:cNvSpPr>
            <p:nvPr/>
          </p:nvSpPr>
          <p:spPr bwMode="auto">
            <a:xfrm>
              <a:off x="1381" y="229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7" name="Text Box 25"/>
            <p:cNvSpPr txBox="1">
              <a:spLocks noChangeArrowheads="1"/>
            </p:cNvSpPr>
            <p:nvPr/>
          </p:nvSpPr>
          <p:spPr bwMode="auto">
            <a:xfrm>
              <a:off x="1360" y="2011"/>
              <a:ext cx="7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sz="2400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anose="02020500000000000000" pitchFamily="18" charset="-120"/>
                </a:rPr>
                <a:t>  </a:t>
              </a:r>
              <a:r>
                <a:rPr lang="en-US" altLang="zh-TW" sz="2000" b="1" dirty="0">
                  <a:ea typeface="新細明體" panose="02020500000000000000" pitchFamily="18" charset="-120"/>
                </a:rPr>
                <a:t>+ , -</a:t>
              </a:r>
            </a:p>
          </p:txBody>
        </p:sp>
        <p:sp>
          <p:nvSpPr>
            <p:cNvPr id="8" name="Oval 27"/>
            <p:cNvSpPr>
              <a:spLocks noChangeArrowheads="1"/>
            </p:cNvSpPr>
            <p:nvPr/>
          </p:nvSpPr>
          <p:spPr bwMode="auto">
            <a:xfrm>
              <a:off x="2057" y="2042"/>
              <a:ext cx="544" cy="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9" name="Text Box 28"/>
            <p:cNvSpPr txBox="1">
              <a:spLocks noChangeArrowheads="1"/>
            </p:cNvSpPr>
            <p:nvPr/>
          </p:nvSpPr>
          <p:spPr bwMode="auto">
            <a:xfrm>
              <a:off x="2097" y="2133"/>
              <a:ext cx="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{</a:t>
              </a:r>
              <a:r>
                <a:rPr lang="en-US" altLang="zh-TW" sz="2400" b="1" i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q</a:t>
              </a:r>
              <a:r>
                <a:rPr lang="en-US" altLang="zh-TW" sz="2400" b="1" baseline="-25000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}</a:t>
              </a:r>
            </a:p>
          </p:txBody>
        </p:sp>
      </p:grp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996950" y="4830762"/>
            <a:ext cx="682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</a:rPr>
              <a:t>start</a:t>
            </a:r>
          </a:p>
        </p:txBody>
      </p:sp>
      <p:grpSp>
        <p:nvGrpSpPr>
          <p:cNvPr id="11" name="Group 61"/>
          <p:cNvGrpSpPr>
            <a:grpSpLocks/>
          </p:cNvGrpSpPr>
          <p:nvPr/>
        </p:nvGrpSpPr>
        <p:grpSpPr bwMode="auto">
          <a:xfrm>
            <a:off x="1608138" y="4686300"/>
            <a:ext cx="1592262" cy="968375"/>
            <a:chOff x="383" y="2077"/>
            <a:chExt cx="1003" cy="610"/>
          </a:xfrm>
        </p:grpSpPr>
        <p:sp>
          <p:nvSpPr>
            <p:cNvPr id="12" name="Line 19"/>
            <p:cNvSpPr>
              <a:spLocks noChangeShapeType="1"/>
            </p:cNvSpPr>
            <p:nvPr/>
          </p:nvSpPr>
          <p:spPr bwMode="auto">
            <a:xfrm rot="16176898" flipH="1">
              <a:off x="1015" y="2474"/>
              <a:ext cx="81" cy="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383" y="230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837" y="2077"/>
              <a:ext cx="544" cy="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en-US">
                <a:ea typeface="新細明體" panose="02020500000000000000" pitchFamily="18" charset="-120"/>
              </a:endParaRP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748" y="2158"/>
              <a:ext cx="6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{</a:t>
              </a:r>
              <a:r>
                <a:rPr lang="en-US" altLang="zh-TW" sz="2400" b="1" i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q</a:t>
              </a:r>
              <a:r>
                <a:rPr lang="en-US" altLang="zh-TW" sz="2400" b="1" baseline="-25000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0</a:t>
              </a: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, </a:t>
              </a:r>
              <a:r>
                <a:rPr lang="en-US" altLang="zh-TW" sz="2400" b="1" i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q</a:t>
              </a:r>
              <a:r>
                <a:rPr lang="en-US" altLang="zh-TW" sz="2400" b="1" baseline="-25000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}</a:t>
              </a:r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rot="16176898" flipH="1">
              <a:off x="1151" y="2610"/>
              <a:ext cx="81" cy="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</p:grpSp>
      <p:grpSp>
        <p:nvGrpSpPr>
          <p:cNvPr id="17" name="Group 79"/>
          <p:cNvGrpSpPr>
            <a:grpSpLocks/>
          </p:cNvGrpSpPr>
          <p:nvPr/>
        </p:nvGrpSpPr>
        <p:grpSpPr bwMode="auto">
          <a:xfrm>
            <a:off x="3124200" y="3810000"/>
            <a:ext cx="4103688" cy="1008062"/>
            <a:chOff x="1338" y="1525"/>
            <a:chExt cx="2585" cy="635"/>
          </a:xfrm>
        </p:grpSpPr>
        <p:sp>
          <p:nvSpPr>
            <p:cNvPr id="18" name="Oval 66"/>
            <p:cNvSpPr>
              <a:spLocks noChangeArrowheads="1"/>
            </p:cNvSpPr>
            <p:nvPr/>
          </p:nvSpPr>
          <p:spPr bwMode="auto">
            <a:xfrm>
              <a:off x="3333" y="1525"/>
              <a:ext cx="544" cy="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19" name="Text Box 67"/>
            <p:cNvSpPr txBox="1">
              <a:spLocks noChangeArrowheads="1"/>
            </p:cNvSpPr>
            <p:nvPr/>
          </p:nvSpPr>
          <p:spPr bwMode="auto">
            <a:xfrm>
              <a:off x="3253" y="1616"/>
              <a:ext cx="6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{</a:t>
              </a:r>
              <a:r>
                <a:rPr lang="en-US" altLang="zh-TW" sz="2400" b="1" i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q</a:t>
              </a:r>
              <a:r>
                <a:rPr lang="en-US" altLang="zh-TW" sz="2400" b="1" baseline="-25000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, </a:t>
              </a:r>
              <a:r>
                <a:rPr lang="en-US" altLang="zh-TW" sz="2400" b="1" i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q</a:t>
              </a:r>
              <a:r>
                <a:rPr lang="en-US" altLang="zh-TW" sz="2400" b="1" baseline="-25000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}</a:t>
              </a:r>
            </a:p>
          </p:txBody>
        </p:sp>
        <p:sp>
          <p:nvSpPr>
            <p:cNvPr id="20" name="Line 69"/>
            <p:cNvSpPr>
              <a:spLocks noChangeShapeType="1"/>
            </p:cNvSpPr>
            <p:nvPr/>
          </p:nvSpPr>
          <p:spPr bwMode="auto">
            <a:xfrm flipV="1">
              <a:off x="1338" y="1706"/>
              <a:ext cx="1996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21" name="Text Box 70"/>
            <p:cNvSpPr txBox="1">
              <a:spLocks noChangeArrowheads="1"/>
            </p:cNvSpPr>
            <p:nvPr/>
          </p:nvSpPr>
          <p:spPr bwMode="auto">
            <a:xfrm>
              <a:off x="2018" y="1616"/>
              <a:ext cx="9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sz="2000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0, 1, …, 9</a:t>
              </a:r>
            </a:p>
          </p:txBody>
        </p:sp>
      </p:grpSp>
      <p:grpSp>
        <p:nvGrpSpPr>
          <p:cNvPr id="22" name="Group 80"/>
          <p:cNvGrpSpPr>
            <a:grpSpLocks/>
          </p:cNvGrpSpPr>
          <p:nvPr/>
        </p:nvGrpSpPr>
        <p:grpSpPr bwMode="auto">
          <a:xfrm>
            <a:off x="3124200" y="5322887"/>
            <a:ext cx="4087813" cy="1295400"/>
            <a:chOff x="1338" y="2478"/>
            <a:chExt cx="2575" cy="816"/>
          </a:xfrm>
        </p:grpSpPr>
        <p:sp>
          <p:nvSpPr>
            <p:cNvPr id="23" name="Oval 73"/>
            <p:cNvSpPr>
              <a:spLocks noChangeArrowheads="1"/>
            </p:cNvSpPr>
            <p:nvPr/>
          </p:nvSpPr>
          <p:spPr bwMode="auto">
            <a:xfrm>
              <a:off x="3323" y="2795"/>
              <a:ext cx="544" cy="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24" name="Text Box 74"/>
            <p:cNvSpPr txBox="1">
              <a:spLocks noChangeArrowheads="1"/>
            </p:cNvSpPr>
            <p:nvPr/>
          </p:nvSpPr>
          <p:spPr bwMode="auto">
            <a:xfrm>
              <a:off x="3243" y="2886"/>
              <a:ext cx="6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{</a:t>
              </a:r>
              <a:r>
                <a:rPr lang="en-US" altLang="zh-TW" sz="2400" b="1" i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q</a:t>
              </a:r>
              <a:r>
                <a:rPr lang="en-US" altLang="zh-TW" sz="2400" b="1" baseline="-25000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}</a:t>
              </a:r>
            </a:p>
          </p:txBody>
        </p:sp>
        <p:sp>
          <p:nvSpPr>
            <p:cNvPr id="25" name="Line 75"/>
            <p:cNvSpPr>
              <a:spLocks noChangeShapeType="1"/>
            </p:cNvSpPr>
            <p:nvPr/>
          </p:nvSpPr>
          <p:spPr bwMode="auto">
            <a:xfrm>
              <a:off x="1338" y="2478"/>
              <a:ext cx="1996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26" name="Text Box 78"/>
            <p:cNvSpPr txBox="1">
              <a:spLocks noChangeArrowheads="1"/>
            </p:cNvSpPr>
            <p:nvPr/>
          </p:nvSpPr>
          <p:spPr bwMode="auto">
            <a:xfrm>
              <a:off x="2109" y="2528"/>
              <a:ext cx="99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sz="3600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.</a:t>
              </a: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219200"/>
            <a:ext cx="36576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5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Finite Automata with Epsilon-Transitions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5153" y="1600200"/>
            <a:ext cx="86868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kumimoji="1"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PMingLiU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PMingLiU" panose="02020500000000000000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PMingLiU" panose="02020500000000000000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PMingLiU" panose="02020500000000000000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PMingLiU" panose="02020500000000000000" pitchFamily="18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TW" sz="2800" dirty="0">
                <a:effectLst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en-US" altLang="zh-TW" sz="2400" dirty="0">
              <a:effectLst/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altLang="zh-TW" sz="2400" dirty="0">
              <a:effectLst/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altLang="zh-TW" sz="2400" dirty="0">
              <a:effectLst/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s-ES_tradnl" altLang="zh-TW" sz="2400" i="1" dirty="0">
              <a:effectLst/>
              <a:latin typeface="Symbol" panose="05050102010706020507" pitchFamily="18" charset="2"/>
              <a:ea typeface="DFKai-SB" panose="03000509000000000000" pitchFamily="65" charset="-120"/>
            </a:endParaRPr>
          </a:p>
          <a:p>
            <a:pPr lvl="1" eaLnBrk="1" hangingPunct="1">
              <a:lnSpc>
                <a:spcPct val="110000"/>
              </a:lnSpc>
              <a:defRPr/>
            </a:pPr>
            <a:r>
              <a:rPr lang="es-ES_tradnl" altLang="zh-TW" sz="2400" i="1" dirty="0" err="1">
                <a:effectLst/>
                <a:latin typeface="Symbol" panose="05050102010706020507" pitchFamily="18" charset="2"/>
                <a:ea typeface="DFKai-SB" panose="03000509000000000000" pitchFamily="65" charset="-120"/>
              </a:rPr>
              <a:t>d</a:t>
            </a:r>
            <a:r>
              <a:rPr lang="es-ES_tradnl" altLang="zh-TW" sz="2400" i="1" baseline="-30000" dirty="0" err="1">
                <a:effectLst/>
                <a:ea typeface="DFKai-SB" panose="03000509000000000000" pitchFamily="65" charset="-120"/>
              </a:rPr>
              <a:t>D</a:t>
            </a:r>
            <a:r>
              <a:rPr lang="es-ES_tradnl" altLang="zh-TW" sz="2400" dirty="0">
                <a:effectLst/>
                <a:ea typeface="DFKai-SB" panose="03000509000000000000" pitchFamily="65" charset="-120"/>
              </a:rPr>
              <a:t>({</a:t>
            </a:r>
            <a:r>
              <a:rPr lang="es-ES_tradnl" altLang="zh-TW" sz="2400" i="1" dirty="0">
                <a:effectLst/>
                <a:ea typeface="DFKai-SB" panose="03000509000000000000" pitchFamily="65" charset="-120"/>
              </a:rPr>
              <a:t>q</a:t>
            </a:r>
            <a:r>
              <a:rPr lang="es-ES_tradnl" altLang="zh-TW" sz="2400" baseline="-30000" dirty="0">
                <a:effectLst/>
                <a:ea typeface="DFKai-SB" panose="03000509000000000000" pitchFamily="65" charset="-120"/>
              </a:rPr>
              <a:t>1</a:t>
            </a:r>
            <a:r>
              <a:rPr lang="es-ES_tradnl" altLang="zh-TW" sz="2400" dirty="0">
                <a:effectLst/>
                <a:ea typeface="DFKai-SB" panose="03000509000000000000" pitchFamily="65" charset="-120"/>
              </a:rPr>
              <a:t>}, 0) = ECLOSE(</a:t>
            </a:r>
            <a:r>
              <a:rPr lang="en-US" altLang="zh-TW" sz="2400" i="1" dirty="0">
                <a:effectLst/>
                <a:latin typeface="Symbol" panose="05050102010706020507" pitchFamily="18" charset="2"/>
                <a:ea typeface="DFKai-SB" panose="03000509000000000000" pitchFamily="65" charset="-120"/>
              </a:rPr>
              <a:t>d</a:t>
            </a:r>
            <a:r>
              <a:rPr lang="es-ES_tradnl" altLang="zh-TW" sz="2400" i="1" baseline="-30000" dirty="0">
                <a:effectLst/>
                <a:ea typeface="DFKai-SB" panose="03000509000000000000" pitchFamily="65" charset="-120"/>
              </a:rPr>
              <a:t>E</a:t>
            </a:r>
            <a:r>
              <a:rPr lang="es-ES_tradnl" altLang="zh-TW" sz="2400" dirty="0">
                <a:effectLst/>
                <a:ea typeface="DFKai-SB" panose="03000509000000000000" pitchFamily="65" charset="-120"/>
              </a:rPr>
              <a:t>(</a:t>
            </a:r>
            <a:r>
              <a:rPr lang="es-ES_tradnl" altLang="zh-TW" sz="2400" i="1" dirty="0">
                <a:effectLst/>
                <a:ea typeface="DFKai-SB" panose="03000509000000000000" pitchFamily="65" charset="-120"/>
              </a:rPr>
              <a:t>q</a:t>
            </a:r>
            <a:r>
              <a:rPr lang="es-ES_tradnl" altLang="zh-TW" sz="2400" baseline="-30000" dirty="0">
                <a:effectLst/>
                <a:ea typeface="DFKai-SB" panose="03000509000000000000" pitchFamily="65" charset="-120"/>
              </a:rPr>
              <a:t>1</a:t>
            </a:r>
            <a:r>
              <a:rPr lang="es-ES_tradnl" altLang="zh-TW" sz="2400" dirty="0">
                <a:effectLst/>
                <a:ea typeface="DFKai-SB" panose="03000509000000000000" pitchFamily="65" charset="-120"/>
              </a:rPr>
              <a:t>, 0)) = ECLOSE({</a:t>
            </a:r>
            <a:r>
              <a:rPr lang="es-ES_tradnl" altLang="zh-TW" sz="2400" i="1" dirty="0">
                <a:effectLst/>
                <a:ea typeface="DFKai-SB" panose="03000509000000000000" pitchFamily="65" charset="-120"/>
              </a:rPr>
              <a:t>q</a:t>
            </a:r>
            <a:r>
              <a:rPr lang="es-ES_tradnl" altLang="zh-TW" sz="2400" baseline="-30000" dirty="0">
                <a:effectLst/>
                <a:ea typeface="DFKai-SB" panose="03000509000000000000" pitchFamily="65" charset="-120"/>
              </a:rPr>
              <a:t>1</a:t>
            </a:r>
            <a:r>
              <a:rPr lang="es-ES_tradnl" altLang="zh-TW" sz="2400" dirty="0">
                <a:effectLst/>
                <a:ea typeface="DFKai-SB" panose="03000509000000000000" pitchFamily="65" charset="-120"/>
              </a:rPr>
              <a:t>, </a:t>
            </a:r>
            <a:r>
              <a:rPr lang="es-ES_tradnl" altLang="zh-TW" sz="2400" i="1" dirty="0">
                <a:effectLst/>
                <a:ea typeface="DFKai-SB" panose="03000509000000000000" pitchFamily="65" charset="-120"/>
              </a:rPr>
              <a:t>q</a:t>
            </a:r>
            <a:r>
              <a:rPr lang="es-ES_tradnl" altLang="zh-TW" sz="2400" baseline="-25000" dirty="0">
                <a:effectLst/>
                <a:ea typeface="DFKai-SB" panose="03000509000000000000" pitchFamily="65" charset="-120"/>
              </a:rPr>
              <a:t>4</a:t>
            </a:r>
            <a:r>
              <a:rPr lang="es-ES_tradnl" altLang="zh-TW" sz="2400" dirty="0">
                <a:effectLst/>
                <a:ea typeface="DFKai-SB" panose="03000509000000000000" pitchFamily="65" charset="-120"/>
              </a:rPr>
              <a:t>})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s-ES_tradnl" altLang="zh-TW" sz="2400" dirty="0">
                <a:effectLst/>
                <a:ea typeface="DFKai-SB" panose="03000509000000000000" pitchFamily="65" charset="-120"/>
              </a:rPr>
              <a:t>    = {</a:t>
            </a:r>
            <a:r>
              <a:rPr lang="es-ES_tradnl" altLang="zh-TW" sz="2400" i="1" dirty="0">
                <a:effectLst/>
                <a:ea typeface="DFKai-SB" panose="03000509000000000000" pitchFamily="65" charset="-120"/>
              </a:rPr>
              <a:t>q</a:t>
            </a:r>
            <a:r>
              <a:rPr lang="es-ES_tradnl" altLang="zh-TW" sz="2400" baseline="-30000" dirty="0">
                <a:effectLst/>
                <a:ea typeface="DFKai-SB" panose="03000509000000000000" pitchFamily="65" charset="-120"/>
              </a:rPr>
              <a:t>1</a:t>
            </a:r>
            <a:r>
              <a:rPr lang="es-ES_tradnl" altLang="zh-TW" sz="2400" dirty="0">
                <a:effectLst/>
                <a:ea typeface="DFKai-SB" panose="03000509000000000000" pitchFamily="65" charset="-120"/>
              </a:rPr>
              <a:t>, </a:t>
            </a:r>
            <a:r>
              <a:rPr lang="es-ES_tradnl" altLang="zh-TW" sz="2400" i="1" dirty="0">
                <a:effectLst/>
                <a:ea typeface="DFKai-SB" panose="03000509000000000000" pitchFamily="65" charset="-120"/>
              </a:rPr>
              <a:t>q</a:t>
            </a:r>
            <a:r>
              <a:rPr lang="es-ES_tradnl" altLang="zh-TW" sz="2400" baseline="-25000" dirty="0">
                <a:effectLst/>
                <a:ea typeface="DFKai-SB" panose="03000509000000000000" pitchFamily="65" charset="-120"/>
              </a:rPr>
              <a:t>4</a:t>
            </a:r>
            <a:r>
              <a:rPr lang="es-ES_tradnl" altLang="zh-TW" sz="2400" dirty="0">
                <a:effectLst/>
                <a:ea typeface="DFKai-SB" panose="03000509000000000000" pitchFamily="65" charset="-120"/>
              </a:rPr>
              <a:t>}...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s-ES_tradnl" altLang="zh-TW" sz="2400" i="1" dirty="0" err="1">
                <a:effectLst/>
                <a:latin typeface="Symbol" panose="05050102010706020507" pitchFamily="18" charset="2"/>
                <a:ea typeface="DFKai-SB" panose="03000509000000000000" pitchFamily="65" charset="-120"/>
              </a:rPr>
              <a:t>d</a:t>
            </a:r>
            <a:r>
              <a:rPr lang="es-ES_tradnl" altLang="zh-TW" sz="2400" i="1" baseline="-30000" dirty="0" err="1">
                <a:effectLst/>
                <a:ea typeface="DFKai-SB" panose="03000509000000000000" pitchFamily="65" charset="-120"/>
              </a:rPr>
              <a:t>D</a:t>
            </a:r>
            <a:r>
              <a:rPr lang="es-ES_tradnl" altLang="zh-TW" sz="2400" dirty="0">
                <a:effectLst/>
                <a:ea typeface="DFKai-SB" panose="03000509000000000000" pitchFamily="65" charset="-120"/>
              </a:rPr>
              <a:t>({</a:t>
            </a:r>
            <a:r>
              <a:rPr lang="es-ES_tradnl" altLang="zh-TW" sz="2400" i="1" dirty="0">
                <a:effectLst/>
                <a:ea typeface="DFKai-SB" panose="03000509000000000000" pitchFamily="65" charset="-120"/>
              </a:rPr>
              <a:t>q</a:t>
            </a:r>
            <a:r>
              <a:rPr lang="es-ES_tradnl" altLang="zh-TW" sz="2400" baseline="-30000" dirty="0">
                <a:effectLst/>
                <a:ea typeface="DFKai-SB" panose="03000509000000000000" pitchFamily="65" charset="-120"/>
              </a:rPr>
              <a:t>1</a:t>
            </a:r>
            <a:r>
              <a:rPr lang="es-ES_tradnl" altLang="zh-TW" sz="2400" dirty="0">
                <a:effectLst/>
                <a:ea typeface="DFKai-SB" panose="03000509000000000000" pitchFamily="65" charset="-120"/>
              </a:rPr>
              <a:t>}, .) = ECLOSE(</a:t>
            </a:r>
            <a:r>
              <a:rPr lang="en-US" altLang="zh-TW" sz="2400" i="1" dirty="0">
                <a:effectLst/>
                <a:latin typeface="Symbol" panose="05050102010706020507" pitchFamily="18" charset="2"/>
                <a:ea typeface="DFKai-SB" panose="03000509000000000000" pitchFamily="65" charset="-120"/>
              </a:rPr>
              <a:t>d</a:t>
            </a:r>
            <a:r>
              <a:rPr lang="es-ES_tradnl" altLang="zh-TW" sz="2400" i="1" baseline="-30000" dirty="0">
                <a:effectLst/>
                <a:ea typeface="DFKai-SB" panose="03000509000000000000" pitchFamily="65" charset="-120"/>
              </a:rPr>
              <a:t>E</a:t>
            </a:r>
            <a:r>
              <a:rPr lang="es-ES_tradnl" altLang="zh-TW" sz="2400" dirty="0">
                <a:effectLst/>
                <a:ea typeface="DFKai-SB" panose="03000509000000000000" pitchFamily="65" charset="-120"/>
              </a:rPr>
              <a:t>(</a:t>
            </a:r>
            <a:r>
              <a:rPr lang="es-ES_tradnl" altLang="zh-TW" sz="2400" i="1" dirty="0">
                <a:effectLst/>
                <a:ea typeface="DFKai-SB" panose="03000509000000000000" pitchFamily="65" charset="-120"/>
              </a:rPr>
              <a:t>q</a:t>
            </a:r>
            <a:r>
              <a:rPr lang="es-ES_tradnl" altLang="zh-TW" sz="2400" baseline="-30000" dirty="0">
                <a:effectLst/>
                <a:ea typeface="DFKai-SB" panose="03000509000000000000" pitchFamily="65" charset="-120"/>
              </a:rPr>
              <a:t>1</a:t>
            </a:r>
            <a:r>
              <a:rPr lang="es-ES_tradnl" altLang="zh-TW" sz="2400" dirty="0">
                <a:effectLst/>
                <a:ea typeface="DFKai-SB" panose="03000509000000000000" pitchFamily="65" charset="-120"/>
              </a:rPr>
              <a:t>, .)) = ECLOSE({</a:t>
            </a:r>
            <a:r>
              <a:rPr lang="es-ES_tradnl" altLang="zh-TW" sz="2400" i="1" dirty="0">
                <a:effectLst/>
                <a:ea typeface="DFKai-SB" panose="03000509000000000000" pitchFamily="65" charset="-120"/>
              </a:rPr>
              <a:t>q</a:t>
            </a:r>
            <a:r>
              <a:rPr lang="es-ES_tradnl" altLang="zh-TW" sz="2400" baseline="-30000" dirty="0">
                <a:effectLst/>
                <a:ea typeface="DFKai-SB" panose="03000509000000000000" pitchFamily="65" charset="-120"/>
              </a:rPr>
              <a:t>2</a:t>
            </a:r>
            <a:r>
              <a:rPr lang="es-ES_tradnl" altLang="zh-TW" sz="2400" dirty="0">
                <a:effectLst/>
                <a:ea typeface="DFKai-SB" panose="03000509000000000000" pitchFamily="65" charset="-120"/>
              </a:rPr>
              <a:t>})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s-ES_tradnl" altLang="zh-TW" sz="2400" dirty="0">
                <a:effectLst/>
                <a:ea typeface="DFKai-SB" panose="03000509000000000000" pitchFamily="65" charset="-120"/>
              </a:rPr>
              <a:t>   = {</a:t>
            </a:r>
            <a:r>
              <a:rPr lang="es-ES_tradnl" altLang="zh-TW" sz="2400" i="1" dirty="0">
                <a:effectLst/>
                <a:ea typeface="DFKai-SB" panose="03000509000000000000" pitchFamily="65" charset="-120"/>
              </a:rPr>
              <a:t>q</a:t>
            </a:r>
            <a:r>
              <a:rPr lang="es-ES_tradnl" altLang="zh-TW" sz="2400" baseline="-30000" dirty="0">
                <a:effectLst/>
                <a:ea typeface="DFKai-SB" panose="03000509000000000000" pitchFamily="65" charset="-120"/>
              </a:rPr>
              <a:t>2</a:t>
            </a:r>
            <a:r>
              <a:rPr lang="es-ES_tradnl" altLang="zh-TW" sz="2400" dirty="0">
                <a:effectLst/>
                <a:ea typeface="DFKai-SB" panose="03000509000000000000" pitchFamily="65" charset="-120"/>
              </a:rPr>
              <a:t>}</a:t>
            </a:r>
            <a:endParaRPr lang="en-US" altLang="zh-TW" sz="2400" dirty="0">
              <a:effectLst/>
              <a:ea typeface="DFKai-SB" panose="03000509000000000000" pitchFamily="65" charset="-12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1066800"/>
            <a:ext cx="5334000" cy="2304488"/>
          </a:xfrm>
          <a:prstGeom prst="rect">
            <a:avLst/>
          </a:prstGeom>
        </p:spPr>
      </p:pic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796553" y="4326186"/>
            <a:ext cx="5105400" cy="2133600"/>
            <a:chOff x="-2" y="1525"/>
            <a:chExt cx="3925" cy="1769"/>
          </a:xfrm>
        </p:grpSpPr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1361" y="2016"/>
              <a:ext cx="1240" cy="525"/>
              <a:chOff x="1361" y="2016"/>
              <a:chExt cx="1240" cy="525"/>
            </a:xfrm>
          </p:grpSpPr>
          <p:sp>
            <p:nvSpPr>
              <p:cNvPr id="26" name="Line 5"/>
              <p:cNvSpPr>
                <a:spLocks noChangeShapeType="1"/>
              </p:cNvSpPr>
              <p:nvPr/>
            </p:nvSpPr>
            <p:spPr bwMode="auto">
              <a:xfrm>
                <a:off x="1381" y="2299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27" name="Text Box 6"/>
              <p:cNvSpPr txBox="1">
                <a:spLocks noChangeArrowheads="1"/>
              </p:cNvSpPr>
              <p:nvPr/>
            </p:nvSpPr>
            <p:spPr bwMode="auto">
              <a:xfrm>
                <a:off x="1361" y="2016"/>
                <a:ext cx="771" cy="3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TW" sz="24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新細明體" panose="02020500000000000000" pitchFamily="18" charset="-120"/>
                  </a:rPr>
                  <a:t>  </a:t>
                </a:r>
                <a:r>
                  <a:rPr lang="en-US" altLang="zh-TW" sz="2000" b="1" dirty="0">
                    <a:ea typeface="新細明體" panose="02020500000000000000" pitchFamily="18" charset="-120"/>
                  </a:rPr>
                  <a:t>+ , -</a:t>
                </a:r>
              </a:p>
            </p:txBody>
          </p:sp>
          <p:sp>
            <p:nvSpPr>
              <p:cNvPr id="28" name="Oval 7"/>
              <p:cNvSpPr>
                <a:spLocks noChangeArrowheads="1"/>
              </p:cNvSpPr>
              <p:nvPr/>
            </p:nvSpPr>
            <p:spPr bwMode="auto">
              <a:xfrm>
                <a:off x="2057" y="2042"/>
                <a:ext cx="544" cy="49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29" name="Text Box 8"/>
              <p:cNvSpPr txBox="1">
                <a:spLocks noChangeArrowheads="1"/>
              </p:cNvSpPr>
              <p:nvPr/>
            </p:nvSpPr>
            <p:spPr bwMode="auto">
              <a:xfrm>
                <a:off x="2097" y="2133"/>
                <a:ext cx="409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{</a:t>
                </a:r>
                <a:r>
                  <a:rPr lang="en-US" altLang="zh-TW" sz="2000" i="1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}</a:t>
                </a:r>
              </a:p>
            </p:txBody>
          </p:sp>
        </p:grp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-2" y="2168"/>
              <a:ext cx="534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start</a:t>
              </a:r>
            </a:p>
          </p:txBody>
        </p:sp>
        <p:grpSp>
          <p:nvGrpSpPr>
            <p:cNvPr id="10" name="Group 10"/>
            <p:cNvGrpSpPr>
              <a:grpSpLocks/>
            </p:cNvGrpSpPr>
            <p:nvPr/>
          </p:nvGrpSpPr>
          <p:grpSpPr bwMode="auto">
            <a:xfrm>
              <a:off x="383" y="2077"/>
              <a:ext cx="1168" cy="609"/>
              <a:chOff x="383" y="2077"/>
              <a:chExt cx="1168" cy="609"/>
            </a:xfrm>
          </p:grpSpPr>
          <p:sp>
            <p:nvSpPr>
              <p:cNvPr id="21" name="Line 11"/>
              <p:cNvSpPr>
                <a:spLocks noChangeShapeType="1"/>
              </p:cNvSpPr>
              <p:nvPr/>
            </p:nvSpPr>
            <p:spPr bwMode="auto">
              <a:xfrm rot="16176898" flipH="1">
                <a:off x="1014" y="2474"/>
                <a:ext cx="81" cy="7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22" name="Line 12"/>
              <p:cNvSpPr>
                <a:spLocks noChangeShapeType="1"/>
              </p:cNvSpPr>
              <p:nvPr/>
            </p:nvSpPr>
            <p:spPr bwMode="auto">
              <a:xfrm>
                <a:off x="383" y="2304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23" name="Oval 13"/>
              <p:cNvSpPr>
                <a:spLocks noChangeArrowheads="1"/>
              </p:cNvSpPr>
              <p:nvPr/>
            </p:nvSpPr>
            <p:spPr bwMode="auto">
              <a:xfrm>
                <a:off x="837" y="2077"/>
                <a:ext cx="544" cy="49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24" name="Text Box 14"/>
              <p:cNvSpPr txBox="1">
                <a:spLocks noChangeArrowheads="1"/>
              </p:cNvSpPr>
              <p:nvPr/>
            </p:nvSpPr>
            <p:spPr bwMode="auto">
              <a:xfrm>
                <a:off x="748" y="2158"/>
                <a:ext cx="803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{</a:t>
                </a:r>
                <a:r>
                  <a:rPr lang="en-US" altLang="zh-TW" sz="2000" i="1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, </a:t>
                </a:r>
                <a:r>
                  <a:rPr lang="en-US" altLang="zh-TW" sz="2000" i="1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}</a:t>
                </a:r>
              </a:p>
            </p:txBody>
          </p:sp>
          <p:sp>
            <p:nvSpPr>
              <p:cNvPr id="25" name="Line 15"/>
              <p:cNvSpPr>
                <a:spLocks noChangeShapeType="1"/>
              </p:cNvSpPr>
              <p:nvPr/>
            </p:nvSpPr>
            <p:spPr bwMode="auto">
              <a:xfrm rot="16176898" flipH="1">
                <a:off x="1150" y="2610"/>
                <a:ext cx="81" cy="7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</p:grpSp>
        <p:grpSp>
          <p:nvGrpSpPr>
            <p:cNvPr id="11" name="Group 16"/>
            <p:cNvGrpSpPr>
              <a:grpSpLocks/>
            </p:cNvGrpSpPr>
            <p:nvPr/>
          </p:nvGrpSpPr>
          <p:grpSpPr bwMode="auto">
            <a:xfrm>
              <a:off x="1338" y="1525"/>
              <a:ext cx="2585" cy="635"/>
              <a:chOff x="1338" y="1525"/>
              <a:chExt cx="2585" cy="635"/>
            </a:xfrm>
          </p:grpSpPr>
          <p:sp>
            <p:nvSpPr>
              <p:cNvPr id="17" name="Oval 17"/>
              <p:cNvSpPr>
                <a:spLocks noChangeArrowheads="1"/>
              </p:cNvSpPr>
              <p:nvPr/>
            </p:nvSpPr>
            <p:spPr bwMode="auto">
              <a:xfrm>
                <a:off x="3333" y="1525"/>
                <a:ext cx="544" cy="49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18" name="Text Box 18"/>
              <p:cNvSpPr txBox="1">
                <a:spLocks noChangeArrowheads="1"/>
              </p:cNvSpPr>
              <p:nvPr/>
            </p:nvSpPr>
            <p:spPr bwMode="auto">
              <a:xfrm>
                <a:off x="3253" y="1616"/>
                <a:ext cx="670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{</a:t>
                </a:r>
                <a:r>
                  <a:rPr lang="en-US" altLang="zh-TW" sz="2000" i="1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, </a:t>
                </a:r>
                <a:r>
                  <a:rPr lang="en-US" altLang="zh-TW" sz="2000" i="1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}</a:t>
                </a:r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 flipV="1">
                <a:off x="1338" y="1706"/>
                <a:ext cx="1996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20" name="Text Box 20"/>
              <p:cNvSpPr txBox="1">
                <a:spLocks noChangeArrowheads="1"/>
              </p:cNvSpPr>
              <p:nvPr/>
            </p:nvSpPr>
            <p:spPr bwMode="auto">
              <a:xfrm>
                <a:off x="2052" y="1529"/>
                <a:ext cx="998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0, 1, …, 9</a:t>
                </a:r>
              </a:p>
            </p:txBody>
          </p:sp>
        </p:grpSp>
        <p:grpSp>
          <p:nvGrpSpPr>
            <p:cNvPr id="12" name="Group 21"/>
            <p:cNvGrpSpPr>
              <a:grpSpLocks/>
            </p:cNvGrpSpPr>
            <p:nvPr/>
          </p:nvGrpSpPr>
          <p:grpSpPr bwMode="auto">
            <a:xfrm>
              <a:off x="1338" y="2478"/>
              <a:ext cx="2575" cy="816"/>
              <a:chOff x="1338" y="2478"/>
              <a:chExt cx="2575" cy="816"/>
            </a:xfrm>
          </p:grpSpPr>
          <p:sp>
            <p:nvSpPr>
              <p:cNvPr id="13" name="Oval 22"/>
              <p:cNvSpPr>
                <a:spLocks noChangeArrowheads="1"/>
              </p:cNvSpPr>
              <p:nvPr/>
            </p:nvSpPr>
            <p:spPr bwMode="auto">
              <a:xfrm>
                <a:off x="3323" y="2795"/>
                <a:ext cx="544" cy="49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14" name="Text Box 23"/>
              <p:cNvSpPr txBox="1">
                <a:spLocks noChangeArrowheads="1"/>
              </p:cNvSpPr>
              <p:nvPr/>
            </p:nvSpPr>
            <p:spPr bwMode="auto">
              <a:xfrm>
                <a:off x="3243" y="2886"/>
                <a:ext cx="670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{</a:t>
                </a:r>
                <a:r>
                  <a:rPr lang="en-US" altLang="zh-TW" sz="2000" i="1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}</a:t>
                </a:r>
              </a:p>
            </p:txBody>
          </p:sp>
          <p:sp>
            <p:nvSpPr>
              <p:cNvPr id="15" name="Line 24"/>
              <p:cNvSpPr>
                <a:spLocks noChangeShapeType="1"/>
              </p:cNvSpPr>
              <p:nvPr/>
            </p:nvSpPr>
            <p:spPr bwMode="auto">
              <a:xfrm>
                <a:off x="1338" y="2478"/>
                <a:ext cx="1996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16" name="Text Box 25"/>
              <p:cNvSpPr txBox="1">
                <a:spLocks noChangeArrowheads="1"/>
              </p:cNvSpPr>
              <p:nvPr/>
            </p:nvSpPr>
            <p:spPr bwMode="auto">
              <a:xfrm>
                <a:off x="2109" y="2528"/>
                <a:ext cx="998" cy="5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TW" sz="36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.</a:t>
                </a:r>
              </a:p>
            </p:txBody>
          </p:sp>
        </p:grpSp>
      </p:grpSp>
      <p:sp>
        <p:nvSpPr>
          <p:cNvPr id="30" name="Line 24"/>
          <p:cNvSpPr>
            <a:spLocks noChangeShapeType="1"/>
          </p:cNvSpPr>
          <p:nvPr/>
        </p:nvSpPr>
        <p:spPr bwMode="auto">
          <a:xfrm>
            <a:off x="7182376" y="5290149"/>
            <a:ext cx="953442" cy="7535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anose="02020500000000000000" pitchFamily="18" charset="-120"/>
            </a:endParaRPr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 flipV="1">
            <a:off x="7182376" y="4836368"/>
            <a:ext cx="1057501" cy="4368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anose="02020500000000000000" pitchFamily="18" charset="-120"/>
            </a:endParaRPr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7533576" y="5031013"/>
            <a:ext cx="1298138" cy="646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TW" sz="36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7495854" y="4994988"/>
            <a:ext cx="12981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0,1,..,9</a:t>
            </a:r>
          </a:p>
        </p:txBody>
      </p:sp>
    </p:spTree>
    <p:extLst>
      <p:ext uri="{BB962C8B-B14F-4D97-AF65-F5344CB8AC3E}">
        <p14:creationId xmlns:p14="http://schemas.microsoft.com/office/powerpoint/2010/main" val="237803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Finite Automata with Epsilon-Transitions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7308850" y="5060950"/>
            <a:ext cx="1295400" cy="1081088"/>
            <a:chOff x="4604" y="3188"/>
            <a:chExt cx="816" cy="681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 flipV="1">
              <a:off x="4794" y="3188"/>
              <a:ext cx="453" cy="454"/>
              <a:chOff x="2200" y="2160"/>
              <a:chExt cx="453" cy="454"/>
            </a:xfrm>
          </p:grpSpPr>
          <p:sp>
            <p:nvSpPr>
              <p:cNvPr id="8" name="Oval 4"/>
              <p:cNvSpPr>
                <a:spLocks noChangeArrowheads="1"/>
              </p:cNvSpPr>
              <p:nvPr/>
            </p:nvSpPr>
            <p:spPr bwMode="auto">
              <a:xfrm>
                <a:off x="2200" y="2160"/>
                <a:ext cx="453" cy="4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9" name="Line 5"/>
              <p:cNvSpPr>
                <a:spLocks noChangeShapeType="1"/>
              </p:cNvSpPr>
              <p:nvPr/>
            </p:nvSpPr>
            <p:spPr bwMode="auto">
              <a:xfrm>
                <a:off x="2200" y="2341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4604" y="3638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0, 1, …, 9</a:t>
              </a:r>
            </a:p>
          </p:txBody>
        </p:sp>
      </p:grpSp>
      <p:grpSp>
        <p:nvGrpSpPr>
          <p:cNvPr id="10" name="Group 62"/>
          <p:cNvGrpSpPr>
            <a:grpSpLocks/>
          </p:cNvGrpSpPr>
          <p:nvPr/>
        </p:nvGrpSpPr>
        <p:grpSpPr bwMode="auto">
          <a:xfrm>
            <a:off x="18304" y="1643030"/>
            <a:ext cx="8918575" cy="3608387"/>
            <a:chOff x="-2" y="1081"/>
            <a:chExt cx="5618" cy="2273"/>
          </a:xfrm>
        </p:grpSpPr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-2" y="1081"/>
              <a:ext cx="5618" cy="2213"/>
              <a:chOff x="-2" y="1081"/>
              <a:chExt cx="5618" cy="2213"/>
            </a:xfrm>
          </p:grpSpPr>
          <p:grpSp>
            <p:nvGrpSpPr>
              <p:cNvPr id="22" name="Group 10"/>
              <p:cNvGrpSpPr>
                <a:grpSpLocks/>
              </p:cNvGrpSpPr>
              <p:nvPr/>
            </p:nvGrpSpPr>
            <p:grpSpPr bwMode="auto">
              <a:xfrm>
                <a:off x="3198" y="1081"/>
                <a:ext cx="816" cy="681"/>
                <a:chOff x="2010" y="1933"/>
                <a:chExt cx="816" cy="681"/>
              </a:xfrm>
            </p:grpSpPr>
            <p:grpSp>
              <p:nvGrpSpPr>
                <p:cNvPr id="60" name="Group 11"/>
                <p:cNvGrpSpPr>
                  <a:grpSpLocks/>
                </p:cNvGrpSpPr>
                <p:nvPr/>
              </p:nvGrpSpPr>
              <p:grpSpPr bwMode="auto">
                <a:xfrm>
                  <a:off x="2200" y="2160"/>
                  <a:ext cx="453" cy="454"/>
                  <a:chOff x="2200" y="2160"/>
                  <a:chExt cx="453" cy="454"/>
                </a:xfrm>
              </p:grpSpPr>
              <p:sp>
                <p:nvSpPr>
                  <p:cNvPr id="6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453" cy="45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63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200" y="2341"/>
                    <a:ext cx="0" cy="1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</p:grpSp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010" y="1933"/>
                  <a:ext cx="81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en-US" altLang="zh-TW" b="1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0, 1, …, 9</a:t>
                  </a:r>
                </a:p>
              </p:txBody>
            </p:sp>
          </p:grpSp>
          <p:grpSp>
            <p:nvGrpSpPr>
              <p:cNvPr id="23" name="Group 15"/>
              <p:cNvGrpSpPr>
                <a:grpSpLocks/>
              </p:cNvGrpSpPr>
              <p:nvPr/>
            </p:nvGrpSpPr>
            <p:grpSpPr bwMode="auto">
              <a:xfrm>
                <a:off x="-2" y="1525"/>
                <a:ext cx="3925" cy="1769"/>
                <a:chOff x="-2" y="1525"/>
                <a:chExt cx="3925" cy="1769"/>
              </a:xfrm>
            </p:grpSpPr>
            <p:grpSp>
              <p:nvGrpSpPr>
                <p:cNvPr id="31" name="Group 16"/>
                <p:cNvGrpSpPr>
                  <a:grpSpLocks/>
                </p:cNvGrpSpPr>
                <p:nvPr/>
              </p:nvGrpSpPr>
              <p:grpSpPr bwMode="auto">
                <a:xfrm>
                  <a:off x="-2" y="1525"/>
                  <a:ext cx="3925" cy="1769"/>
                  <a:chOff x="-2" y="1525"/>
                  <a:chExt cx="3925" cy="1769"/>
                </a:xfrm>
              </p:grpSpPr>
              <p:grpSp>
                <p:nvGrpSpPr>
                  <p:cNvPr id="38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1361" y="2016"/>
                    <a:ext cx="1240" cy="525"/>
                    <a:chOff x="1361" y="2016"/>
                    <a:chExt cx="1240" cy="525"/>
                  </a:xfrm>
                </p:grpSpPr>
                <p:sp>
                  <p:nvSpPr>
                    <p:cNvPr id="56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81" y="2299"/>
                      <a:ext cx="6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r" eaLnBrk="1" hangingPunct="1">
                        <a:defRPr/>
                      </a:pPr>
                      <a:endParaRPr 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57" name="Text Box 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61" y="2016"/>
                      <a:ext cx="771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TW" sz="2400">
                          <a:ea typeface="新細明體" panose="02020500000000000000" pitchFamily="18" charset="-120"/>
                        </a:rPr>
                        <a:t>  </a:t>
                      </a:r>
                      <a:r>
                        <a:rPr lang="en-US" altLang="zh-TW" sz="2000" b="1">
                          <a:ea typeface="新細明體" panose="02020500000000000000" pitchFamily="18" charset="-120"/>
                        </a:rPr>
                        <a:t>+ , -</a:t>
                      </a:r>
                    </a:p>
                  </p:txBody>
                </p:sp>
                <p:sp>
                  <p:nvSpPr>
                    <p:cNvPr id="58" name="Oval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7" y="2042"/>
                      <a:ext cx="544" cy="499"/>
                    </a:xfrm>
                    <a:prstGeom prst="ellipse">
                      <a:avLst/>
                    </a:prstGeom>
                    <a:solidFill>
                      <a:srgbClr val="92D05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 eaLnBrk="1" hangingPunct="1">
                        <a:defRPr/>
                      </a:pPr>
                      <a:endParaRPr lang="en-US"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59" name="Text Box 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97" y="2133"/>
                      <a:ext cx="409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TW" sz="240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{</a:t>
                      </a:r>
                      <a:r>
                        <a:rPr lang="en-US" altLang="zh-TW" sz="2400" i="1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q</a:t>
                      </a:r>
                      <a:r>
                        <a:rPr lang="en-US" altLang="zh-TW" sz="2400" baseline="-2500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lang="en-US" altLang="zh-TW" sz="240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p:txBody>
                </p:sp>
              </p:grpSp>
              <p:sp>
                <p:nvSpPr>
                  <p:cNvPr id="39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2" y="2168"/>
                    <a:ext cx="43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start</a:t>
                    </a:r>
                  </a:p>
                </p:txBody>
              </p:sp>
              <p:grpSp>
                <p:nvGrpSpPr>
                  <p:cNvPr id="40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383" y="2077"/>
                    <a:ext cx="1003" cy="610"/>
                    <a:chOff x="383" y="2077"/>
                    <a:chExt cx="1003" cy="610"/>
                  </a:xfrm>
                </p:grpSpPr>
                <p:sp>
                  <p:nvSpPr>
                    <p:cNvPr id="51" name="Line 24"/>
                    <p:cNvSpPr>
                      <a:spLocks noChangeShapeType="1"/>
                    </p:cNvSpPr>
                    <p:nvPr/>
                  </p:nvSpPr>
                  <p:spPr bwMode="auto">
                    <a:xfrm rot="16176898" flipH="1">
                      <a:off x="1014" y="2474"/>
                      <a:ext cx="81" cy="7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algn="r" eaLnBrk="1" hangingPunct="1">
                        <a:defRPr/>
                      </a:pPr>
                      <a:endParaRPr 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52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3" y="2304"/>
                      <a:ext cx="40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r" eaLnBrk="1" hangingPunct="1">
                        <a:defRPr/>
                      </a:pPr>
                      <a:endParaRPr 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53" name="Oval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7" y="2077"/>
                      <a:ext cx="544" cy="499"/>
                    </a:xfrm>
                    <a:prstGeom prst="ellipse">
                      <a:avLst/>
                    </a:prstGeom>
                    <a:solidFill>
                      <a:srgbClr val="92D05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 eaLnBrk="1" hangingPunct="1">
                        <a:defRPr/>
                      </a:pPr>
                      <a:endParaRPr lang="en-US"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54" name="Text Box 2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48" y="2158"/>
                      <a:ext cx="638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TW" sz="2400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{</a:t>
                      </a:r>
                      <a:r>
                        <a:rPr lang="en-US" altLang="zh-TW" sz="2400" i="1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q</a:t>
                      </a:r>
                      <a:r>
                        <a:rPr lang="en-US" altLang="zh-TW" sz="2400" baseline="-25000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r>
                        <a:rPr lang="en-US" altLang="zh-TW" sz="2400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, </a:t>
                      </a:r>
                      <a:r>
                        <a:rPr lang="en-US" altLang="zh-TW" sz="2400" i="1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q</a:t>
                      </a:r>
                      <a:r>
                        <a:rPr lang="en-US" altLang="zh-TW" sz="2400" baseline="-25000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lang="en-US" altLang="zh-TW" sz="2400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p:txBody>
                </p:sp>
                <p:sp>
                  <p:nvSpPr>
                    <p:cNvPr id="55" name="Line 28"/>
                    <p:cNvSpPr>
                      <a:spLocks noChangeShapeType="1"/>
                    </p:cNvSpPr>
                    <p:nvPr/>
                  </p:nvSpPr>
                  <p:spPr bwMode="auto">
                    <a:xfrm rot="16176898" flipH="1">
                      <a:off x="1150" y="2610"/>
                      <a:ext cx="81" cy="7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algn="r" eaLnBrk="1" hangingPunct="1">
                        <a:defRPr/>
                      </a:pPr>
                      <a:endParaRPr 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ea typeface="新細明體" panose="02020500000000000000" pitchFamily="18" charset="-120"/>
                      </a:endParaRPr>
                    </a:p>
                  </p:txBody>
                </p:sp>
              </p:grpSp>
              <p:grpSp>
                <p:nvGrpSpPr>
                  <p:cNvPr id="41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1338" y="1525"/>
                    <a:ext cx="2585" cy="635"/>
                    <a:chOff x="1338" y="1525"/>
                    <a:chExt cx="2585" cy="635"/>
                  </a:xfrm>
                </p:grpSpPr>
                <p:sp>
                  <p:nvSpPr>
                    <p:cNvPr id="47" name="Oval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33" y="1525"/>
                      <a:ext cx="544" cy="499"/>
                    </a:xfrm>
                    <a:prstGeom prst="ellipse">
                      <a:avLst/>
                    </a:prstGeom>
                    <a:solidFill>
                      <a:srgbClr val="92D05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 eaLnBrk="1" hangingPunct="1">
                        <a:defRPr/>
                      </a:pPr>
                      <a:endParaRPr lang="en-US"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48" name="Text Box 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53" y="1616"/>
                      <a:ext cx="670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TW" sz="240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{</a:t>
                      </a:r>
                      <a:r>
                        <a:rPr lang="en-US" altLang="zh-TW" sz="2400" i="1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q</a:t>
                      </a:r>
                      <a:r>
                        <a:rPr lang="en-US" altLang="zh-TW" sz="2400" baseline="-2500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lang="en-US" altLang="zh-TW" sz="240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, </a:t>
                      </a:r>
                      <a:r>
                        <a:rPr lang="en-US" altLang="zh-TW" sz="2400" i="1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q</a:t>
                      </a:r>
                      <a:r>
                        <a:rPr lang="en-US" altLang="zh-TW" sz="2400" baseline="-2500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  <a:r>
                        <a:rPr lang="en-US" altLang="zh-TW" sz="240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p:txBody>
                </p:sp>
                <p:sp>
                  <p:nvSpPr>
                    <p:cNvPr id="49" name="Line 3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38" y="1706"/>
                      <a:ext cx="1996" cy="45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r" eaLnBrk="1" hangingPunct="1">
                        <a:defRPr/>
                      </a:pPr>
                      <a:endParaRPr 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50" name="Text Box 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18" y="1616"/>
                      <a:ext cx="998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TW" sz="2000" b="1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0, 1, …, 9</a:t>
                      </a:r>
                    </a:p>
                  </p:txBody>
                </p:sp>
              </p:grpSp>
              <p:grpSp>
                <p:nvGrpSpPr>
                  <p:cNvPr id="42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1338" y="2478"/>
                    <a:ext cx="2575" cy="816"/>
                    <a:chOff x="1338" y="2478"/>
                    <a:chExt cx="2575" cy="816"/>
                  </a:xfrm>
                </p:grpSpPr>
                <p:sp>
                  <p:nvSpPr>
                    <p:cNvPr id="43" name="Oval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23" y="2795"/>
                      <a:ext cx="544" cy="499"/>
                    </a:xfrm>
                    <a:prstGeom prst="ellipse">
                      <a:avLst/>
                    </a:prstGeom>
                    <a:solidFill>
                      <a:srgbClr val="92D05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 eaLnBrk="1" hangingPunct="1">
                        <a:defRPr/>
                      </a:pPr>
                      <a:endParaRPr lang="en-US"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44" name="Text Box 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43" y="2886"/>
                      <a:ext cx="670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 algn="ctr"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TW" sz="240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{</a:t>
                      </a:r>
                      <a:r>
                        <a:rPr lang="en-US" altLang="zh-TW" sz="2400" i="1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q</a:t>
                      </a:r>
                      <a:r>
                        <a:rPr lang="en-US" altLang="zh-TW" sz="2400" baseline="-2500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lang="en-US" altLang="zh-TW" sz="240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p:txBody>
                </p:sp>
                <p:sp>
                  <p:nvSpPr>
                    <p:cNvPr id="45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38" y="2478"/>
                      <a:ext cx="1996" cy="5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r" eaLnBrk="1" hangingPunct="1">
                        <a:defRPr/>
                      </a:pPr>
                      <a:endParaRPr 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46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09" y="2528"/>
                      <a:ext cx="998" cy="4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TW" sz="360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.</a:t>
                      </a:r>
                    </a:p>
                  </p:txBody>
                </p:sp>
              </p:grpSp>
            </p:grpSp>
            <p:grpSp>
              <p:nvGrpSpPr>
                <p:cNvPr id="32" name="Group 39"/>
                <p:cNvGrpSpPr>
                  <a:grpSpLocks/>
                </p:cNvGrpSpPr>
                <p:nvPr/>
              </p:nvGrpSpPr>
              <p:grpSpPr bwMode="auto">
                <a:xfrm>
                  <a:off x="2608" y="1888"/>
                  <a:ext cx="1254" cy="381"/>
                  <a:chOff x="2608" y="1888"/>
                  <a:chExt cx="1254" cy="381"/>
                </a:xfrm>
              </p:grpSpPr>
              <p:sp>
                <p:nvSpPr>
                  <p:cNvPr id="36" name="Line 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08" y="1888"/>
                    <a:ext cx="726" cy="3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37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09" y="2019"/>
                    <a:ext cx="953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000" b="1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0, 1, …, 9</a:t>
                    </a:r>
                  </a:p>
                </p:txBody>
              </p:sp>
            </p:grpSp>
            <p:grpSp>
              <p:nvGrpSpPr>
                <p:cNvPr id="33" name="Group 42"/>
                <p:cNvGrpSpPr>
                  <a:grpSpLocks/>
                </p:cNvGrpSpPr>
                <p:nvPr/>
              </p:nvGrpSpPr>
              <p:grpSpPr bwMode="auto">
                <a:xfrm>
                  <a:off x="2562" y="2242"/>
                  <a:ext cx="772" cy="689"/>
                  <a:chOff x="2562" y="2242"/>
                  <a:chExt cx="772" cy="689"/>
                </a:xfrm>
              </p:grpSpPr>
              <p:sp>
                <p:nvSpPr>
                  <p:cNvPr id="34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2562" y="2432"/>
                    <a:ext cx="772" cy="4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35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2789" y="2242"/>
                    <a:ext cx="188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defRPr/>
                    </a:pPr>
                    <a:r>
                      <a:rPr lang="en-US" altLang="zh-TW" sz="3600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.</a:t>
                    </a:r>
                  </a:p>
                </p:txBody>
              </p:sp>
            </p:grpSp>
          </p:grpSp>
          <p:grpSp>
            <p:nvGrpSpPr>
              <p:cNvPr id="24" name="Group 45"/>
              <p:cNvGrpSpPr>
                <a:grpSpLocks/>
              </p:cNvGrpSpPr>
              <p:nvPr/>
            </p:nvGrpSpPr>
            <p:grpSpPr bwMode="auto">
              <a:xfrm>
                <a:off x="3893" y="1375"/>
                <a:ext cx="1723" cy="695"/>
                <a:chOff x="3893" y="1375"/>
                <a:chExt cx="1723" cy="695"/>
              </a:xfrm>
            </p:grpSpPr>
            <p:grpSp>
              <p:nvGrpSpPr>
                <p:cNvPr id="25" name="Group 46"/>
                <p:cNvGrpSpPr>
                  <a:grpSpLocks/>
                </p:cNvGrpSpPr>
                <p:nvPr/>
              </p:nvGrpSpPr>
              <p:grpSpPr bwMode="auto">
                <a:xfrm>
                  <a:off x="4468" y="1480"/>
                  <a:ext cx="1148" cy="590"/>
                  <a:chOff x="4468" y="1480"/>
                  <a:chExt cx="1148" cy="590"/>
                </a:xfrm>
              </p:grpSpPr>
              <p:sp>
                <p:nvSpPr>
                  <p:cNvPr id="28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4468" y="1480"/>
                    <a:ext cx="1088" cy="59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eaLnBrk="1" hangingPunct="1">
                      <a:defRPr/>
                    </a:pPr>
                    <a:endParaRPr lang="en-US"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29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4488" y="1531"/>
                    <a:ext cx="1043" cy="498"/>
                  </a:xfrm>
                  <a:prstGeom prst="ellipse">
                    <a:avLst/>
                  </a:prstGeom>
                  <a:solidFill>
                    <a:srgbClr val="92D05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30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28" y="1603"/>
                    <a:ext cx="108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40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{</a:t>
                    </a:r>
                    <a:r>
                      <a:rPr lang="en-US" altLang="zh-TW" sz="2400" i="1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aseline="-2500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2</a:t>
                    </a:r>
                    <a:r>
                      <a:rPr lang="en-US" altLang="zh-TW" sz="240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, </a:t>
                    </a:r>
                    <a:r>
                      <a:rPr lang="en-US" altLang="zh-TW" sz="2400" i="1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aseline="-2500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3</a:t>
                    </a:r>
                    <a:r>
                      <a:rPr lang="en-US" altLang="zh-TW" sz="240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, </a:t>
                    </a:r>
                    <a:r>
                      <a:rPr lang="en-US" altLang="zh-TW" sz="2400" i="1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aseline="-2500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5</a:t>
                    </a:r>
                    <a:r>
                      <a:rPr lang="en-US" altLang="zh-TW" sz="240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}</a:t>
                    </a:r>
                  </a:p>
                </p:txBody>
              </p:sp>
            </p:grpSp>
            <p:sp>
              <p:nvSpPr>
                <p:cNvPr id="26" name="Line 50"/>
                <p:cNvSpPr>
                  <a:spLocks noChangeShapeType="1"/>
                </p:cNvSpPr>
                <p:nvPr/>
              </p:nvSpPr>
              <p:spPr bwMode="auto">
                <a:xfrm>
                  <a:off x="3893" y="1777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7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3979" y="1375"/>
                  <a:ext cx="408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en-US" altLang="zh-TW" sz="36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.</a:t>
                  </a:r>
                </a:p>
              </p:txBody>
            </p:sp>
          </p:grpSp>
        </p:grpSp>
        <p:grpSp>
          <p:nvGrpSpPr>
            <p:cNvPr id="12" name="Group 52"/>
            <p:cNvGrpSpPr>
              <a:grpSpLocks/>
            </p:cNvGrpSpPr>
            <p:nvPr/>
          </p:nvGrpSpPr>
          <p:grpSpPr bwMode="auto">
            <a:xfrm>
              <a:off x="3878" y="2764"/>
              <a:ext cx="1723" cy="590"/>
              <a:chOff x="3878" y="2764"/>
              <a:chExt cx="1723" cy="590"/>
            </a:xfrm>
          </p:grpSpPr>
          <p:grpSp>
            <p:nvGrpSpPr>
              <p:cNvPr id="16" name="Group 53"/>
              <p:cNvGrpSpPr>
                <a:grpSpLocks/>
              </p:cNvGrpSpPr>
              <p:nvPr/>
            </p:nvGrpSpPr>
            <p:grpSpPr bwMode="auto">
              <a:xfrm>
                <a:off x="4453" y="2764"/>
                <a:ext cx="1148" cy="590"/>
                <a:chOff x="4468" y="1480"/>
                <a:chExt cx="1148" cy="590"/>
              </a:xfrm>
            </p:grpSpPr>
            <p:sp>
              <p:nvSpPr>
                <p:cNvPr id="19" name="Oval 54"/>
                <p:cNvSpPr>
                  <a:spLocks noChangeArrowheads="1"/>
                </p:cNvSpPr>
                <p:nvPr/>
              </p:nvSpPr>
              <p:spPr bwMode="auto">
                <a:xfrm>
                  <a:off x="4468" y="1480"/>
                  <a:ext cx="1088" cy="590"/>
                </a:xfrm>
                <a:prstGeom prst="ellipse">
                  <a:avLst/>
                </a:prstGeom>
                <a:solidFill>
                  <a:srgbClr val="92D05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1" hangingPunct="1">
                    <a:defRPr/>
                  </a:pPr>
                  <a:endParaRPr lang="en-US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0" name="Oval 55"/>
                <p:cNvSpPr>
                  <a:spLocks noChangeArrowheads="1"/>
                </p:cNvSpPr>
                <p:nvPr/>
              </p:nvSpPr>
              <p:spPr bwMode="auto">
                <a:xfrm>
                  <a:off x="4488" y="1531"/>
                  <a:ext cx="1043" cy="498"/>
                </a:xfrm>
                <a:prstGeom prst="ellipse">
                  <a:avLst/>
                </a:prstGeom>
                <a:solidFill>
                  <a:srgbClr val="92D05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1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4528" y="1603"/>
                  <a:ext cx="108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en-US" altLang="zh-TW" sz="2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{</a:t>
                  </a:r>
                  <a:r>
                    <a:rPr lang="en-US" altLang="zh-TW" sz="2400" i="1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q</a:t>
                  </a:r>
                  <a:r>
                    <a:rPr lang="en-US" altLang="zh-TW" sz="2400" baseline="-250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3</a:t>
                  </a:r>
                  <a:r>
                    <a:rPr lang="en-US" altLang="zh-TW" sz="2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, </a:t>
                  </a:r>
                  <a:r>
                    <a:rPr lang="en-US" altLang="zh-TW" sz="2400" i="1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q</a:t>
                  </a:r>
                  <a:r>
                    <a:rPr lang="en-US" altLang="zh-TW" sz="2400" baseline="-250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5</a:t>
                  </a:r>
                  <a:r>
                    <a:rPr lang="en-US" altLang="zh-TW" sz="2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}</a:t>
                  </a: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auto">
              <a:xfrm>
                <a:off x="3878" y="3061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18" name="Text Box 58"/>
              <p:cNvSpPr txBox="1">
                <a:spLocks noChangeArrowheads="1"/>
              </p:cNvSpPr>
              <p:nvPr/>
            </p:nvSpPr>
            <p:spPr bwMode="auto">
              <a:xfrm>
                <a:off x="3894" y="2819"/>
                <a:ext cx="91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TW" sz="1600" b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0, 1, …9</a:t>
                </a:r>
              </a:p>
            </p:txBody>
          </p:sp>
        </p:grpSp>
        <p:grpSp>
          <p:nvGrpSpPr>
            <p:cNvPr id="13" name="Group 59"/>
            <p:cNvGrpSpPr>
              <a:grpSpLocks/>
            </p:cNvGrpSpPr>
            <p:nvPr/>
          </p:nvGrpSpPr>
          <p:grpSpPr bwMode="auto">
            <a:xfrm>
              <a:off x="4376" y="2069"/>
              <a:ext cx="817" cy="681"/>
              <a:chOff x="4376" y="2069"/>
              <a:chExt cx="817" cy="681"/>
            </a:xfrm>
          </p:grpSpPr>
          <p:sp>
            <p:nvSpPr>
              <p:cNvPr id="14" name="Line 60"/>
              <p:cNvSpPr>
                <a:spLocks noChangeShapeType="1"/>
              </p:cNvSpPr>
              <p:nvPr/>
            </p:nvSpPr>
            <p:spPr bwMode="auto">
              <a:xfrm>
                <a:off x="5012" y="2069"/>
                <a:ext cx="0" cy="6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15" name="Text Box 61"/>
              <p:cNvSpPr txBox="1">
                <a:spLocks noChangeArrowheads="1"/>
              </p:cNvSpPr>
              <p:nvPr/>
            </p:nvSpPr>
            <p:spPr bwMode="auto">
              <a:xfrm>
                <a:off x="4376" y="2251"/>
                <a:ext cx="81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TW" b="1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0, 1, …9</a:t>
                </a:r>
                <a:endParaRPr lang="en-US" altLang="zh-TW" dirty="0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445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60F1F-BFAB-4B95-87CE-EC921A24C6F6}" type="slidenum">
              <a:rPr lang="en-US" altLang="zh-TW"/>
              <a:pPr>
                <a:defRPr/>
              </a:pPr>
              <a:t>26</a:t>
            </a:fld>
            <a:endParaRPr lang="en-US" altLang="zh-TW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325" y="781050"/>
            <a:ext cx="9036050" cy="5257800"/>
          </a:xfrm>
        </p:spPr>
        <p:txBody>
          <a:bodyPr>
            <a:normAutofit/>
          </a:bodyPr>
          <a:lstStyle/>
          <a:p>
            <a:pPr lvl="1" eaLnBrk="1" hangingPunct="1">
              <a:defRPr/>
            </a:pPr>
            <a:endParaRPr lang="en-US" altLang="zh-TW" dirty="0"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defRPr/>
            </a:pPr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defRPr/>
            </a:pPr>
            <a:r>
              <a:rPr lang="en-US" altLang="zh-TW" dirty="0"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The dead state 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zh-TW" dirty="0"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need be shown. </a:t>
            </a:r>
          </a:p>
          <a:p>
            <a:pPr lvl="1" eaLnBrk="1" hangingPunct="1">
              <a:defRPr/>
            </a:pPr>
            <a:endParaRPr lang="en-US" altLang="zh-TW" dirty="0"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defRPr/>
            </a:pPr>
            <a:endParaRPr lang="en-US" altLang="zh-TW" dirty="0"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defRPr/>
            </a:pPr>
            <a:endParaRPr lang="en-US" altLang="zh-TW" dirty="0"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defRPr/>
            </a:pPr>
            <a:endParaRPr lang="en-US" altLang="zh-TW" dirty="0"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defRPr/>
            </a:pPr>
            <a:endParaRPr lang="en-US" altLang="zh-TW" dirty="0"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defRPr/>
            </a:pPr>
            <a:endParaRPr lang="en-US" altLang="zh-TW" dirty="0"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defRPr/>
            </a:pPr>
            <a:endParaRPr lang="en-US" altLang="zh-TW" dirty="0"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zh-TW" dirty="0"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altLang="zh-TW" dirty="0"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altLang="zh-TW" dirty="0"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80018" name="Text Box 146"/>
          <p:cNvSpPr txBox="1">
            <a:spLocks noChangeArrowheads="1"/>
          </p:cNvSpPr>
          <p:nvPr/>
        </p:nvSpPr>
        <p:spPr bwMode="auto">
          <a:xfrm>
            <a:off x="6300788" y="450850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</a:rPr>
              <a:t>0, 1, …, 9</a:t>
            </a:r>
          </a:p>
        </p:txBody>
      </p:sp>
      <p:grpSp>
        <p:nvGrpSpPr>
          <p:cNvPr id="45061" name="Group 60"/>
          <p:cNvGrpSpPr>
            <a:grpSpLocks/>
          </p:cNvGrpSpPr>
          <p:nvPr/>
        </p:nvGrpSpPr>
        <p:grpSpPr bwMode="auto">
          <a:xfrm flipV="1">
            <a:off x="7864475" y="4686300"/>
            <a:ext cx="719138" cy="720725"/>
            <a:chOff x="2200" y="2160"/>
            <a:chExt cx="453" cy="454"/>
          </a:xfrm>
        </p:grpSpPr>
        <p:sp>
          <p:nvSpPr>
            <p:cNvPr id="79933" name="Oval 61"/>
            <p:cNvSpPr>
              <a:spLocks noChangeArrowheads="1"/>
            </p:cNvSpPr>
            <p:nvPr/>
          </p:nvSpPr>
          <p:spPr bwMode="auto">
            <a:xfrm>
              <a:off x="2200" y="2160"/>
              <a:ext cx="453" cy="4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79934" name="Line 62"/>
            <p:cNvSpPr>
              <a:spLocks noChangeShapeType="1"/>
            </p:cNvSpPr>
            <p:nvPr/>
          </p:nvSpPr>
          <p:spPr bwMode="auto">
            <a:xfrm>
              <a:off x="2200" y="2341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</p:grpSp>
      <p:sp>
        <p:nvSpPr>
          <p:cNvPr id="79935" name="Text Box 63"/>
          <p:cNvSpPr txBox="1">
            <a:spLocks noChangeArrowheads="1"/>
          </p:cNvSpPr>
          <p:nvPr/>
        </p:nvSpPr>
        <p:spPr bwMode="auto">
          <a:xfrm>
            <a:off x="7562850" y="5400675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</a:rPr>
              <a:t>0, 1, …, 9</a:t>
            </a:r>
          </a:p>
        </p:txBody>
      </p:sp>
      <p:grpSp>
        <p:nvGrpSpPr>
          <p:cNvPr id="45063" name="Group 65"/>
          <p:cNvGrpSpPr>
            <a:grpSpLocks/>
          </p:cNvGrpSpPr>
          <p:nvPr/>
        </p:nvGrpSpPr>
        <p:grpSpPr bwMode="auto">
          <a:xfrm>
            <a:off x="250825" y="1341438"/>
            <a:ext cx="8918575" cy="3513137"/>
            <a:chOff x="-2" y="1081"/>
            <a:chExt cx="5618" cy="2213"/>
          </a:xfrm>
        </p:grpSpPr>
        <p:grpSp>
          <p:nvGrpSpPr>
            <p:cNvPr id="45095" name="Group 66"/>
            <p:cNvGrpSpPr>
              <a:grpSpLocks/>
            </p:cNvGrpSpPr>
            <p:nvPr/>
          </p:nvGrpSpPr>
          <p:grpSpPr bwMode="auto">
            <a:xfrm>
              <a:off x="3198" y="1081"/>
              <a:ext cx="816" cy="681"/>
              <a:chOff x="2010" y="1933"/>
              <a:chExt cx="816" cy="681"/>
            </a:xfrm>
          </p:grpSpPr>
          <p:grpSp>
            <p:nvGrpSpPr>
              <p:cNvPr id="45133" name="Group 67"/>
              <p:cNvGrpSpPr>
                <a:grpSpLocks/>
              </p:cNvGrpSpPr>
              <p:nvPr/>
            </p:nvGrpSpPr>
            <p:grpSpPr bwMode="auto">
              <a:xfrm>
                <a:off x="2200" y="2160"/>
                <a:ext cx="453" cy="454"/>
                <a:chOff x="2200" y="2160"/>
                <a:chExt cx="453" cy="454"/>
              </a:xfrm>
            </p:grpSpPr>
            <p:sp>
              <p:nvSpPr>
                <p:cNvPr id="79940" name="Oval 68"/>
                <p:cNvSpPr>
                  <a:spLocks noChangeArrowheads="1"/>
                </p:cNvSpPr>
                <p:nvPr/>
              </p:nvSpPr>
              <p:spPr bwMode="auto">
                <a:xfrm>
                  <a:off x="2200" y="2160"/>
                  <a:ext cx="453" cy="45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9941" name="Line 69"/>
                <p:cNvSpPr>
                  <a:spLocks noChangeShapeType="1"/>
                </p:cNvSpPr>
                <p:nvPr/>
              </p:nvSpPr>
              <p:spPr bwMode="auto">
                <a:xfrm>
                  <a:off x="2200" y="2341"/>
                  <a:ext cx="0" cy="1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</p:grpSp>
          <p:sp>
            <p:nvSpPr>
              <p:cNvPr id="79942" name="Text Box 70"/>
              <p:cNvSpPr txBox="1">
                <a:spLocks noChangeArrowheads="1"/>
              </p:cNvSpPr>
              <p:nvPr/>
            </p:nvSpPr>
            <p:spPr bwMode="auto">
              <a:xfrm>
                <a:off x="2010" y="1933"/>
                <a:ext cx="8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TW" b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0, 1, …, 9</a:t>
                </a:r>
              </a:p>
            </p:txBody>
          </p:sp>
        </p:grpSp>
        <p:grpSp>
          <p:nvGrpSpPr>
            <p:cNvPr id="45096" name="Group 71"/>
            <p:cNvGrpSpPr>
              <a:grpSpLocks/>
            </p:cNvGrpSpPr>
            <p:nvPr/>
          </p:nvGrpSpPr>
          <p:grpSpPr bwMode="auto">
            <a:xfrm>
              <a:off x="-2" y="1525"/>
              <a:ext cx="3925" cy="1769"/>
              <a:chOff x="-2" y="1525"/>
              <a:chExt cx="3925" cy="1769"/>
            </a:xfrm>
          </p:grpSpPr>
          <p:grpSp>
            <p:nvGrpSpPr>
              <p:cNvPr id="45104" name="Group 72"/>
              <p:cNvGrpSpPr>
                <a:grpSpLocks/>
              </p:cNvGrpSpPr>
              <p:nvPr/>
            </p:nvGrpSpPr>
            <p:grpSpPr bwMode="auto">
              <a:xfrm>
                <a:off x="-2" y="1525"/>
                <a:ext cx="3925" cy="1769"/>
                <a:chOff x="-2" y="1525"/>
                <a:chExt cx="3925" cy="1769"/>
              </a:xfrm>
            </p:grpSpPr>
            <p:grpSp>
              <p:nvGrpSpPr>
                <p:cNvPr id="45111" name="Group 73"/>
                <p:cNvGrpSpPr>
                  <a:grpSpLocks/>
                </p:cNvGrpSpPr>
                <p:nvPr/>
              </p:nvGrpSpPr>
              <p:grpSpPr bwMode="auto">
                <a:xfrm>
                  <a:off x="1361" y="2016"/>
                  <a:ext cx="1240" cy="525"/>
                  <a:chOff x="1361" y="2016"/>
                  <a:chExt cx="1240" cy="525"/>
                </a:xfrm>
              </p:grpSpPr>
              <p:sp>
                <p:nvSpPr>
                  <p:cNvPr id="79946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1381" y="2299"/>
                    <a:ext cx="6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9947" name="Text 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61" y="2016"/>
                    <a:ext cx="77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400" dirty="0">
                        <a:ea typeface="新細明體" panose="02020500000000000000" pitchFamily="18" charset="-120"/>
                      </a:rPr>
                      <a:t>  </a:t>
                    </a:r>
                    <a:r>
                      <a:rPr lang="en-US" altLang="zh-TW" sz="2000" b="1" dirty="0">
                        <a:ea typeface="新細明體" panose="02020500000000000000" pitchFamily="18" charset="-120"/>
                      </a:rPr>
                      <a:t>+ , -</a:t>
                    </a:r>
                  </a:p>
                </p:txBody>
              </p:sp>
              <p:sp>
                <p:nvSpPr>
                  <p:cNvPr id="79948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2057" y="2042"/>
                    <a:ext cx="544" cy="499"/>
                  </a:xfrm>
                  <a:prstGeom prst="ellipse">
                    <a:avLst/>
                  </a:prstGeom>
                  <a:solidFill>
                    <a:srgbClr val="92D05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9949" name="Text Box 7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97" y="2133"/>
                    <a:ext cx="40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400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{</a:t>
                    </a:r>
                    <a:r>
                      <a:rPr lang="en-US" altLang="zh-TW" sz="2400" i="1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aseline="-25000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1</a:t>
                    </a:r>
                    <a:r>
                      <a:rPr lang="en-US" altLang="zh-TW" sz="2400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}</a:t>
                    </a:r>
                  </a:p>
                </p:txBody>
              </p:sp>
            </p:grpSp>
            <p:sp>
              <p:nvSpPr>
                <p:cNvPr id="79950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-2" y="2168"/>
                  <a:ext cx="43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TW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start</a:t>
                  </a:r>
                </a:p>
              </p:txBody>
            </p:sp>
            <p:grpSp>
              <p:nvGrpSpPr>
                <p:cNvPr id="45113" name="Group 79"/>
                <p:cNvGrpSpPr>
                  <a:grpSpLocks/>
                </p:cNvGrpSpPr>
                <p:nvPr/>
              </p:nvGrpSpPr>
              <p:grpSpPr bwMode="auto">
                <a:xfrm>
                  <a:off x="383" y="2077"/>
                  <a:ext cx="1003" cy="610"/>
                  <a:chOff x="383" y="2077"/>
                  <a:chExt cx="1003" cy="610"/>
                </a:xfrm>
              </p:grpSpPr>
              <p:sp>
                <p:nvSpPr>
                  <p:cNvPr id="79952" name="Line 80"/>
                  <p:cNvSpPr>
                    <a:spLocks noChangeShapeType="1"/>
                  </p:cNvSpPr>
                  <p:nvPr/>
                </p:nvSpPr>
                <p:spPr bwMode="auto">
                  <a:xfrm rot="16176898" flipH="1">
                    <a:off x="1014" y="2474"/>
                    <a:ext cx="81" cy="72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9953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383" y="2304"/>
                    <a:ext cx="4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9954" name="Oval 82"/>
                  <p:cNvSpPr>
                    <a:spLocks noChangeArrowheads="1"/>
                  </p:cNvSpPr>
                  <p:nvPr/>
                </p:nvSpPr>
                <p:spPr bwMode="auto">
                  <a:xfrm>
                    <a:off x="837" y="2077"/>
                    <a:ext cx="544" cy="499"/>
                  </a:xfrm>
                  <a:prstGeom prst="ellipse">
                    <a:avLst/>
                  </a:prstGeom>
                  <a:solidFill>
                    <a:srgbClr val="92D05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9955" name="Text 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48" y="2158"/>
                    <a:ext cx="63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400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{</a:t>
                    </a:r>
                    <a:r>
                      <a:rPr lang="en-US" altLang="zh-TW" sz="2400" i="1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aseline="-25000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0</a:t>
                    </a:r>
                    <a:r>
                      <a:rPr lang="en-US" altLang="zh-TW" sz="2400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, </a:t>
                    </a:r>
                    <a:r>
                      <a:rPr lang="en-US" altLang="zh-TW" sz="2400" i="1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aseline="-25000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1</a:t>
                    </a:r>
                    <a:r>
                      <a:rPr lang="en-US" altLang="zh-TW" sz="2400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}</a:t>
                    </a:r>
                  </a:p>
                </p:txBody>
              </p:sp>
              <p:sp>
                <p:nvSpPr>
                  <p:cNvPr id="79956" name="Line 84"/>
                  <p:cNvSpPr>
                    <a:spLocks noChangeShapeType="1"/>
                  </p:cNvSpPr>
                  <p:nvPr/>
                </p:nvSpPr>
                <p:spPr bwMode="auto">
                  <a:xfrm rot="16176898" flipH="1">
                    <a:off x="1150" y="2610"/>
                    <a:ext cx="81" cy="72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45114" name="Group 85"/>
                <p:cNvGrpSpPr>
                  <a:grpSpLocks/>
                </p:cNvGrpSpPr>
                <p:nvPr/>
              </p:nvGrpSpPr>
              <p:grpSpPr bwMode="auto">
                <a:xfrm>
                  <a:off x="1338" y="1525"/>
                  <a:ext cx="2585" cy="635"/>
                  <a:chOff x="1338" y="1525"/>
                  <a:chExt cx="2585" cy="635"/>
                </a:xfrm>
              </p:grpSpPr>
              <p:sp>
                <p:nvSpPr>
                  <p:cNvPr id="79958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3333" y="1525"/>
                    <a:ext cx="544" cy="499"/>
                  </a:xfrm>
                  <a:prstGeom prst="ellipse">
                    <a:avLst/>
                  </a:prstGeom>
                  <a:solidFill>
                    <a:srgbClr val="92D05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9959" name="Text Box 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53" y="1616"/>
                    <a:ext cx="67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400" b="1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{</a:t>
                    </a:r>
                    <a:r>
                      <a:rPr lang="en-US" altLang="zh-TW" sz="2400" b="1" i="1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="1" baseline="-25000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1</a:t>
                    </a:r>
                    <a:r>
                      <a:rPr lang="en-US" altLang="zh-TW" sz="2400" b="1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, </a:t>
                    </a:r>
                    <a:r>
                      <a:rPr lang="en-US" altLang="zh-TW" sz="2400" b="1" i="1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="1" baseline="-25000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4</a:t>
                    </a:r>
                    <a:r>
                      <a:rPr lang="en-US" altLang="zh-TW" sz="2400" b="1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}</a:t>
                    </a:r>
                  </a:p>
                </p:txBody>
              </p:sp>
              <p:sp>
                <p:nvSpPr>
                  <p:cNvPr id="79960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38" y="1706"/>
                    <a:ext cx="1996" cy="45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9961" name="Text Box 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8" y="1616"/>
                    <a:ext cx="9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000" b="1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0, 1, …, 9</a:t>
                    </a:r>
                  </a:p>
                </p:txBody>
              </p:sp>
            </p:grpSp>
            <p:grpSp>
              <p:nvGrpSpPr>
                <p:cNvPr id="45115" name="Group 90"/>
                <p:cNvGrpSpPr>
                  <a:grpSpLocks/>
                </p:cNvGrpSpPr>
                <p:nvPr/>
              </p:nvGrpSpPr>
              <p:grpSpPr bwMode="auto">
                <a:xfrm>
                  <a:off x="1338" y="2478"/>
                  <a:ext cx="2575" cy="816"/>
                  <a:chOff x="1338" y="2478"/>
                  <a:chExt cx="2575" cy="816"/>
                </a:xfrm>
              </p:grpSpPr>
              <p:sp>
                <p:nvSpPr>
                  <p:cNvPr id="79963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3323" y="2795"/>
                    <a:ext cx="544" cy="499"/>
                  </a:xfrm>
                  <a:prstGeom prst="ellipse">
                    <a:avLst/>
                  </a:prstGeom>
                  <a:solidFill>
                    <a:srgbClr val="92D05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9964" name="Text Box 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3" y="2886"/>
                    <a:ext cx="67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400" b="1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{</a:t>
                    </a:r>
                    <a:r>
                      <a:rPr lang="en-US" altLang="zh-TW" sz="2400" b="1" i="1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="1" baseline="-25000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2</a:t>
                    </a:r>
                    <a:r>
                      <a:rPr lang="en-US" altLang="zh-TW" sz="2400" b="1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}</a:t>
                    </a:r>
                  </a:p>
                </p:txBody>
              </p:sp>
              <p:sp>
                <p:nvSpPr>
                  <p:cNvPr id="79965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1338" y="2478"/>
                    <a:ext cx="1996" cy="5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9966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9" y="2528"/>
                    <a:ext cx="998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3600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.</a:t>
                    </a:r>
                  </a:p>
                </p:txBody>
              </p:sp>
            </p:grpSp>
          </p:grpSp>
          <p:grpSp>
            <p:nvGrpSpPr>
              <p:cNvPr id="45105" name="Group 95"/>
              <p:cNvGrpSpPr>
                <a:grpSpLocks/>
              </p:cNvGrpSpPr>
              <p:nvPr/>
            </p:nvGrpSpPr>
            <p:grpSpPr bwMode="auto">
              <a:xfrm>
                <a:off x="2608" y="1888"/>
                <a:ext cx="1254" cy="381"/>
                <a:chOff x="2608" y="1888"/>
                <a:chExt cx="1254" cy="381"/>
              </a:xfrm>
            </p:grpSpPr>
            <p:sp>
              <p:nvSpPr>
                <p:cNvPr id="79968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2608" y="1888"/>
                  <a:ext cx="726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9969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2909" y="2019"/>
                  <a:ext cx="95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TW" sz="2000" b="1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0, 1, …, 9</a:t>
                  </a:r>
                </a:p>
              </p:txBody>
            </p:sp>
          </p:grpSp>
          <p:grpSp>
            <p:nvGrpSpPr>
              <p:cNvPr id="45106" name="Group 98"/>
              <p:cNvGrpSpPr>
                <a:grpSpLocks/>
              </p:cNvGrpSpPr>
              <p:nvPr/>
            </p:nvGrpSpPr>
            <p:grpSpPr bwMode="auto">
              <a:xfrm>
                <a:off x="2562" y="2242"/>
                <a:ext cx="772" cy="689"/>
                <a:chOff x="2562" y="2242"/>
                <a:chExt cx="772" cy="689"/>
              </a:xfrm>
            </p:grpSpPr>
            <p:sp>
              <p:nvSpPr>
                <p:cNvPr id="79971" name="Line 99"/>
                <p:cNvSpPr>
                  <a:spLocks noChangeShapeType="1"/>
                </p:cNvSpPr>
                <p:nvPr/>
              </p:nvSpPr>
              <p:spPr bwMode="auto">
                <a:xfrm>
                  <a:off x="2562" y="2432"/>
                  <a:ext cx="772" cy="4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9972" name="Rectangle 100"/>
                <p:cNvSpPr>
                  <a:spLocks noChangeArrowheads="1"/>
                </p:cNvSpPr>
                <p:nvPr/>
              </p:nvSpPr>
              <p:spPr bwMode="auto">
                <a:xfrm>
                  <a:off x="2789" y="2242"/>
                  <a:ext cx="188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TW" sz="3600" dirty="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.</a:t>
                  </a:r>
                </a:p>
              </p:txBody>
            </p:sp>
          </p:grpSp>
        </p:grpSp>
        <p:grpSp>
          <p:nvGrpSpPr>
            <p:cNvPr id="45097" name="Group 101"/>
            <p:cNvGrpSpPr>
              <a:grpSpLocks/>
            </p:cNvGrpSpPr>
            <p:nvPr/>
          </p:nvGrpSpPr>
          <p:grpSpPr bwMode="auto">
            <a:xfrm>
              <a:off x="3893" y="1375"/>
              <a:ext cx="1723" cy="695"/>
              <a:chOff x="3893" y="1375"/>
              <a:chExt cx="1723" cy="695"/>
            </a:xfrm>
          </p:grpSpPr>
          <p:grpSp>
            <p:nvGrpSpPr>
              <p:cNvPr id="45098" name="Group 102"/>
              <p:cNvGrpSpPr>
                <a:grpSpLocks/>
              </p:cNvGrpSpPr>
              <p:nvPr/>
            </p:nvGrpSpPr>
            <p:grpSpPr bwMode="auto">
              <a:xfrm>
                <a:off x="4468" y="1480"/>
                <a:ext cx="1148" cy="590"/>
                <a:chOff x="4468" y="1480"/>
                <a:chExt cx="1148" cy="590"/>
              </a:xfrm>
            </p:grpSpPr>
            <p:sp>
              <p:nvSpPr>
                <p:cNvPr id="79975" name="Oval 103"/>
                <p:cNvSpPr>
                  <a:spLocks noChangeArrowheads="1"/>
                </p:cNvSpPr>
                <p:nvPr/>
              </p:nvSpPr>
              <p:spPr bwMode="auto">
                <a:xfrm>
                  <a:off x="4468" y="1480"/>
                  <a:ext cx="1088" cy="590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9976" name="Oval 104"/>
                <p:cNvSpPr>
                  <a:spLocks noChangeArrowheads="1"/>
                </p:cNvSpPr>
                <p:nvPr/>
              </p:nvSpPr>
              <p:spPr bwMode="auto">
                <a:xfrm>
                  <a:off x="4488" y="1531"/>
                  <a:ext cx="1043" cy="498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9977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4528" y="1603"/>
                  <a:ext cx="108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TW" sz="2400" b="1" dirty="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{</a:t>
                  </a:r>
                  <a:r>
                    <a:rPr lang="en-US" altLang="zh-TW" sz="2400" b="1" i="1" dirty="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q</a:t>
                  </a:r>
                  <a:r>
                    <a:rPr lang="en-US" altLang="zh-TW" sz="2400" b="1" baseline="-25000" dirty="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2</a:t>
                  </a:r>
                  <a:r>
                    <a:rPr lang="en-US" altLang="zh-TW" sz="2400" b="1" dirty="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, </a:t>
                  </a:r>
                  <a:r>
                    <a:rPr lang="en-US" altLang="zh-TW" sz="2400" b="1" i="1" dirty="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q</a:t>
                  </a:r>
                  <a:r>
                    <a:rPr lang="en-US" altLang="zh-TW" sz="2400" b="1" baseline="-25000" dirty="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3</a:t>
                  </a:r>
                  <a:r>
                    <a:rPr lang="en-US" altLang="zh-TW" sz="2400" b="1" dirty="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, </a:t>
                  </a:r>
                  <a:r>
                    <a:rPr lang="en-US" altLang="zh-TW" sz="2400" b="1" i="1" dirty="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q</a:t>
                  </a:r>
                  <a:r>
                    <a:rPr lang="en-US" altLang="zh-TW" sz="2400" b="1" baseline="-25000" dirty="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5</a:t>
                  </a:r>
                  <a:r>
                    <a:rPr lang="en-US" altLang="zh-TW" sz="2400" b="1" dirty="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}</a:t>
                  </a:r>
                </a:p>
              </p:txBody>
            </p:sp>
          </p:grpSp>
          <p:sp>
            <p:nvSpPr>
              <p:cNvPr id="79978" name="Line 106"/>
              <p:cNvSpPr>
                <a:spLocks noChangeShapeType="1"/>
              </p:cNvSpPr>
              <p:nvPr/>
            </p:nvSpPr>
            <p:spPr bwMode="auto">
              <a:xfrm>
                <a:off x="3893" y="1777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79979" name="Text Box 107"/>
              <p:cNvSpPr txBox="1">
                <a:spLocks noChangeArrowheads="1"/>
              </p:cNvSpPr>
              <p:nvPr/>
            </p:nvSpPr>
            <p:spPr bwMode="auto">
              <a:xfrm>
                <a:off x="3979" y="1375"/>
                <a:ext cx="40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TW" sz="360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.</a:t>
                </a:r>
              </a:p>
            </p:txBody>
          </p:sp>
        </p:grpSp>
      </p:grpSp>
      <p:grpSp>
        <p:nvGrpSpPr>
          <p:cNvPr id="45064" name="Group 109"/>
          <p:cNvGrpSpPr>
            <a:grpSpLocks/>
          </p:cNvGrpSpPr>
          <p:nvPr/>
        </p:nvGrpSpPr>
        <p:grpSpPr bwMode="auto">
          <a:xfrm>
            <a:off x="7323138" y="4013200"/>
            <a:ext cx="1822450" cy="936625"/>
            <a:chOff x="4468" y="1480"/>
            <a:chExt cx="1148" cy="590"/>
          </a:xfrm>
        </p:grpSpPr>
        <p:sp>
          <p:nvSpPr>
            <p:cNvPr id="79982" name="Oval 110"/>
            <p:cNvSpPr>
              <a:spLocks noChangeArrowheads="1"/>
            </p:cNvSpPr>
            <p:nvPr/>
          </p:nvSpPr>
          <p:spPr bwMode="auto">
            <a:xfrm>
              <a:off x="4468" y="1480"/>
              <a:ext cx="1088" cy="59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79983" name="Oval 111"/>
            <p:cNvSpPr>
              <a:spLocks noChangeArrowheads="1"/>
            </p:cNvSpPr>
            <p:nvPr/>
          </p:nvSpPr>
          <p:spPr bwMode="auto">
            <a:xfrm>
              <a:off x="4488" y="1531"/>
              <a:ext cx="1043" cy="49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79984" name="Text Box 112"/>
            <p:cNvSpPr txBox="1">
              <a:spLocks noChangeArrowheads="1"/>
            </p:cNvSpPr>
            <p:nvPr/>
          </p:nvSpPr>
          <p:spPr bwMode="auto">
            <a:xfrm>
              <a:off x="4528" y="1603"/>
              <a:ext cx="10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{</a:t>
              </a:r>
              <a:r>
                <a:rPr lang="en-US" altLang="zh-TW" sz="2400" b="1" i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q</a:t>
              </a:r>
              <a:r>
                <a:rPr lang="en-US" altLang="zh-TW" sz="2400" b="1" baseline="-25000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, </a:t>
              </a:r>
              <a:r>
                <a:rPr lang="en-US" altLang="zh-TW" sz="2400" b="1" i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q</a:t>
              </a:r>
              <a:r>
                <a:rPr lang="en-US" altLang="zh-TW" sz="2400" b="1" baseline="-25000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}</a:t>
              </a:r>
            </a:p>
          </p:txBody>
        </p:sp>
      </p:grpSp>
      <p:sp>
        <p:nvSpPr>
          <p:cNvPr id="79985" name="Line 113"/>
          <p:cNvSpPr>
            <a:spLocks noChangeShapeType="1"/>
          </p:cNvSpPr>
          <p:nvPr/>
        </p:nvSpPr>
        <p:spPr bwMode="auto">
          <a:xfrm>
            <a:off x="6410325" y="44846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anose="02020500000000000000" pitchFamily="18" charset="-120"/>
            </a:endParaRPr>
          </a:p>
        </p:txBody>
      </p:sp>
      <p:sp>
        <p:nvSpPr>
          <p:cNvPr id="79986" name="Text Box 114"/>
          <p:cNvSpPr txBox="1">
            <a:spLocks noChangeArrowheads="1"/>
          </p:cNvSpPr>
          <p:nvPr/>
        </p:nvSpPr>
        <p:spPr bwMode="auto">
          <a:xfrm>
            <a:off x="6329363" y="4100513"/>
            <a:ext cx="1447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TW" sz="1400" b="1" dirty="0">
                <a:latin typeface="Times New Roman" panose="02020603050405020304" pitchFamily="18" charset="0"/>
                <a:ea typeface="新細明體" panose="02020500000000000000" pitchFamily="18" charset="-120"/>
              </a:rPr>
              <a:t>all symbols</a:t>
            </a:r>
          </a:p>
        </p:txBody>
      </p:sp>
      <p:grpSp>
        <p:nvGrpSpPr>
          <p:cNvPr id="45067" name="Group 115"/>
          <p:cNvGrpSpPr>
            <a:grpSpLocks/>
          </p:cNvGrpSpPr>
          <p:nvPr/>
        </p:nvGrpSpPr>
        <p:grpSpPr bwMode="auto">
          <a:xfrm>
            <a:off x="7200900" y="2909888"/>
            <a:ext cx="1296988" cy="1081087"/>
            <a:chOff x="4376" y="2069"/>
            <a:chExt cx="817" cy="681"/>
          </a:xfrm>
        </p:grpSpPr>
        <p:sp>
          <p:nvSpPr>
            <p:cNvPr id="79988" name="Line 116"/>
            <p:cNvSpPr>
              <a:spLocks noChangeShapeType="1"/>
            </p:cNvSpPr>
            <p:nvPr/>
          </p:nvSpPr>
          <p:spPr bwMode="auto">
            <a:xfrm>
              <a:off x="5012" y="2069"/>
              <a:ext cx="0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79989" name="Text Box 117"/>
            <p:cNvSpPr txBox="1">
              <a:spLocks noChangeArrowheads="1"/>
            </p:cNvSpPr>
            <p:nvPr/>
          </p:nvSpPr>
          <p:spPr bwMode="auto">
            <a:xfrm>
              <a:off x="4376" y="2251"/>
              <a:ext cx="8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0, 1, …9</a:t>
              </a:r>
              <a:endPara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5068" name="Group 143"/>
          <p:cNvGrpSpPr>
            <a:grpSpLocks/>
          </p:cNvGrpSpPr>
          <p:nvPr/>
        </p:nvGrpSpPr>
        <p:grpSpPr bwMode="auto">
          <a:xfrm flipV="1">
            <a:off x="6443663" y="3687763"/>
            <a:ext cx="434975" cy="442912"/>
            <a:chOff x="2200" y="2160"/>
            <a:chExt cx="453" cy="454"/>
          </a:xfrm>
        </p:grpSpPr>
        <p:sp>
          <p:nvSpPr>
            <p:cNvPr id="80016" name="Oval 144"/>
            <p:cNvSpPr>
              <a:spLocks noChangeArrowheads="1"/>
            </p:cNvSpPr>
            <p:nvPr/>
          </p:nvSpPr>
          <p:spPr bwMode="auto">
            <a:xfrm>
              <a:off x="2200" y="2160"/>
              <a:ext cx="453" cy="4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80017" name="Line 145"/>
            <p:cNvSpPr>
              <a:spLocks noChangeShapeType="1"/>
            </p:cNvSpPr>
            <p:nvPr/>
          </p:nvSpPr>
          <p:spPr bwMode="auto">
            <a:xfrm>
              <a:off x="2200" y="2341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</p:grpSp>
      <p:grpSp>
        <p:nvGrpSpPr>
          <p:cNvPr id="79996" name="Group 124"/>
          <p:cNvGrpSpPr>
            <a:grpSpLocks/>
          </p:cNvGrpSpPr>
          <p:nvPr/>
        </p:nvGrpSpPr>
        <p:grpSpPr bwMode="auto">
          <a:xfrm>
            <a:off x="6227763" y="3141663"/>
            <a:ext cx="720725" cy="720725"/>
            <a:chOff x="3923" y="1979"/>
            <a:chExt cx="454" cy="454"/>
          </a:xfrm>
        </p:grpSpPr>
        <p:sp>
          <p:nvSpPr>
            <p:cNvPr id="79992" name="Oval 120"/>
            <p:cNvSpPr>
              <a:spLocks noChangeArrowheads="1"/>
            </p:cNvSpPr>
            <p:nvPr/>
          </p:nvSpPr>
          <p:spPr bwMode="auto">
            <a:xfrm>
              <a:off x="3923" y="1979"/>
              <a:ext cx="454" cy="4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79993" name="Text Box 121"/>
            <p:cNvSpPr txBox="1">
              <a:spLocks noChangeArrowheads="1"/>
            </p:cNvSpPr>
            <p:nvPr/>
          </p:nvSpPr>
          <p:spPr bwMode="auto">
            <a:xfrm>
              <a:off x="3923" y="2084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sz="2000" dirty="0">
                  <a:latin typeface="Symbol" panose="05050102010706020507" pitchFamily="18" charset="2"/>
                  <a:ea typeface="新細明體" panose="02020500000000000000" pitchFamily="18" charset="-120"/>
                </a:rPr>
                <a:t>f</a:t>
              </a:r>
            </a:p>
          </p:txBody>
        </p:sp>
      </p:grpSp>
      <p:sp>
        <p:nvSpPr>
          <p:cNvPr id="79930" name="Rectangle 58"/>
          <p:cNvSpPr>
            <a:spLocks noGrp="1" noChangeArrowheads="1"/>
          </p:cNvSpPr>
          <p:nvPr>
            <p:ph type="title"/>
          </p:nvPr>
        </p:nvSpPr>
        <p:spPr>
          <a:xfrm>
            <a:off x="457200" y="61913"/>
            <a:ext cx="8229600" cy="6302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200" dirty="0">
                <a:ea typeface="+mj-ea"/>
              </a:rPr>
              <a:t>Finite Automata with Epsilon-Transitions</a:t>
            </a:r>
          </a:p>
        </p:txBody>
      </p:sp>
      <p:grpSp>
        <p:nvGrpSpPr>
          <p:cNvPr id="79997" name="Group 125"/>
          <p:cNvGrpSpPr>
            <a:grpSpLocks/>
          </p:cNvGrpSpPr>
          <p:nvPr/>
        </p:nvGrpSpPr>
        <p:grpSpPr bwMode="auto">
          <a:xfrm>
            <a:off x="6877050" y="3644900"/>
            <a:ext cx="1150938" cy="504825"/>
            <a:chOff x="4332" y="2296"/>
            <a:chExt cx="725" cy="318"/>
          </a:xfrm>
        </p:grpSpPr>
        <p:sp>
          <p:nvSpPr>
            <p:cNvPr id="79991" name="Line 119"/>
            <p:cNvSpPr>
              <a:spLocks noChangeShapeType="1"/>
            </p:cNvSpPr>
            <p:nvPr/>
          </p:nvSpPr>
          <p:spPr bwMode="auto">
            <a:xfrm flipH="1" flipV="1">
              <a:off x="4332" y="2341"/>
              <a:ext cx="362" cy="273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79995" name="Text Box 123"/>
            <p:cNvSpPr txBox="1">
              <a:spLocks noChangeArrowheads="1"/>
            </p:cNvSpPr>
            <p:nvPr/>
          </p:nvSpPr>
          <p:spPr bwMode="auto">
            <a:xfrm>
              <a:off x="4558" y="2296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b="1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anose="02020500000000000000" pitchFamily="18" charset="-120"/>
                </a:rPr>
                <a:t>+, -, </a:t>
              </a:r>
              <a:r>
                <a:rPr lang="en-US" altLang="zh-TW" sz="2400" b="1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anose="02020500000000000000" pitchFamily="18" charset="-120"/>
                </a:rPr>
                <a:t>.</a:t>
              </a:r>
            </a:p>
          </p:txBody>
        </p:sp>
      </p:grpSp>
      <p:grpSp>
        <p:nvGrpSpPr>
          <p:cNvPr id="80001" name="Group 129"/>
          <p:cNvGrpSpPr>
            <a:grpSpLocks/>
          </p:cNvGrpSpPr>
          <p:nvPr/>
        </p:nvGrpSpPr>
        <p:grpSpPr bwMode="auto">
          <a:xfrm>
            <a:off x="6804025" y="2708275"/>
            <a:ext cx="1223963" cy="582613"/>
            <a:chOff x="4286" y="1706"/>
            <a:chExt cx="771" cy="367"/>
          </a:xfrm>
        </p:grpSpPr>
        <p:sp>
          <p:nvSpPr>
            <p:cNvPr id="79998" name="Line 126"/>
            <p:cNvSpPr>
              <a:spLocks noChangeShapeType="1"/>
            </p:cNvSpPr>
            <p:nvPr/>
          </p:nvSpPr>
          <p:spPr bwMode="auto">
            <a:xfrm flipH="1">
              <a:off x="4286" y="1706"/>
              <a:ext cx="408" cy="31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80000" name="Text Box 128"/>
            <p:cNvSpPr txBox="1">
              <a:spLocks noChangeArrowheads="1"/>
            </p:cNvSpPr>
            <p:nvPr/>
          </p:nvSpPr>
          <p:spPr bwMode="auto">
            <a:xfrm>
              <a:off x="4558" y="1842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b="1" dirty="0">
                  <a:ea typeface="新細明體" panose="02020500000000000000" pitchFamily="18" charset="-120"/>
                </a:rPr>
                <a:t>+, -, .</a:t>
              </a:r>
              <a:endParaRPr lang="en-US" altLang="zh-TW" dirty="0">
                <a:ea typeface="新細明體" panose="02020500000000000000" pitchFamily="18" charset="-120"/>
              </a:endParaRPr>
            </a:p>
          </p:txBody>
        </p:sp>
      </p:grpSp>
      <p:grpSp>
        <p:nvGrpSpPr>
          <p:cNvPr id="80007" name="Group 135"/>
          <p:cNvGrpSpPr>
            <a:grpSpLocks/>
          </p:cNvGrpSpPr>
          <p:nvPr/>
        </p:nvGrpSpPr>
        <p:grpSpPr bwMode="auto">
          <a:xfrm>
            <a:off x="4427538" y="3284538"/>
            <a:ext cx="1727200" cy="366712"/>
            <a:chOff x="2789" y="2069"/>
            <a:chExt cx="1088" cy="231"/>
          </a:xfrm>
        </p:grpSpPr>
        <p:sp>
          <p:nvSpPr>
            <p:cNvPr id="80002" name="Line 130"/>
            <p:cNvSpPr>
              <a:spLocks noChangeShapeType="1"/>
            </p:cNvSpPr>
            <p:nvPr/>
          </p:nvSpPr>
          <p:spPr bwMode="auto">
            <a:xfrm>
              <a:off x="2789" y="2115"/>
              <a:ext cx="1088" cy="0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80005" name="Text Box 133"/>
            <p:cNvSpPr txBox="1">
              <a:spLocks noChangeArrowheads="1"/>
            </p:cNvSpPr>
            <p:nvPr/>
          </p:nvSpPr>
          <p:spPr bwMode="auto">
            <a:xfrm>
              <a:off x="3152" y="2069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b="1" dirty="0">
                  <a:ea typeface="新細明體" panose="02020500000000000000" pitchFamily="18" charset="-120"/>
                </a:rPr>
                <a:t>+, -</a:t>
              </a:r>
              <a:endParaRPr lang="en-US" altLang="zh-TW" dirty="0">
                <a:ea typeface="新細明體" panose="02020500000000000000" pitchFamily="18" charset="-120"/>
              </a:endParaRPr>
            </a:p>
          </p:txBody>
        </p:sp>
      </p:grpSp>
      <p:grpSp>
        <p:nvGrpSpPr>
          <p:cNvPr id="80013" name="Group 141"/>
          <p:cNvGrpSpPr>
            <a:grpSpLocks/>
          </p:cNvGrpSpPr>
          <p:nvPr/>
        </p:nvGrpSpPr>
        <p:grpSpPr bwMode="auto">
          <a:xfrm>
            <a:off x="5364163" y="3716338"/>
            <a:ext cx="936625" cy="366712"/>
            <a:chOff x="3379" y="2341"/>
            <a:chExt cx="590" cy="231"/>
          </a:xfrm>
        </p:grpSpPr>
        <p:sp>
          <p:nvSpPr>
            <p:cNvPr id="80011" name="Line 139"/>
            <p:cNvSpPr>
              <a:spLocks noChangeShapeType="1"/>
            </p:cNvSpPr>
            <p:nvPr/>
          </p:nvSpPr>
          <p:spPr bwMode="auto">
            <a:xfrm flipV="1">
              <a:off x="3833" y="2367"/>
              <a:ext cx="136" cy="181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80012" name="Text Box 140"/>
            <p:cNvSpPr txBox="1">
              <a:spLocks noChangeArrowheads="1"/>
            </p:cNvSpPr>
            <p:nvPr/>
          </p:nvSpPr>
          <p:spPr bwMode="auto">
            <a:xfrm>
              <a:off x="3379" y="2341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dirty="0">
                  <a:ea typeface="新細明體" panose="02020500000000000000" pitchFamily="18" charset="-120"/>
                </a:rPr>
                <a:t>+, -, .</a:t>
              </a:r>
            </a:p>
          </p:txBody>
        </p:sp>
      </p:grpSp>
      <p:grpSp>
        <p:nvGrpSpPr>
          <p:cNvPr id="80010" name="Group 138"/>
          <p:cNvGrpSpPr>
            <a:grpSpLocks/>
          </p:cNvGrpSpPr>
          <p:nvPr/>
        </p:nvGrpSpPr>
        <p:grpSpPr bwMode="auto">
          <a:xfrm>
            <a:off x="6142038" y="2757488"/>
            <a:ext cx="792162" cy="527050"/>
            <a:chOff x="3869" y="1737"/>
            <a:chExt cx="499" cy="332"/>
          </a:xfrm>
        </p:grpSpPr>
        <p:sp>
          <p:nvSpPr>
            <p:cNvPr id="80008" name="Line 136"/>
            <p:cNvSpPr>
              <a:spLocks noChangeShapeType="1"/>
            </p:cNvSpPr>
            <p:nvPr/>
          </p:nvSpPr>
          <p:spPr bwMode="auto">
            <a:xfrm>
              <a:off x="3878" y="1797"/>
              <a:ext cx="136" cy="272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80009" name="Text Box 137"/>
            <p:cNvSpPr txBox="1">
              <a:spLocks noChangeArrowheads="1"/>
            </p:cNvSpPr>
            <p:nvPr/>
          </p:nvSpPr>
          <p:spPr bwMode="auto">
            <a:xfrm>
              <a:off x="3869" y="1737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b="1" dirty="0">
                  <a:ea typeface="新細明體" panose="02020500000000000000" pitchFamily="18" charset="-120"/>
                </a:rPr>
                <a:t>+, -</a:t>
              </a:r>
              <a:endParaRPr lang="en-US" altLang="zh-TW" dirty="0"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634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0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0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0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Automata with Epsilon-Transitions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9" name="Text Box 146"/>
          <p:cNvSpPr txBox="1">
            <a:spLocks noChangeArrowheads="1"/>
          </p:cNvSpPr>
          <p:nvPr/>
        </p:nvSpPr>
        <p:spPr bwMode="auto">
          <a:xfrm>
            <a:off x="6300788" y="450850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anose="02020500000000000000" pitchFamily="18" charset="-120"/>
              </a:rPr>
              <a:t>0, 1, …, 9</a:t>
            </a:r>
          </a:p>
        </p:txBody>
      </p:sp>
      <p:sp>
        <p:nvSpPr>
          <p:cNvPr id="60" name="Text Box 63"/>
          <p:cNvSpPr txBox="1">
            <a:spLocks noChangeArrowheads="1"/>
          </p:cNvSpPr>
          <p:nvPr/>
        </p:nvSpPr>
        <p:spPr bwMode="auto">
          <a:xfrm>
            <a:off x="7562850" y="5400675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anose="02020500000000000000" pitchFamily="18" charset="-120"/>
              </a:rPr>
              <a:t>0, 1, …, 9</a:t>
            </a:r>
          </a:p>
        </p:txBody>
      </p:sp>
      <p:grpSp>
        <p:nvGrpSpPr>
          <p:cNvPr id="61" name="Group 65"/>
          <p:cNvGrpSpPr>
            <a:grpSpLocks/>
          </p:cNvGrpSpPr>
          <p:nvPr/>
        </p:nvGrpSpPr>
        <p:grpSpPr bwMode="auto">
          <a:xfrm>
            <a:off x="250825" y="1341438"/>
            <a:ext cx="8918575" cy="3513137"/>
            <a:chOff x="-2" y="1081"/>
            <a:chExt cx="5618" cy="2213"/>
          </a:xfrm>
        </p:grpSpPr>
        <p:grpSp>
          <p:nvGrpSpPr>
            <p:cNvPr id="62" name="Group 66"/>
            <p:cNvGrpSpPr>
              <a:grpSpLocks/>
            </p:cNvGrpSpPr>
            <p:nvPr/>
          </p:nvGrpSpPr>
          <p:grpSpPr bwMode="auto">
            <a:xfrm>
              <a:off x="3198" y="1081"/>
              <a:ext cx="816" cy="681"/>
              <a:chOff x="2010" y="1933"/>
              <a:chExt cx="816" cy="681"/>
            </a:xfrm>
          </p:grpSpPr>
          <p:grpSp>
            <p:nvGrpSpPr>
              <p:cNvPr id="100" name="Group 67"/>
              <p:cNvGrpSpPr>
                <a:grpSpLocks/>
              </p:cNvGrpSpPr>
              <p:nvPr/>
            </p:nvGrpSpPr>
            <p:grpSpPr bwMode="auto">
              <a:xfrm>
                <a:off x="2200" y="2160"/>
                <a:ext cx="453" cy="454"/>
                <a:chOff x="2200" y="2160"/>
                <a:chExt cx="453" cy="454"/>
              </a:xfrm>
            </p:grpSpPr>
            <p:sp>
              <p:nvSpPr>
                <p:cNvPr id="102" name="Oval 68"/>
                <p:cNvSpPr>
                  <a:spLocks noChangeArrowheads="1"/>
                </p:cNvSpPr>
                <p:nvPr/>
              </p:nvSpPr>
              <p:spPr bwMode="auto">
                <a:xfrm>
                  <a:off x="2200" y="2160"/>
                  <a:ext cx="453" cy="45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03" name="Line 69"/>
                <p:cNvSpPr>
                  <a:spLocks noChangeShapeType="1"/>
                </p:cNvSpPr>
                <p:nvPr/>
              </p:nvSpPr>
              <p:spPr bwMode="auto">
                <a:xfrm>
                  <a:off x="2200" y="2341"/>
                  <a:ext cx="0" cy="1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</p:grpSp>
          <p:sp>
            <p:nvSpPr>
              <p:cNvPr id="101" name="Text Box 70"/>
              <p:cNvSpPr txBox="1">
                <a:spLocks noChangeArrowheads="1"/>
              </p:cNvSpPr>
              <p:nvPr/>
            </p:nvSpPr>
            <p:spPr bwMode="auto">
              <a:xfrm>
                <a:off x="2010" y="1933"/>
                <a:ext cx="8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TW" b="1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0, 1, …, 9</a:t>
                </a:r>
              </a:p>
            </p:txBody>
          </p:sp>
        </p:grpSp>
        <p:grpSp>
          <p:nvGrpSpPr>
            <p:cNvPr id="63" name="Group 71"/>
            <p:cNvGrpSpPr>
              <a:grpSpLocks/>
            </p:cNvGrpSpPr>
            <p:nvPr/>
          </p:nvGrpSpPr>
          <p:grpSpPr bwMode="auto">
            <a:xfrm>
              <a:off x="-2" y="1525"/>
              <a:ext cx="3925" cy="1769"/>
              <a:chOff x="-2" y="1525"/>
              <a:chExt cx="3925" cy="1769"/>
            </a:xfrm>
          </p:grpSpPr>
          <p:grpSp>
            <p:nvGrpSpPr>
              <p:cNvPr id="71" name="Group 72"/>
              <p:cNvGrpSpPr>
                <a:grpSpLocks/>
              </p:cNvGrpSpPr>
              <p:nvPr/>
            </p:nvGrpSpPr>
            <p:grpSpPr bwMode="auto">
              <a:xfrm>
                <a:off x="-2" y="1525"/>
                <a:ext cx="3925" cy="1769"/>
                <a:chOff x="-2" y="1525"/>
                <a:chExt cx="3925" cy="1769"/>
              </a:xfrm>
            </p:grpSpPr>
            <p:grpSp>
              <p:nvGrpSpPr>
                <p:cNvPr id="78" name="Group 73"/>
                <p:cNvGrpSpPr>
                  <a:grpSpLocks/>
                </p:cNvGrpSpPr>
                <p:nvPr/>
              </p:nvGrpSpPr>
              <p:grpSpPr bwMode="auto">
                <a:xfrm>
                  <a:off x="1361" y="2016"/>
                  <a:ext cx="1240" cy="525"/>
                  <a:chOff x="1361" y="2016"/>
                  <a:chExt cx="1240" cy="525"/>
                </a:xfrm>
              </p:grpSpPr>
              <p:sp>
                <p:nvSpPr>
                  <p:cNvPr id="96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1381" y="2299"/>
                    <a:ext cx="6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97" name="Text 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61" y="2016"/>
                    <a:ext cx="77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40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ea typeface="新細明體" panose="02020500000000000000" pitchFamily="18" charset="-120"/>
                      </a:rPr>
                      <a:t>  </a:t>
                    </a:r>
                    <a:r>
                      <a:rPr lang="en-US" altLang="zh-TW" sz="2000" b="1">
                        <a:solidFill>
                          <a:srgbClr val="FFFF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ea typeface="新細明體" panose="02020500000000000000" pitchFamily="18" charset="-120"/>
                      </a:rPr>
                      <a:t>+ , -</a:t>
                    </a:r>
                  </a:p>
                </p:txBody>
              </p:sp>
              <p:sp>
                <p:nvSpPr>
                  <p:cNvPr id="98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2057" y="2042"/>
                    <a:ext cx="544" cy="499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99" name="Text Box 7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97" y="2133"/>
                    <a:ext cx="40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400" b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{</a:t>
                    </a:r>
                    <a:r>
                      <a:rPr lang="en-US" altLang="zh-TW" sz="2400" b="1" i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="1" baseline="-2500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1</a:t>
                    </a:r>
                    <a:r>
                      <a:rPr lang="en-US" altLang="zh-TW" sz="2400" b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}</a:t>
                    </a:r>
                  </a:p>
                </p:txBody>
              </p:sp>
            </p:grpSp>
            <p:sp>
              <p:nvSpPr>
                <p:cNvPr id="79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-2" y="2168"/>
                  <a:ext cx="43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TW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start</a:t>
                  </a:r>
                </a:p>
              </p:txBody>
            </p:sp>
            <p:grpSp>
              <p:nvGrpSpPr>
                <p:cNvPr id="80" name="Group 79"/>
                <p:cNvGrpSpPr>
                  <a:grpSpLocks/>
                </p:cNvGrpSpPr>
                <p:nvPr/>
              </p:nvGrpSpPr>
              <p:grpSpPr bwMode="auto">
                <a:xfrm>
                  <a:off x="383" y="2077"/>
                  <a:ext cx="1003" cy="610"/>
                  <a:chOff x="383" y="2077"/>
                  <a:chExt cx="1003" cy="610"/>
                </a:xfrm>
              </p:grpSpPr>
              <p:sp>
                <p:nvSpPr>
                  <p:cNvPr id="91" name="Line 80"/>
                  <p:cNvSpPr>
                    <a:spLocks noChangeShapeType="1"/>
                  </p:cNvSpPr>
                  <p:nvPr/>
                </p:nvSpPr>
                <p:spPr bwMode="auto">
                  <a:xfrm rot="16176898" flipH="1">
                    <a:off x="1014" y="2474"/>
                    <a:ext cx="81" cy="72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92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383" y="2304"/>
                    <a:ext cx="4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93" name="Oval 82"/>
                  <p:cNvSpPr>
                    <a:spLocks noChangeArrowheads="1"/>
                  </p:cNvSpPr>
                  <p:nvPr/>
                </p:nvSpPr>
                <p:spPr bwMode="auto">
                  <a:xfrm>
                    <a:off x="837" y="2077"/>
                    <a:ext cx="544" cy="499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94" name="Text 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48" y="2158"/>
                    <a:ext cx="63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400" b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{</a:t>
                    </a:r>
                    <a:r>
                      <a:rPr lang="en-US" altLang="zh-TW" sz="2400" b="1" i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="1" baseline="-2500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0</a:t>
                    </a:r>
                    <a:r>
                      <a:rPr lang="en-US" altLang="zh-TW" sz="2400" b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, </a:t>
                    </a:r>
                    <a:r>
                      <a:rPr lang="en-US" altLang="zh-TW" sz="2400" b="1" i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="1" baseline="-2500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1</a:t>
                    </a:r>
                    <a:r>
                      <a:rPr lang="en-US" altLang="zh-TW" sz="2400" b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}</a:t>
                    </a:r>
                  </a:p>
                </p:txBody>
              </p:sp>
              <p:sp>
                <p:nvSpPr>
                  <p:cNvPr id="95" name="Line 84"/>
                  <p:cNvSpPr>
                    <a:spLocks noChangeShapeType="1"/>
                  </p:cNvSpPr>
                  <p:nvPr/>
                </p:nvSpPr>
                <p:spPr bwMode="auto">
                  <a:xfrm rot="16176898" flipH="1">
                    <a:off x="1150" y="2610"/>
                    <a:ext cx="81" cy="72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81" name="Group 85"/>
                <p:cNvGrpSpPr>
                  <a:grpSpLocks/>
                </p:cNvGrpSpPr>
                <p:nvPr/>
              </p:nvGrpSpPr>
              <p:grpSpPr bwMode="auto">
                <a:xfrm>
                  <a:off x="1338" y="1525"/>
                  <a:ext cx="2585" cy="635"/>
                  <a:chOff x="1338" y="1525"/>
                  <a:chExt cx="2585" cy="635"/>
                </a:xfrm>
              </p:grpSpPr>
              <p:sp>
                <p:nvSpPr>
                  <p:cNvPr id="87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3333" y="1525"/>
                    <a:ext cx="544" cy="499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88" name="Text Box 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53" y="1616"/>
                    <a:ext cx="67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400" b="1" dirty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{</a:t>
                    </a:r>
                    <a:r>
                      <a:rPr lang="en-US" altLang="zh-TW" sz="2400" b="1" i="1" dirty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="1" baseline="-25000" dirty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1</a:t>
                    </a:r>
                    <a:r>
                      <a:rPr lang="en-US" altLang="zh-TW" sz="2400" b="1" dirty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, </a:t>
                    </a:r>
                    <a:r>
                      <a:rPr lang="en-US" altLang="zh-TW" sz="2400" b="1" i="1" dirty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="1" baseline="-25000" dirty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4</a:t>
                    </a:r>
                    <a:r>
                      <a:rPr lang="en-US" altLang="zh-TW" sz="2400" b="1" dirty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}</a:t>
                    </a:r>
                  </a:p>
                </p:txBody>
              </p:sp>
              <p:sp>
                <p:nvSpPr>
                  <p:cNvPr id="89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38" y="1706"/>
                    <a:ext cx="1996" cy="45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90" name="Text Box 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8" y="1616"/>
                    <a:ext cx="9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000" b="1">
                        <a:solidFill>
                          <a:srgbClr val="FFFF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0, 1, …, 9</a:t>
                    </a:r>
                  </a:p>
                </p:txBody>
              </p:sp>
            </p:grpSp>
            <p:grpSp>
              <p:nvGrpSpPr>
                <p:cNvPr id="82" name="Group 90"/>
                <p:cNvGrpSpPr>
                  <a:grpSpLocks/>
                </p:cNvGrpSpPr>
                <p:nvPr/>
              </p:nvGrpSpPr>
              <p:grpSpPr bwMode="auto">
                <a:xfrm>
                  <a:off x="1338" y="2478"/>
                  <a:ext cx="2575" cy="816"/>
                  <a:chOff x="1338" y="2478"/>
                  <a:chExt cx="2575" cy="816"/>
                </a:xfrm>
              </p:grpSpPr>
              <p:sp>
                <p:nvSpPr>
                  <p:cNvPr id="83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3323" y="2795"/>
                    <a:ext cx="544" cy="499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84" name="Text Box 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3" y="2886"/>
                    <a:ext cx="67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400" b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{</a:t>
                    </a:r>
                    <a:r>
                      <a:rPr lang="en-US" altLang="zh-TW" sz="2400" b="1" i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="1" baseline="-2500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2</a:t>
                    </a:r>
                    <a:r>
                      <a:rPr lang="en-US" altLang="zh-TW" sz="2400" b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}</a:t>
                    </a:r>
                  </a:p>
                </p:txBody>
              </p:sp>
              <p:sp>
                <p:nvSpPr>
                  <p:cNvPr id="85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1338" y="2478"/>
                    <a:ext cx="1996" cy="5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86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9" y="2528"/>
                    <a:ext cx="998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3600">
                        <a:solidFill>
                          <a:srgbClr val="FFFF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.</a:t>
                    </a:r>
                  </a:p>
                </p:txBody>
              </p:sp>
            </p:grpSp>
          </p:grpSp>
          <p:grpSp>
            <p:nvGrpSpPr>
              <p:cNvPr id="72" name="Group 95"/>
              <p:cNvGrpSpPr>
                <a:grpSpLocks/>
              </p:cNvGrpSpPr>
              <p:nvPr/>
            </p:nvGrpSpPr>
            <p:grpSpPr bwMode="auto">
              <a:xfrm>
                <a:off x="2608" y="1888"/>
                <a:ext cx="1254" cy="381"/>
                <a:chOff x="2608" y="1888"/>
                <a:chExt cx="1254" cy="381"/>
              </a:xfrm>
            </p:grpSpPr>
            <p:sp>
              <p:nvSpPr>
                <p:cNvPr id="76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2608" y="1888"/>
                  <a:ext cx="726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2909" y="2019"/>
                  <a:ext cx="95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TW" sz="2000" b="1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0, 1, …, 9</a:t>
                  </a:r>
                </a:p>
              </p:txBody>
            </p:sp>
          </p:grpSp>
          <p:grpSp>
            <p:nvGrpSpPr>
              <p:cNvPr id="73" name="Group 98"/>
              <p:cNvGrpSpPr>
                <a:grpSpLocks/>
              </p:cNvGrpSpPr>
              <p:nvPr/>
            </p:nvGrpSpPr>
            <p:grpSpPr bwMode="auto">
              <a:xfrm>
                <a:off x="2562" y="2242"/>
                <a:ext cx="772" cy="689"/>
                <a:chOff x="2562" y="2242"/>
                <a:chExt cx="772" cy="689"/>
              </a:xfrm>
            </p:grpSpPr>
            <p:sp>
              <p:nvSpPr>
                <p:cNvPr id="74" name="Line 99"/>
                <p:cNvSpPr>
                  <a:spLocks noChangeShapeType="1"/>
                </p:cNvSpPr>
                <p:nvPr/>
              </p:nvSpPr>
              <p:spPr bwMode="auto">
                <a:xfrm>
                  <a:off x="2562" y="2432"/>
                  <a:ext cx="772" cy="4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5" name="Rectangle 100"/>
                <p:cNvSpPr>
                  <a:spLocks noChangeArrowheads="1"/>
                </p:cNvSpPr>
                <p:nvPr/>
              </p:nvSpPr>
              <p:spPr bwMode="auto">
                <a:xfrm>
                  <a:off x="2789" y="2242"/>
                  <a:ext cx="188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TW" sz="360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.</a:t>
                  </a:r>
                </a:p>
              </p:txBody>
            </p:sp>
          </p:grpSp>
        </p:grpSp>
        <p:grpSp>
          <p:nvGrpSpPr>
            <p:cNvPr id="64" name="Group 101"/>
            <p:cNvGrpSpPr>
              <a:grpSpLocks/>
            </p:cNvGrpSpPr>
            <p:nvPr/>
          </p:nvGrpSpPr>
          <p:grpSpPr bwMode="auto">
            <a:xfrm>
              <a:off x="3893" y="1375"/>
              <a:ext cx="1723" cy="695"/>
              <a:chOff x="3893" y="1375"/>
              <a:chExt cx="1723" cy="695"/>
            </a:xfrm>
          </p:grpSpPr>
          <p:grpSp>
            <p:nvGrpSpPr>
              <p:cNvPr id="65" name="Group 102"/>
              <p:cNvGrpSpPr>
                <a:grpSpLocks/>
              </p:cNvGrpSpPr>
              <p:nvPr/>
            </p:nvGrpSpPr>
            <p:grpSpPr bwMode="auto">
              <a:xfrm>
                <a:off x="4468" y="1480"/>
                <a:ext cx="1148" cy="590"/>
                <a:chOff x="4468" y="1480"/>
                <a:chExt cx="1148" cy="590"/>
              </a:xfrm>
            </p:grpSpPr>
            <p:sp>
              <p:nvSpPr>
                <p:cNvPr id="68" name="Oval 103"/>
                <p:cNvSpPr>
                  <a:spLocks noChangeArrowheads="1"/>
                </p:cNvSpPr>
                <p:nvPr/>
              </p:nvSpPr>
              <p:spPr bwMode="auto">
                <a:xfrm>
                  <a:off x="4468" y="1480"/>
                  <a:ext cx="1088" cy="590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69" name="Oval 104"/>
                <p:cNvSpPr>
                  <a:spLocks noChangeArrowheads="1"/>
                </p:cNvSpPr>
                <p:nvPr/>
              </p:nvSpPr>
              <p:spPr bwMode="auto">
                <a:xfrm>
                  <a:off x="4488" y="1531"/>
                  <a:ext cx="1043" cy="498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0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4528" y="1603"/>
                  <a:ext cx="108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TW" sz="24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{</a:t>
                  </a:r>
                  <a:r>
                    <a:rPr lang="en-US" altLang="zh-TW" sz="2400" b="1" i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q</a:t>
                  </a:r>
                  <a:r>
                    <a:rPr lang="en-US" altLang="zh-TW" sz="2400" b="1" baseline="-25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2</a:t>
                  </a:r>
                  <a:r>
                    <a:rPr lang="en-US" altLang="zh-TW" sz="24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, </a:t>
                  </a:r>
                  <a:r>
                    <a:rPr lang="en-US" altLang="zh-TW" sz="2400" b="1" i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q</a:t>
                  </a:r>
                  <a:r>
                    <a:rPr lang="en-US" altLang="zh-TW" sz="2400" b="1" baseline="-25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3</a:t>
                  </a:r>
                  <a:r>
                    <a:rPr lang="en-US" altLang="zh-TW" sz="24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, </a:t>
                  </a:r>
                  <a:r>
                    <a:rPr lang="en-US" altLang="zh-TW" sz="2400" b="1" i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q</a:t>
                  </a:r>
                  <a:r>
                    <a:rPr lang="en-US" altLang="zh-TW" sz="2400" b="1" baseline="-25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5</a:t>
                  </a:r>
                  <a:r>
                    <a:rPr lang="en-US" altLang="zh-TW" sz="24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}</a:t>
                  </a:r>
                </a:p>
              </p:txBody>
            </p:sp>
          </p:grpSp>
          <p:sp>
            <p:nvSpPr>
              <p:cNvPr id="66" name="Line 106"/>
              <p:cNvSpPr>
                <a:spLocks noChangeShapeType="1"/>
              </p:cNvSpPr>
              <p:nvPr/>
            </p:nvSpPr>
            <p:spPr bwMode="auto">
              <a:xfrm>
                <a:off x="3893" y="1777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67" name="Text Box 107"/>
              <p:cNvSpPr txBox="1">
                <a:spLocks noChangeArrowheads="1"/>
              </p:cNvSpPr>
              <p:nvPr/>
            </p:nvSpPr>
            <p:spPr bwMode="auto">
              <a:xfrm>
                <a:off x="3979" y="1375"/>
                <a:ext cx="40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TW" sz="360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.</a:t>
                </a:r>
              </a:p>
            </p:txBody>
          </p:sp>
        </p:grpSp>
      </p:grpSp>
      <p:grpSp>
        <p:nvGrpSpPr>
          <p:cNvPr id="104" name="Group 109"/>
          <p:cNvGrpSpPr>
            <a:grpSpLocks/>
          </p:cNvGrpSpPr>
          <p:nvPr/>
        </p:nvGrpSpPr>
        <p:grpSpPr bwMode="auto">
          <a:xfrm>
            <a:off x="7323138" y="4013200"/>
            <a:ext cx="1822450" cy="936625"/>
            <a:chOff x="4468" y="1480"/>
            <a:chExt cx="1148" cy="590"/>
          </a:xfrm>
        </p:grpSpPr>
        <p:sp>
          <p:nvSpPr>
            <p:cNvPr id="105" name="Oval 110"/>
            <p:cNvSpPr>
              <a:spLocks noChangeArrowheads="1"/>
            </p:cNvSpPr>
            <p:nvPr/>
          </p:nvSpPr>
          <p:spPr bwMode="auto">
            <a:xfrm>
              <a:off x="4468" y="1480"/>
              <a:ext cx="1088" cy="59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106" name="Oval 111"/>
            <p:cNvSpPr>
              <a:spLocks noChangeArrowheads="1"/>
            </p:cNvSpPr>
            <p:nvPr/>
          </p:nvSpPr>
          <p:spPr bwMode="auto">
            <a:xfrm>
              <a:off x="4488" y="1531"/>
              <a:ext cx="1043" cy="49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107" name="Text Box 112"/>
            <p:cNvSpPr txBox="1">
              <a:spLocks noChangeArrowheads="1"/>
            </p:cNvSpPr>
            <p:nvPr/>
          </p:nvSpPr>
          <p:spPr bwMode="auto">
            <a:xfrm>
              <a:off x="4528" y="1603"/>
              <a:ext cx="10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sz="2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{</a:t>
              </a:r>
              <a:r>
                <a:rPr lang="en-US" altLang="zh-TW" sz="2400" b="1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q</a:t>
              </a:r>
              <a:r>
                <a:rPr lang="en-US" altLang="zh-TW" sz="24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  <a:r>
                <a:rPr lang="en-US" altLang="zh-TW" sz="2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, </a:t>
              </a:r>
              <a:r>
                <a:rPr lang="en-US" altLang="zh-TW" sz="2400" b="1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q</a:t>
              </a:r>
              <a:r>
                <a:rPr lang="en-US" altLang="zh-TW" sz="24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  <a:r>
                <a:rPr lang="en-US" altLang="zh-TW" sz="2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}</a:t>
              </a:r>
            </a:p>
          </p:txBody>
        </p:sp>
      </p:grpSp>
      <p:sp>
        <p:nvSpPr>
          <p:cNvPr id="108" name="Line 113"/>
          <p:cNvSpPr>
            <a:spLocks noChangeShapeType="1"/>
          </p:cNvSpPr>
          <p:nvPr/>
        </p:nvSpPr>
        <p:spPr bwMode="auto">
          <a:xfrm>
            <a:off x="6410325" y="44846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anose="02020500000000000000" pitchFamily="18" charset="-120"/>
            </a:endParaRPr>
          </a:p>
        </p:txBody>
      </p:sp>
      <p:sp>
        <p:nvSpPr>
          <p:cNvPr id="109" name="Text Box 114"/>
          <p:cNvSpPr txBox="1">
            <a:spLocks noChangeArrowheads="1"/>
          </p:cNvSpPr>
          <p:nvPr/>
        </p:nvSpPr>
        <p:spPr bwMode="auto">
          <a:xfrm>
            <a:off x="6329363" y="4100513"/>
            <a:ext cx="1447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TW" sz="1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anose="02020500000000000000" pitchFamily="18" charset="-120"/>
              </a:rPr>
              <a:t>all symbols</a:t>
            </a:r>
          </a:p>
        </p:txBody>
      </p:sp>
      <p:grpSp>
        <p:nvGrpSpPr>
          <p:cNvPr id="110" name="Group 115"/>
          <p:cNvGrpSpPr>
            <a:grpSpLocks/>
          </p:cNvGrpSpPr>
          <p:nvPr/>
        </p:nvGrpSpPr>
        <p:grpSpPr bwMode="auto">
          <a:xfrm>
            <a:off x="7200900" y="2909888"/>
            <a:ext cx="1296988" cy="1081087"/>
            <a:chOff x="4376" y="2069"/>
            <a:chExt cx="817" cy="681"/>
          </a:xfrm>
        </p:grpSpPr>
        <p:sp>
          <p:nvSpPr>
            <p:cNvPr id="111" name="Line 116"/>
            <p:cNvSpPr>
              <a:spLocks noChangeShapeType="1"/>
            </p:cNvSpPr>
            <p:nvPr/>
          </p:nvSpPr>
          <p:spPr bwMode="auto">
            <a:xfrm>
              <a:off x="5012" y="2069"/>
              <a:ext cx="0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112" name="Text Box 117"/>
            <p:cNvSpPr txBox="1">
              <a:spLocks noChangeArrowheads="1"/>
            </p:cNvSpPr>
            <p:nvPr/>
          </p:nvSpPr>
          <p:spPr bwMode="auto">
            <a:xfrm>
              <a:off x="4376" y="2251"/>
              <a:ext cx="8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b="1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0, 1, …9</a:t>
              </a:r>
              <a:endParaRPr lang="en-US" altLang="zh-TW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13" name="Group 124"/>
          <p:cNvGrpSpPr>
            <a:grpSpLocks/>
          </p:cNvGrpSpPr>
          <p:nvPr/>
        </p:nvGrpSpPr>
        <p:grpSpPr bwMode="auto">
          <a:xfrm>
            <a:off x="6227763" y="3141663"/>
            <a:ext cx="720725" cy="720725"/>
            <a:chOff x="3923" y="1979"/>
            <a:chExt cx="454" cy="454"/>
          </a:xfrm>
        </p:grpSpPr>
        <p:sp>
          <p:nvSpPr>
            <p:cNvPr id="114" name="Oval 120"/>
            <p:cNvSpPr>
              <a:spLocks noChangeArrowheads="1"/>
            </p:cNvSpPr>
            <p:nvPr/>
          </p:nvSpPr>
          <p:spPr bwMode="auto">
            <a:xfrm>
              <a:off x="3923" y="1979"/>
              <a:ext cx="454" cy="4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115" name="Text Box 121"/>
            <p:cNvSpPr txBox="1">
              <a:spLocks noChangeArrowheads="1"/>
            </p:cNvSpPr>
            <p:nvPr/>
          </p:nvSpPr>
          <p:spPr bwMode="auto">
            <a:xfrm>
              <a:off x="3923" y="2084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sz="2000" b="1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anose="05050102010706020507" pitchFamily="18" charset="2"/>
                  <a:ea typeface="新細明體" panose="02020500000000000000" pitchFamily="18" charset="-120"/>
                </a:rPr>
                <a:t>f</a:t>
              </a:r>
            </a:p>
          </p:txBody>
        </p:sp>
      </p:grpSp>
      <p:grpSp>
        <p:nvGrpSpPr>
          <p:cNvPr id="116" name="Group 129"/>
          <p:cNvGrpSpPr>
            <a:grpSpLocks/>
          </p:cNvGrpSpPr>
          <p:nvPr/>
        </p:nvGrpSpPr>
        <p:grpSpPr bwMode="auto">
          <a:xfrm>
            <a:off x="6804025" y="2708275"/>
            <a:ext cx="1223963" cy="582613"/>
            <a:chOff x="4286" y="1706"/>
            <a:chExt cx="771" cy="367"/>
          </a:xfrm>
        </p:grpSpPr>
        <p:sp>
          <p:nvSpPr>
            <p:cNvPr id="117" name="Line 126"/>
            <p:cNvSpPr>
              <a:spLocks noChangeShapeType="1"/>
            </p:cNvSpPr>
            <p:nvPr/>
          </p:nvSpPr>
          <p:spPr bwMode="auto">
            <a:xfrm flipH="1">
              <a:off x="4286" y="1706"/>
              <a:ext cx="408" cy="31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118" name="Text Box 128"/>
            <p:cNvSpPr txBox="1">
              <a:spLocks noChangeArrowheads="1"/>
            </p:cNvSpPr>
            <p:nvPr/>
          </p:nvSpPr>
          <p:spPr bwMode="auto">
            <a:xfrm>
              <a:off x="4558" y="1842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b="1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anose="02020500000000000000" pitchFamily="18" charset="-120"/>
                </a:rPr>
                <a:t>+, -, .</a:t>
              </a:r>
              <a:endParaRPr lang="en-US" altLang="zh-TW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endParaRPr>
            </a:p>
          </p:txBody>
        </p:sp>
      </p:grpSp>
      <p:grpSp>
        <p:nvGrpSpPr>
          <p:cNvPr id="119" name="Group 135"/>
          <p:cNvGrpSpPr>
            <a:grpSpLocks/>
          </p:cNvGrpSpPr>
          <p:nvPr/>
        </p:nvGrpSpPr>
        <p:grpSpPr bwMode="auto">
          <a:xfrm>
            <a:off x="4427538" y="3284538"/>
            <a:ext cx="1727200" cy="366712"/>
            <a:chOff x="2789" y="2069"/>
            <a:chExt cx="1088" cy="231"/>
          </a:xfrm>
        </p:grpSpPr>
        <p:sp>
          <p:nvSpPr>
            <p:cNvPr id="120" name="Line 130"/>
            <p:cNvSpPr>
              <a:spLocks noChangeShapeType="1"/>
            </p:cNvSpPr>
            <p:nvPr/>
          </p:nvSpPr>
          <p:spPr bwMode="auto">
            <a:xfrm>
              <a:off x="2789" y="2115"/>
              <a:ext cx="1088" cy="0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121" name="Text Box 133"/>
            <p:cNvSpPr txBox="1">
              <a:spLocks noChangeArrowheads="1"/>
            </p:cNvSpPr>
            <p:nvPr/>
          </p:nvSpPr>
          <p:spPr bwMode="auto">
            <a:xfrm>
              <a:off x="3152" y="2069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b="1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anose="02020500000000000000" pitchFamily="18" charset="-120"/>
                </a:rPr>
                <a:t>+, -</a:t>
              </a:r>
              <a:endParaRPr lang="en-US" altLang="zh-TW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endParaRPr>
            </a:p>
          </p:txBody>
        </p:sp>
      </p:grpSp>
      <p:grpSp>
        <p:nvGrpSpPr>
          <p:cNvPr id="122" name="Group 141"/>
          <p:cNvGrpSpPr>
            <a:grpSpLocks/>
          </p:cNvGrpSpPr>
          <p:nvPr/>
        </p:nvGrpSpPr>
        <p:grpSpPr bwMode="auto">
          <a:xfrm>
            <a:off x="5364163" y="3716338"/>
            <a:ext cx="936625" cy="366712"/>
            <a:chOff x="3379" y="2341"/>
            <a:chExt cx="590" cy="231"/>
          </a:xfrm>
        </p:grpSpPr>
        <p:sp>
          <p:nvSpPr>
            <p:cNvPr id="123" name="Line 139"/>
            <p:cNvSpPr>
              <a:spLocks noChangeShapeType="1"/>
            </p:cNvSpPr>
            <p:nvPr/>
          </p:nvSpPr>
          <p:spPr bwMode="auto">
            <a:xfrm flipV="1">
              <a:off x="3833" y="2367"/>
              <a:ext cx="136" cy="181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124" name="Text Box 140"/>
            <p:cNvSpPr txBox="1">
              <a:spLocks noChangeArrowheads="1"/>
            </p:cNvSpPr>
            <p:nvPr/>
          </p:nvSpPr>
          <p:spPr bwMode="auto">
            <a:xfrm>
              <a:off x="3379" y="2341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b="1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anose="02020500000000000000" pitchFamily="18" charset="-120"/>
                </a:rPr>
                <a:t>+, -, .</a:t>
              </a:r>
              <a:endParaRPr lang="en-US" altLang="zh-TW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006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743200"/>
            <a:ext cx="8229600" cy="916375"/>
          </a:xfrm>
        </p:spPr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9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Extended Transition Function..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5" name="Group 1046"/>
          <p:cNvGrpSpPr>
            <a:grpSpLocks/>
          </p:cNvGrpSpPr>
          <p:nvPr/>
        </p:nvGrpSpPr>
        <p:grpSpPr bwMode="auto">
          <a:xfrm>
            <a:off x="2743200" y="1905000"/>
            <a:ext cx="2362200" cy="1676400"/>
            <a:chOff x="1680" y="1632"/>
            <a:chExt cx="1488" cy="1056"/>
          </a:xfrm>
        </p:grpSpPr>
        <p:sp>
          <p:nvSpPr>
            <p:cNvPr id="6" name="Rectangle 1027"/>
            <p:cNvSpPr>
              <a:spLocks noChangeArrowheads="1"/>
            </p:cNvSpPr>
            <p:nvPr/>
          </p:nvSpPr>
          <p:spPr bwMode="auto">
            <a:xfrm>
              <a:off x="2112" y="1632"/>
              <a:ext cx="1056" cy="10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7" name="Line 1028"/>
            <p:cNvSpPr>
              <a:spLocks noChangeShapeType="1"/>
            </p:cNvSpPr>
            <p:nvPr/>
          </p:nvSpPr>
          <p:spPr bwMode="auto">
            <a:xfrm>
              <a:off x="2112" y="1920"/>
              <a:ext cx="10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8" name="Line 1029"/>
            <p:cNvSpPr>
              <a:spLocks noChangeShapeType="1"/>
            </p:cNvSpPr>
            <p:nvPr/>
          </p:nvSpPr>
          <p:spPr bwMode="auto">
            <a:xfrm>
              <a:off x="2640" y="1632"/>
              <a:ext cx="0" cy="10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9" name="Text Box 1030"/>
            <p:cNvSpPr txBox="1">
              <a:spLocks noChangeArrowheads="1"/>
            </p:cNvSpPr>
            <p:nvPr/>
          </p:nvSpPr>
          <p:spPr bwMode="auto">
            <a:xfrm>
              <a:off x="2256" y="163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0" name="Text Box 1031"/>
            <p:cNvSpPr txBox="1">
              <a:spLocks noChangeArrowheads="1"/>
            </p:cNvSpPr>
            <p:nvPr/>
          </p:nvSpPr>
          <p:spPr bwMode="auto">
            <a:xfrm>
              <a:off x="2832" y="163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1" name="Text Box 1032"/>
            <p:cNvSpPr txBox="1">
              <a:spLocks noChangeArrowheads="1"/>
            </p:cNvSpPr>
            <p:nvPr/>
          </p:nvSpPr>
          <p:spPr bwMode="auto">
            <a:xfrm>
              <a:off x="1680" y="1920"/>
              <a:ext cx="1383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A	A	B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B	A	C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C	C	C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047"/>
              <p:cNvSpPr txBox="1">
                <a:spLocks noChangeArrowheads="1"/>
              </p:cNvSpPr>
              <p:nvPr/>
            </p:nvSpPr>
            <p:spPr bwMode="auto">
              <a:xfrm>
                <a:off x="1447800" y="4495800"/>
                <a:ext cx="6457152" cy="1246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latin typeface="Lucida Sans Unicode" panose="020B0602030504020204" pitchFamily="34" charset="0"/>
                          </a:rPr>
                          <m:t>δ</m:t>
                        </m:r>
                      </m:e>
                    </m:acc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(B,011) = 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Lucida Sans Unicode" panose="020B0602030504020204" pitchFamily="34" charset="0"/>
                  </a:rPr>
                  <a:t>δ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latin typeface="Lucida Sans Unicode" panose="020B0602030504020204" pitchFamily="34" charset="0"/>
                          </a:rPr>
                          <m:t>δ</m:t>
                        </m:r>
                      </m:e>
                    </m:acc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(B,01),1) = 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Lucida Sans Unicode" panose="020B0602030504020204" pitchFamily="34" charset="0"/>
                  </a:rPr>
                  <a:t>δ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(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Lucida Sans Unicode" panose="020B0602030504020204" pitchFamily="34" charset="0"/>
                  </a:rPr>
                  <a:t>δ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(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Lucida Sans Unicode" panose="020B0602030504020204" pitchFamily="34" charset="0"/>
                  </a:rPr>
                  <a:t>δ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(B,0),1),1) =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dirty="0">
                    <a:solidFill>
                      <a:srgbClr val="000000"/>
                    </a:solidFill>
                    <a:latin typeface="Lucida Sans Unicode" panose="020B0602030504020204" pitchFamily="34" charset="0"/>
                  </a:rPr>
                  <a:t>δ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(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Lucida Sans Unicode" panose="020B0602030504020204" pitchFamily="34" charset="0"/>
                  </a:rPr>
                  <a:t>δ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(A,1),1) = 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Lucida Sans Unicode" panose="020B0602030504020204" pitchFamily="34" charset="0"/>
                  </a:rPr>
                  <a:t>δ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(B,1) = C</a:t>
                </a:r>
              </a:p>
            </p:txBody>
          </p:sp>
        </mc:Choice>
        <mc:Fallback xmlns="">
          <p:sp>
            <p:nvSpPr>
              <p:cNvPr id="12" name="Text Box 10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4495800"/>
                <a:ext cx="6457152" cy="1246110"/>
              </a:xfrm>
              <a:prstGeom prst="rect">
                <a:avLst/>
              </a:prstGeom>
              <a:blipFill rotWithShape="0">
                <a:blip r:embed="rId2"/>
                <a:stretch>
                  <a:fillRect l="-1511" t="-2941" r="-378" b="-107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052"/>
          <p:cNvGrpSpPr>
            <a:grpSpLocks/>
          </p:cNvGrpSpPr>
          <p:nvPr/>
        </p:nvGrpSpPr>
        <p:grpSpPr bwMode="auto">
          <a:xfrm>
            <a:off x="3276600" y="4343400"/>
            <a:ext cx="3695700" cy="685800"/>
            <a:chOff x="2088" y="2736"/>
            <a:chExt cx="2328" cy="432"/>
          </a:xfrm>
        </p:grpSpPr>
        <p:sp>
          <p:nvSpPr>
            <p:cNvPr id="14" name="Oval 1048"/>
            <p:cNvSpPr>
              <a:spLocks noChangeArrowheads="1"/>
            </p:cNvSpPr>
            <p:nvPr/>
          </p:nvSpPr>
          <p:spPr bwMode="auto">
            <a:xfrm>
              <a:off x="2088" y="2736"/>
              <a:ext cx="720" cy="43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5" name="Oval 1049"/>
            <p:cNvSpPr>
              <a:spLocks noChangeArrowheads="1"/>
            </p:cNvSpPr>
            <p:nvPr/>
          </p:nvSpPr>
          <p:spPr bwMode="auto">
            <a:xfrm>
              <a:off x="3456" y="2736"/>
              <a:ext cx="960" cy="43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cxnSp>
          <p:nvCxnSpPr>
            <p:cNvPr id="16" name="AutoShape 1051"/>
            <p:cNvCxnSpPr>
              <a:cxnSpLocks noChangeShapeType="1"/>
              <a:stCxn id="14" idx="0"/>
              <a:endCxn id="15" idx="0"/>
            </p:cNvCxnSpPr>
            <p:nvPr/>
          </p:nvCxnSpPr>
          <p:spPr bwMode="auto">
            <a:xfrm rot="5400000" flipV="1">
              <a:off x="3191" y="1993"/>
              <a:ext cx="1" cy="1488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" name="Group 1062"/>
          <p:cNvGrpSpPr>
            <a:grpSpLocks/>
          </p:cNvGrpSpPr>
          <p:nvPr/>
        </p:nvGrpSpPr>
        <p:grpSpPr bwMode="auto">
          <a:xfrm>
            <a:off x="2235200" y="4419600"/>
            <a:ext cx="4495800" cy="1676400"/>
            <a:chOff x="1408" y="2784"/>
            <a:chExt cx="2832" cy="1056"/>
          </a:xfrm>
        </p:grpSpPr>
        <p:sp>
          <p:nvSpPr>
            <p:cNvPr id="18" name="Oval 1050"/>
            <p:cNvSpPr>
              <a:spLocks noChangeArrowheads="1"/>
            </p:cNvSpPr>
            <p:nvPr/>
          </p:nvSpPr>
          <p:spPr bwMode="auto">
            <a:xfrm>
              <a:off x="3664" y="2784"/>
              <a:ext cx="576" cy="3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9" name="Freeform 1056"/>
            <p:cNvSpPr>
              <a:spLocks/>
            </p:cNvSpPr>
            <p:nvPr/>
          </p:nvSpPr>
          <p:spPr bwMode="auto">
            <a:xfrm>
              <a:off x="1440" y="3120"/>
              <a:ext cx="2416" cy="720"/>
            </a:xfrm>
            <a:custGeom>
              <a:avLst/>
              <a:gdLst>
                <a:gd name="T0" fmla="*/ 2416 w 2416"/>
                <a:gd name="T1" fmla="*/ 0 h 720"/>
                <a:gd name="T2" fmla="*/ 1648 w 2416"/>
                <a:gd name="T3" fmla="*/ 576 h 720"/>
                <a:gd name="T4" fmla="*/ 400 w 2416"/>
                <a:gd name="T5" fmla="*/ 720 h 720"/>
                <a:gd name="T6" fmla="*/ 64 w 2416"/>
                <a:gd name="T7" fmla="*/ 576 h 720"/>
                <a:gd name="T8" fmla="*/ 16 w 2416"/>
                <a:gd name="T9" fmla="*/ 528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6" h="720">
                  <a:moveTo>
                    <a:pt x="2416" y="0"/>
                  </a:moveTo>
                  <a:cubicBezTo>
                    <a:pt x="2200" y="228"/>
                    <a:pt x="1984" y="456"/>
                    <a:pt x="1648" y="576"/>
                  </a:cubicBezTo>
                  <a:cubicBezTo>
                    <a:pt x="1312" y="696"/>
                    <a:pt x="664" y="720"/>
                    <a:pt x="400" y="720"/>
                  </a:cubicBezTo>
                  <a:cubicBezTo>
                    <a:pt x="136" y="720"/>
                    <a:pt x="128" y="608"/>
                    <a:pt x="64" y="576"/>
                  </a:cubicBezTo>
                  <a:cubicBezTo>
                    <a:pt x="0" y="544"/>
                    <a:pt x="24" y="536"/>
                    <a:pt x="16" y="52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0" name="Line 1058"/>
            <p:cNvSpPr>
              <a:spLocks noChangeShapeType="1"/>
            </p:cNvSpPr>
            <p:nvPr/>
          </p:nvSpPr>
          <p:spPr bwMode="auto">
            <a:xfrm flipH="1" flipV="1">
              <a:off x="1408" y="3504"/>
              <a:ext cx="48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  <p:grpSp>
        <p:nvGrpSpPr>
          <p:cNvPr id="21" name="Group 1064"/>
          <p:cNvGrpSpPr>
            <a:grpSpLocks/>
          </p:cNvGrpSpPr>
          <p:nvPr/>
        </p:nvGrpSpPr>
        <p:grpSpPr bwMode="auto">
          <a:xfrm>
            <a:off x="1803400" y="5105400"/>
            <a:ext cx="1981200" cy="609600"/>
            <a:chOff x="1136" y="3216"/>
            <a:chExt cx="1248" cy="384"/>
          </a:xfrm>
        </p:grpSpPr>
        <p:sp>
          <p:nvSpPr>
            <p:cNvPr id="22" name="Oval 1059"/>
            <p:cNvSpPr>
              <a:spLocks noChangeArrowheads="1"/>
            </p:cNvSpPr>
            <p:nvPr/>
          </p:nvSpPr>
          <p:spPr bwMode="auto">
            <a:xfrm>
              <a:off x="1136" y="3264"/>
              <a:ext cx="576" cy="3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3" name="Freeform 1060"/>
            <p:cNvSpPr>
              <a:spLocks/>
            </p:cNvSpPr>
            <p:nvPr/>
          </p:nvSpPr>
          <p:spPr bwMode="auto">
            <a:xfrm>
              <a:off x="1440" y="3216"/>
              <a:ext cx="848" cy="56"/>
            </a:xfrm>
            <a:custGeom>
              <a:avLst/>
              <a:gdLst>
                <a:gd name="T0" fmla="*/ 32 w 848"/>
                <a:gd name="T1" fmla="*/ 48 h 56"/>
                <a:gd name="T2" fmla="*/ 80 w 848"/>
                <a:gd name="T3" fmla="*/ 48 h 56"/>
                <a:gd name="T4" fmla="*/ 512 w 848"/>
                <a:gd name="T5" fmla="*/ 0 h 56"/>
                <a:gd name="T6" fmla="*/ 848 w 848"/>
                <a:gd name="T7" fmla="*/ 4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8" h="56">
                  <a:moveTo>
                    <a:pt x="32" y="48"/>
                  </a:moveTo>
                  <a:cubicBezTo>
                    <a:pt x="16" y="52"/>
                    <a:pt x="0" y="56"/>
                    <a:pt x="80" y="48"/>
                  </a:cubicBezTo>
                  <a:cubicBezTo>
                    <a:pt x="160" y="40"/>
                    <a:pt x="384" y="0"/>
                    <a:pt x="512" y="0"/>
                  </a:cubicBezTo>
                  <a:cubicBezTo>
                    <a:pt x="640" y="0"/>
                    <a:pt x="744" y="24"/>
                    <a:pt x="848" y="4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4" name="Line 1061"/>
            <p:cNvSpPr>
              <a:spLocks noChangeShapeType="1"/>
            </p:cNvSpPr>
            <p:nvPr/>
          </p:nvSpPr>
          <p:spPr bwMode="auto">
            <a:xfrm>
              <a:off x="2288" y="3264"/>
              <a:ext cx="96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911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23151"/>
            <a:ext cx="8229600" cy="1596249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i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nondeterministic finite automaton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has the ability to be in several states at once.</a:t>
            </a:r>
          </a:p>
          <a:p>
            <a:pPr lv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Transitions from a state on an input symbol can be to any set of states.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NFA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285531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This NFA accepts only those strings that end in 01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Running in “parallel threads” for string 1100101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0" y="4912710"/>
            <a:ext cx="3810000" cy="1141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752600"/>
            <a:ext cx="4343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6054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Language of an NFA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13702" y="1371600"/>
            <a:ext cx="822549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8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8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8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8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An NFA accepts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w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if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there exists at least one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path from the start state to an accepting (or final) state that is labeled by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w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8" charset="2"/>
              <a:buChar char="n"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L(N) = { w | </a:t>
            </a:r>
            <a:r>
              <a:rPr kumimoji="0" lang="el-G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 pitchFamily="28" charset="0"/>
                <a:ea typeface="+mn-ea"/>
                <a:cs typeface="Tahoma" pitchFamily="28" charset="0"/>
              </a:rPr>
              <a:t>δ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(q</a:t>
            </a:r>
            <a:r>
              <a:rPr kumimoji="0" 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0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,w)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∩ F ≠ </a:t>
            </a:r>
            <a:r>
              <a:rPr kumimoji="0" lang="el-GR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Φ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334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lvl="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8" charset="2"/>
                  <a:buChar char="n"/>
                </a:pPr>
                <a:r>
                  <a:rPr lang="en-US" sz="2800" u="sng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Basis: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</m:oMath>
                </a14:m>
                <a:r>
                  <a:rPr lang="en-US" sz="28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(q,</a:t>
                </a:r>
                <a:r>
                  <a:rPr lang="en-US" sz="28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28" charset="2"/>
                  </a:rPr>
                  <a:t></a:t>
                </a:r>
                <a:r>
                  <a:rPr lang="en-US" sz="28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{q}</a:t>
                </a:r>
              </a:p>
              <a:p>
                <a:pPr marL="342900" lvl="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8" charset="2"/>
                  <a:buChar char="n"/>
                </a:pPr>
                <a:endParaRPr lang="en-US" sz="2800" i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u="sng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Induction:</a:t>
                </a:r>
                <a:r>
                  <a:rPr lang="en-US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w is a string where </a:t>
                </a:r>
                <a:r>
                  <a:rPr lang="en-US" altLang="en-US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w=</a:t>
                </a:r>
                <a:r>
                  <a:rPr lang="en-US" altLang="en-US" sz="28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xa</a:t>
                </a:r>
                <a:r>
                  <a:rPr lang="en-US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lvl="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8" charset="2"/>
                  <a:buChar char="n"/>
                </a:pPr>
                <a:endParaRPr lang="en-US" sz="28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buFont typeface="Wingdings" pitchFamily="28" charset="2"/>
                  <a:buChar char="n"/>
                </a:pPr>
                <a:r>
                  <a:rPr lang="en-US" sz="240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kern="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q,x</a:t>
                </a:r>
                <a:r>
                  <a:rPr lang="en-US" sz="24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{p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…,</a:t>
                </a:r>
                <a:r>
                  <a:rPr lang="en-US" sz="2400" i="1" kern="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i="1" kern="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marL="742950" lvl="1" indent="-28575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buFont typeface="Wingdings" pitchFamily="28" charset="2"/>
                  <a:buChar char="n"/>
                </a:pPr>
                <a:endParaRPr lang="en-US" sz="2400" i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buFont typeface="Wingdings" pitchFamily="28" charset="2"/>
                  <a:buChar char="n"/>
                </a:pP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40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m:rPr>
                            <m:nor/>
                          </m:rPr>
                          <a:rPr lang="el-GR" sz="2400" kern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en-US" sz="2400" i="1" kern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b="0" i="1" kern="0" dirty="0" smtClean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b="0" i="1" kern="0" baseline="-25000" dirty="0" smtClean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400" i="1" kern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i="1" kern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400" i="1" kern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={r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sz="2400" i="1" kern="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i="1" kern="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marL="742950" lvl="1" indent="-28575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buFont typeface="Wingdings" pitchFamily="28" charset="2"/>
                  <a:buChar char="n"/>
                </a:pPr>
                <a:endParaRPr lang="en-US" sz="2400" i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buFont typeface="Wingdings" pitchFamily="28" charset="2"/>
                  <a:buChar char="n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(q, w) ={r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</a:t>
                </a:r>
                <a:r>
                  <a:rPr lang="en-US" sz="2400" i="1" kern="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i="1" kern="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marL="457200" lvl="1" indent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buNone/>
                </a:pPr>
                <a:endParaRPr lang="en-US" sz="2400" i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8" charset="2"/>
                  <a:buChar char="n"/>
                </a:pPr>
                <a:endParaRPr lang="en-US" sz="2800" i="1" kern="0" dirty="0">
                  <a:solidFill>
                    <a:srgbClr val="000000"/>
                  </a:solidFill>
                  <a:latin typeface="Arial"/>
                </a:endParaRPr>
              </a:p>
              <a:p>
                <a:pPr marL="342900" lvl="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8" charset="2"/>
                  <a:buChar char="n"/>
                </a:pPr>
                <a:endParaRPr lang="en-US" sz="2800" kern="0" dirty="0">
                  <a:solidFill>
                    <a:srgbClr val="000000"/>
                  </a:solidFill>
                  <a:latin typeface="Arial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Extended transition function for NFA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7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lvl="0" indent="-6096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8" charset="2"/>
              <a:buChar char="n"/>
            </a:pPr>
            <a:r>
              <a:rPr lang="en-US" sz="28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Given</a:t>
            </a:r>
            <a:r>
              <a:rPr lang="el-GR" sz="28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 N = {Q</a:t>
            </a:r>
            <a:r>
              <a:rPr lang="el-GR" sz="2800" kern="0" baseline="-2500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8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800" kern="0" baseline="-2500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8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,q</a:t>
            </a:r>
            <a:r>
              <a:rPr lang="el-GR" sz="2800" kern="0" baseline="-2500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8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,F</a:t>
            </a:r>
            <a:r>
              <a:rPr lang="el-GR" sz="2800" kern="0" baseline="-2500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8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}</a:t>
            </a:r>
          </a:p>
          <a:p>
            <a:pPr marL="609600" lvl="0" indent="-6096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8" charset="2"/>
              <a:buChar char="n"/>
            </a:pPr>
            <a:r>
              <a:rPr lang="el-GR" sz="2800" u="sng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Goal:</a:t>
            </a:r>
            <a:r>
              <a:rPr lang="el-GR" sz="28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 Build D={</a:t>
            </a:r>
            <a:r>
              <a:rPr lang="el-GR" sz="2800" kern="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800" kern="0" baseline="-2500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800" kern="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800" kern="0" baseline="-2500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800" kern="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,{q</a:t>
            </a:r>
            <a:r>
              <a:rPr lang="el-GR" sz="2800" kern="0" baseline="-2500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800" kern="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},F</a:t>
            </a:r>
            <a:r>
              <a:rPr lang="el-GR" sz="2800" kern="0" baseline="-2500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8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} s.t. L(D)=L(N)</a:t>
            </a:r>
          </a:p>
          <a:p>
            <a:pPr marL="609600" lvl="0" indent="-6096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8" charset="2"/>
              <a:buChar char="n"/>
            </a:pPr>
            <a:r>
              <a:rPr lang="en-US" sz="2800" u="sng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Construction:</a:t>
            </a:r>
            <a:endParaRPr lang="en-US" sz="2800" kern="0" dirty="0">
              <a:solidFill>
                <a:srgbClr val="000000"/>
              </a:solidFill>
              <a:latin typeface="Lucida Grande" pitchFamily="28" charset="0"/>
              <a:cs typeface="Tahoma" pitchFamily="28" charset="0"/>
            </a:endParaRPr>
          </a:p>
          <a:p>
            <a:pPr marL="990600" lvl="1" indent="-533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Arial" charset="0"/>
              <a:buAutoNum type="arabicPeriod"/>
            </a:pPr>
            <a:r>
              <a:rPr lang="el-GR" sz="2400" kern="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400" kern="0" baseline="-2500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= all subsets of Q</a:t>
            </a:r>
            <a:r>
              <a:rPr lang="el-GR" sz="2400" kern="0" baseline="-2500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N </a:t>
            </a:r>
            <a:r>
              <a:rPr lang="el-GR" sz="24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(i.e., power set)</a:t>
            </a:r>
          </a:p>
          <a:p>
            <a:pPr marL="990600" lvl="1" indent="-533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Arial" charset="0"/>
              <a:buAutoNum type="arabicPeriod"/>
            </a:pPr>
            <a:r>
              <a:rPr lang="el-GR" sz="2400" kern="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F</a:t>
            </a:r>
            <a:r>
              <a:rPr lang="el-GR" sz="2400" kern="0" baseline="-2500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=set of subsets S of Q</a:t>
            </a:r>
            <a:r>
              <a:rPr lang="el-GR" sz="2400" kern="0" baseline="-2500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4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 s.t. S</a:t>
            </a:r>
            <a:r>
              <a:rPr lang="en-US" sz="2400" kern="0" dirty="0">
                <a:solidFill>
                  <a:srgbClr val="000000"/>
                </a:solidFill>
                <a:latin typeface="Arial"/>
                <a:cs typeface="Arial" charset="0"/>
              </a:rPr>
              <a:t>∩F</a:t>
            </a:r>
            <a:r>
              <a:rPr lang="en-US" sz="2400" kern="0" baseline="-25000" dirty="0">
                <a:solidFill>
                  <a:srgbClr val="000000"/>
                </a:solidFill>
                <a:latin typeface="Arial"/>
                <a:cs typeface="Arial" charset="0"/>
              </a:rPr>
              <a:t>N</a:t>
            </a:r>
            <a:r>
              <a:rPr lang="en-US" sz="2400" kern="0" dirty="0">
                <a:solidFill>
                  <a:srgbClr val="000000"/>
                </a:solidFill>
                <a:latin typeface="Arial"/>
                <a:cs typeface="Arial" charset="0"/>
              </a:rPr>
              <a:t>≠</a:t>
            </a:r>
            <a:r>
              <a:rPr lang="el-GR" sz="2400" kern="0" dirty="0">
                <a:solidFill>
                  <a:srgbClr val="000000"/>
                </a:solidFill>
                <a:latin typeface="Arial"/>
                <a:cs typeface="Arial" charset="0"/>
              </a:rPr>
              <a:t>Φ</a:t>
            </a:r>
          </a:p>
          <a:p>
            <a:pPr marL="990600" lvl="1" indent="-533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Arial" charset="0"/>
              <a:buAutoNum type="arabicPeriod"/>
            </a:pPr>
            <a:r>
              <a:rPr lang="el-GR" sz="2400" kern="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2400" kern="0" baseline="-2500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: for each subset S of Q</a:t>
            </a:r>
            <a:r>
              <a:rPr lang="el-GR" sz="2400" kern="0" baseline="-2500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4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 and for each input symbol a in ∑: </a:t>
            </a:r>
          </a:p>
          <a:p>
            <a:pPr marL="1371600" lvl="2" indent="-4572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50000"/>
              <a:buFont typeface="Wingdings" pitchFamily="28" charset="2"/>
              <a:buChar char="n"/>
            </a:pPr>
            <a:r>
              <a:rPr lang="el-GR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 </a:t>
            </a:r>
            <a:r>
              <a:rPr lang="el-GR" kern="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kern="0" baseline="-2500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kern="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(S,a)</a:t>
            </a:r>
            <a:r>
              <a:rPr lang="el-GR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 = U δ</a:t>
            </a:r>
            <a:r>
              <a:rPr lang="el-GR" kern="0" baseline="-2500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l-GR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(p,a)</a:t>
            </a:r>
            <a:endParaRPr lang="en-US" kern="0" dirty="0">
              <a:solidFill>
                <a:srgbClr val="000000"/>
              </a:solidFill>
              <a:latin typeface="Lucida Grande" pitchFamily="28" charset="0"/>
              <a:cs typeface="Tahoma" pitchFamily="28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NFA to DFA by Subset Construction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895600" y="4724400"/>
            <a:ext cx="5476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/>
              <a:t>p in s</a:t>
            </a:r>
          </a:p>
        </p:txBody>
      </p:sp>
    </p:spTree>
    <p:extLst>
      <p:ext uri="{BB962C8B-B14F-4D97-AF65-F5344CB8AC3E}">
        <p14:creationId xmlns:p14="http://schemas.microsoft.com/office/powerpoint/2010/main" val="3037254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7991E1-2596-4393-9D37-D19323D1D3B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NFA to DFA construction: Example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= {w | w ends in 01}</a:t>
            </a:r>
          </a:p>
        </p:txBody>
      </p:sp>
      <p:sp>
        <p:nvSpPr>
          <p:cNvPr id="28677" name="Oval 4"/>
          <p:cNvSpPr>
            <a:spLocks noChangeArrowheads="1"/>
          </p:cNvSpPr>
          <p:nvPr/>
        </p:nvSpPr>
        <p:spPr bwMode="auto">
          <a:xfrm>
            <a:off x="8382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609600" y="3429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15240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11430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1203325" y="31384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</a:t>
            </a:r>
          </a:p>
        </p:txBody>
      </p:sp>
      <p:sp>
        <p:nvSpPr>
          <p:cNvPr id="28682" name="Freeform 10"/>
          <p:cNvSpPr>
            <a:spLocks/>
          </p:cNvSpPr>
          <p:nvPr/>
        </p:nvSpPr>
        <p:spPr bwMode="auto">
          <a:xfrm>
            <a:off x="749300" y="2959100"/>
            <a:ext cx="406400" cy="317500"/>
          </a:xfrm>
          <a:custGeom>
            <a:avLst/>
            <a:gdLst>
              <a:gd name="T0" fmla="*/ 2147483647 w 256"/>
              <a:gd name="T1" fmla="*/ 2147483647 h 200"/>
              <a:gd name="T2" fmla="*/ 2147483647 w 256"/>
              <a:gd name="T3" fmla="*/ 2147483647 h 200"/>
              <a:gd name="T4" fmla="*/ 2147483647 w 256"/>
              <a:gd name="T5" fmla="*/ 2147483647 h 200"/>
              <a:gd name="T6" fmla="*/ 2147483647 w 256"/>
              <a:gd name="T7" fmla="*/ 2147483647 h 200"/>
              <a:gd name="T8" fmla="*/ 2147483647 w 256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200"/>
              <a:gd name="T17" fmla="*/ 256 w 256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200">
                <a:moveTo>
                  <a:pt x="104" y="200"/>
                </a:moveTo>
                <a:cubicBezTo>
                  <a:pt x="52" y="168"/>
                  <a:pt x="0" y="136"/>
                  <a:pt x="8" y="104"/>
                </a:cubicBezTo>
                <a:cubicBezTo>
                  <a:pt x="16" y="72"/>
                  <a:pt x="112" y="0"/>
                  <a:pt x="152" y="8"/>
                </a:cubicBezTo>
                <a:cubicBezTo>
                  <a:pt x="192" y="16"/>
                  <a:pt x="240" y="120"/>
                  <a:pt x="248" y="152"/>
                </a:cubicBezTo>
                <a:cubicBezTo>
                  <a:pt x="256" y="184"/>
                  <a:pt x="228" y="192"/>
                  <a:pt x="20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635000" y="27432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0,1</a:t>
            </a:r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2286000" y="32623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1828800" y="34147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18891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2209800" y="3200400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533400" y="2409825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rgbClr val="006600"/>
                </a:solidFill>
              </a:rPr>
              <a:t>NFA:</a:t>
            </a:r>
            <a:endParaRPr lang="en-US" sz="2000" b="1" dirty="0">
              <a:solidFill>
                <a:srgbClr val="006600"/>
              </a:solidFill>
            </a:endParaRPr>
          </a:p>
        </p:txBody>
      </p:sp>
      <p:graphicFrame>
        <p:nvGraphicFramePr>
          <p:cNvPr id="129114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170495"/>
              </p:ext>
            </p:extLst>
          </p:nvPr>
        </p:nvGraphicFramePr>
        <p:xfrm>
          <a:off x="381000" y="3962400"/>
          <a:ext cx="2438400" cy="1899344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N</a:t>
                      </a:r>
                      <a:endParaRPr kumimoji="0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709" name="Line 91"/>
          <p:cNvSpPr>
            <a:spLocks noChangeShapeType="1"/>
          </p:cNvSpPr>
          <p:nvPr/>
        </p:nvSpPr>
        <p:spPr bwMode="auto">
          <a:xfrm>
            <a:off x="2895600" y="24384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0" name="Text Box 92"/>
          <p:cNvSpPr txBox="1">
            <a:spLocks noChangeArrowheads="1"/>
          </p:cNvSpPr>
          <p:nvPr/>
        </p:nvSpPr>
        <p:spPr bwMode="auto">
          <a:xfrm>
            <a:off x="3260725" y="2309965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hlink"/>
                </a:solidFill>
              </a:rPr>
              <a:t>DFA:</a:t>
            </a:r>
            <a:endParaRPr lang="en-US" sz="2000" b="1" dirty="0">
              <a:solidFill>
                <a:schemeClr val="hlink"/>
              </a:solidFill>
            </a:endParaRPr>
          </a:p>
        </p:txBody>
      </p:sp>
      <p:graphicFrame>
        <p:nvGraphicFramePr>
          <p:cNvPr id="129186" name="Group 1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632789"/>
              </p:ext>
            </p:extLst>
          </p:nvPr>
        </p:nvGraphicFramePr>
        <p:xfrm>
          <a:off x="2966303" y="2895600"/>
          <a:ext cx="3059952" cy="3261360"/>
        </p:xfrm>
        <a:graphic>
          <a:graphicData uri="http://schemas.openxmlformats.org/drawingml/2006/table">
            <a:tbl>
              <a:tblPr/>
              <a:tblGrid>
                <a:gridCol w="1019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1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1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1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1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6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3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6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6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1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751" name="Line 157"/>
          <p:cNvSpPr>
            <a:spLocks noChangeShapeType="1"/>
          </p:cNvSpPr>
          <p:nvPr/>
        </p:nvSpPr>
        <p:spPr bwMode="auto">
          <a:xfrm>
            <a:off x="-62284" y="4609015"/>
            <a:ext cx="457200" cy="151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184" name="Line 160"/>
          <p:cNvSpPr>
            <a:spLocks noChangeShapeType="1"/>
          </p:cNvSpPr>
          <p:nvPr/>
        </p:nvSpPr>
        <p:spPr bwMode="auto">
          <a:xfrm>
            <a:off x="2797175" y="3733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187" name="Text Box 163"/>
          <p:cNvSpPr txBox="1">
            <a:spLocks noChangeArrowheads="1"/>
          </p:cNvSpPr>
          <p:nvPr/>
        </p:nvSpPr>
        <p:spPr bwMode="auto">
          <a:xfrm>
            <a:off x="5997575" y="5623619"/>
            <a:ext cx="2463047" cy="338554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600" dirty="0"/>
              <a:t>Determine transitions</a:t>
            </a:r>
          </a:p>
        </p:txBody>
      </p:sp>
      <p:sp>
        <p:nvSpPr>
          <p:cNvPr id="129188" name="AutoShape 164"/>
          <p:cNvSpPr>
            <a:spLocks noChangeArrowheads="1"/>
          </p:cNvSpPr>
          <p:nvPr/>
        </p:nvSpPr>
        <p:spPr bwMode="auto">
          <a:xfrm>
            <a:off x="6041607" y="4371084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9244" name="Group 2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752239"/>
              </p:ext>
            </p:extLst>
          </p:nvPr>
        </p:nvGraphicFramePr>
        <p:xfrm>
          <a:off x="6324992" y="3014041"/>
          <a:ext cx="2819400" cy="1636285"/>
        </p:xfrm>
        <a:graphic>
          <a:graphicData uri="http://schemas.openxmlformats.org/drawingml/2006/table">
            <a:tbl>
              <a:tblPr/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4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8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5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9235" name="Line 211"/>
          <p:cNvSpPr>
            <a:spLocks noChangeShapeType="1"/>
          </p:cNvSpPr>
          <p:nvPr/>
        </p:nvSpPr>
        <p:spPr bwMode="auto">
          <a:xfrm>
            <a:off x="6115133" y="3602302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17"/>
          <p:cNvGrpSpPr>
            <a:grpSpLocks/>
          </p:cNvGrpSpPr>
          <p:nvPr/>
        </p:nvGrpSpPr>
        <p:grpSpPr bwMode="auto">
          <a:xfrm>
            <a:off x="3009015" y="4115587"/>
            <a:ext cx="2937996" cy="1666925"/>
            <a:chOff x="1872" y="2912"/>
            <a:chExt cx="1742" cy="976"/>
          </a:xfrm>
        </p:grpSpPr>
        <p:sp>
          <p:nvSpPr>
            <p:cNvPr id="28799" name="Line 165"/>
            <p:cNvSpPr>
              <a:spLocks noChangeShapeType="1"/>
            </p:cNvSpPr>
            <p:nvPr/>
          </p:nvSpPr>
          <p:spPr bwMode="auto">
            <a:xfrm>
              <a:off x="1886" y="2912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0" name="Line 213"/>
            <p:cNvSpPr>
              <a:spLocks noChangeShapeType="1"/>
            </p:cNvSpPr>
            <p:nvPr/>
          </p:nvSpPr>
          <p:spPr bwMode="auto">
            <a:xfrm>
              <a:off x="1886" y="3107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1" name="Line 214"/>
            <p:cNvSpPr>
              <a:spLocks noChangeShapeType="1"/>
            </p:cNvSpPr>
            <p:nvPr/>
          </p:nvSpPr>
          <p:spPr bwMode="auto">
            <a:xfrm>
              <a:off x="1872" y="3696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2" name="Line 215"/>
            <p:cNvSpPr>
              <a:spLocks noChangeShapeType="1"/>
            </p:cNvSpPr>
            <p:nvPr/>
          </p:nvSpPr>
          <p:spPr bwMode="auto">
            <a:xfrm>
              <a:off x="1872" y="3888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39"/>
          <p:cNvGrpSpPr>
            <a:grpSpLocks/>
          </p:cNvGrpSpPr>
          <p:nvPr/>
        </p:nvGrpSpPr>
        <p:grpSpPr bwMode="auto">
          <a:xfrm>
            <a:off x="4438316" y="1566242"/>
            <a:ext cx="2743200" cy="1371600"/>
            <a:chOff x="2880" y="1344"/>
            <a:chExt cx="1728" cy="864"/>
          </a:xfrm>
        </p:grpSpPr>
        <p:sp>
          <p:nvSpPr>
            <p:cNvPr id="28782" name="Oval 221"/>
            <p:cNvSpPr>
              <a:spLocks noChangeArrowheads="1"/>
            </p:cNvSpPr>
            <p:nvPr/>
          </p:nvSpPr>
          <p:spPr bwMode="auto">
            <a:xfrm>
              <a:off x="30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]</a:t>
              </a:r>
            </a:p>
          </p:txBody>
        </p:sp>
        <p:sp>
          <p:nvSpPr>
            <p:cNvPr id="28783" name="Line 222"/>
            <p:cNvSpPr>
              <a:spLocks noChangeShapeType="1"/>
            </p:cNvSpPr>
            <p:nvPr/>
          </p:nvSpPr>
          <p:spPr bwMode="auto">
            <a:xfrm>
              <a:off x="2880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4" name="Line 223"/>
            <p:cNvSpPr>
              <a:spLocks noChangeShapeType="1"/>
            </p:cNvSpPr>
            <p:nvPr/>
          </p:nvSpPr>
          <p:spPr bwMode="auto">
            <a:xfrm>
              <a:off x="3360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5" name="Freeform 224"/>
            <p:cNvSpPr>
              <a:spLocks/>
            </p:cNvSpPr>
            <p:nvPr/>
          </p:nvSpPr>
          <p:spPr bwMode="auto">
            <a:xfrm>
              <a:off x="3000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6" name="Text Box 225"/>
            <p:cNvSpPr txBox="1">
              <a:spLocks noChangeArrowheads="1"/>
            </p:cNvSpPr>
            <p:nvPr/>
          </p:nvSpPr>
          <p:spPr bwMode="auto">
            <a:xfrm>
              <a:off x="2928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787" name="Text Box 226"/>
            <p:cNvSpPr txBox="1">
              <a:spLocks noChangeArrowheads="1"/>
            </p:cNvSpPr>
            <p:nvPr/>
          </p:nvSpPr>
          <p:spPr bwMode="auto">
            <a:xfrm>
              <a:off x="3360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88" name="Oval 227"/>
            <p:cNvSpPr>
              <a:spLocks noChangeArrowheads="1"/>
            </p:cNvSpPr>
            <p:nvPr/>
          </p:nvSpPr>
          <p:spPr bwMode="auto">
            <a:xfrm>
              <a:off x="3600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,q</a:t>
              </a:r>
              <a:r>
                <a:rPr lang="en-US" sz="1400" baseline="-25000" dirty="0"/>
                <a:t>1</a:t>
              </a:r>
              <a:r>
                <a:rPr lang="en-US" sz="1400" dirty="0"/>
                <a:t>]</a:t>
              </a:r>
            </a:p>
          </p:txBody>
        </p:sp>
        <p:sp>
          <p:nvSpPr>
            <p:cNvPr id="28789" name="Line 229"/>
            <p:cNvSpPr>
              <a:spLocks noChangeShapeType="1"/>
            </p:cNvSpPr>
            <p:nvPr/>
          </p:nvSpPr>
          <p:spPr bwMode="auto">
            <a:xfrm>
              <a:off x="3936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0" name="Text Box 230"/>
            <p:cNvSpPr txBox="1">
              <a:spLocks noChangeArrowheads="1"/>
            </p:cNvSpPr>
            <p:nvPr/>
          </p:nvSpPr>
          <p:spPr bwMode="auto">
            <a:xfrm>
              <a:off x="3936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791" name="Oval 231"/>
            <p:cNvSpPr>
              <a:spLocks noChangeArrowheads="1"/>
            </p:cNvSpPr>
            <p:nvPr/>
          </p:nvSpPr>
          <p:spPr bwMode="auto">
            <a:xfrm>
              <a:off x="42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,q</a:t>
              </a:r>
              <a:r>
                <a:rPr lang="en-US" sz="1400" baseline="-25000" dirty="0"/>
                <a:t>2</a:t>
              </a:r>
              <a:r>
                <a:rPr lang="en-US" sz="1400" dirty="0"/>
                <a:t>]</a:t>
              </a:r>
            </a:p>
          </p:txBody>
        </p:sp>
        <p:sp>
          <p:nvSpPr>
            <p:cNvPr id="28792" name="Oval 232"/>
            <p:cNvSpPr>
              <a:spLocks noChangeArrowheads="1"/>
            </p:cNvSpPr>
            <p:nvPr/>
          </p:nvSpPr>
          <p:spPr bwMode="auto">
            <a:xfrm>
              <a:off x="4176" y="1632"/>
              <a:ext cx="432" cy="432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3" name="Freeform 233"/>
            <p:cNvSpPr>
              <a:spLocks/>
            </p:cNvSpPr>
            <p:nvPr/>
          </p:nvSpPr>
          <p:spPr bwMode="auto">
            <a:xfrm>
              <a:off x="3624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4" name="Text Box 234"/>
            <p:cNvSpPr txBox="1">
              <a:spLocks noChangeArrowheads="1"/>
            </p:cNvSpPr>
            <p:nvPr/>
          </p:nvSpPr>
          <p:spPr bwMode="auto">
            <a:xfrm>
              <a:off x="3552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95" name="Freeform 235"/>
            <p:cNvSpPr>
              <a:spLocks/>
            </p:cNvSpPr>
            <p:nvPr/>
          </p:nvSpPr>
          <p:spPr bwMode="auto">
            <a:xfrm>
              <a:off x="3936" y="1920"/>
              <a:ext cx="240" cy="96"/>
            </a:xfrm>
            <a:custGeom>
              <a:avLst/>
              <a:gdLst>
                <a:gd name="T0" fmla="*/ 240 w 240"/>
                <a:gd name="T1" fmla="*/ 0 h 96"/>
                <a:gd name="T2" fmla="*/ 96 w 240"/>
                <a:gd name="T3" fmla="*/ 96 h 96"/>
                <a:gd name="T4" fmla="*/ 0 w 240"/>
                <a:gd name="T5" fmla="*/ 0 h 96"/>
                <a:gd name="T6" fmla="*/ 0 60000 65536"/>
                <a:gd name="T7" fmla="*/ 0 60000 65536"/>
                <a:gd name="T8" fmla="*/ 0 60000 65536"/>
                <a:gd name="T9" fmla="*/ 0 w 240"/>
                <a:gd name="T10" fmla="*/ 0 h 96"/>
                <a:gd name="T11" fmla="*/ 240 w 2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6">
                  <a:moveTo>
                    <a:pt x="240" y="0"/>
                  </a:moveTo>
                  <a:cubicBezTo>
                    <a:pt x="188" y="48"/>
                    <a:pt x="136" y="96"/>
                    <a:pt x="96" y="96"/>
                  </a:cubicBezTo>
                  <a:cubicBezTo>
                    <a:pt x="56" y="96"/>
                    <a:pt x="28" y="4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6" name="Text Box 236"/>
            <p:cNvSpPr txBox="1">
              <a:spLocks noChangeArrowheads="1"/>
            </p:cNvSpPr>
            <p:nvPr/>
          </p:nvSpPr>
          <p:spPr bwMode="auto">
            <a:xfrm>
              <a:off x="3984" y="182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97" name="Freeform 237"/>
            <p:cNvSpPr>
              <a:spLocks/>
            </p:cNvSpPr>
            <p:nvPr/>
          </p:nvSpPr>
          <p:spPr bwMode="auto">
            <a:xfrm>
              <a:off x="3264" y="2016"/>
              <a:ext cx="1008" cy="144"/>
            </a:xfrm>
            <a:custGeom>
              <a:avLst/>
              <a:gdLst>
                <a:gd name="T0" fmla="*/ 1008 w 1008"/>
                <a:gd name="T1" fmla="*/ 0 h 144"/>
                <a:gd name="T2" fmla="*/ 384 w 1008"/>
                <a:gd name="T3" fmla="*/ 144 h 144"/>
                <a:gd name="T4" fmla="*/ 0 w 1008"/>
                <a:gd name="T5" fmla="*/ 0 h 144"/>
                <a:gd name="T6" fmla="*/ 0 60000 65536"/>
                <a:gd name="T7" fmla="*/ 0 60000 65536"/>
                <a:gd name="T8" fmla="*/ 0 60000 65536"/>
                <a:gd name="T9" fmla="*/ 0 w 1008"/>
                <a:gd name="T10" fmla="*/ 0 h 144"/>
                <a:gd name="T11" fmla="*/ 1008 w 100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44">
                  <a:moveTo>
                    <a:pt x="1008" y="0"/>
                  </a:moveTo>
                  <a:cubicBezTo>
                    <a:pt x="780" y="72"/>
                    <a:pt x="552" y="144"/>
                    <a:pt x="384" y="144"/>
                  </a:cubicBezTo>
                  <a:cubicBezTo>
                    <a:pt x="216" y="144"/>
                    <a:pt x="108" y="7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8" name="Text Box 238"/>
            <p:cNvSpPr txBox="1">
              <a:spLocks noChangeArrowheads="1"/>
            </p:cNvSpPr>
            <p:nvPr/>
          </p:nvSpPr>
          <p:spPr bwMode="auto">
            <a:xfrm>
              <a:off x="3504" y="201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  <p:sp>
        <p:nvSpPr>
          <p:cNvPr id="129264" name="Text Box 240"/>
          <p:cNvSpPr txBox="1">
            <a:spLocks noChangeArrowheads="1"/>
          </p:cNvSpPr>
          <p:nvPr/>
        </p:nvSpPr>
        <p:spPr bwMode="auto">
          <a:xfrm>
            <a:off x="6248400" y="1198216"/>
            <a:ext cx="2936875" cy="7302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u="sng" dirty="0"/>
              <a:t>Idea:</a:t>
            </a:r>
            <a:r>
              <a:rPr lang="en-US" sz="1400" dirty="0"/>
              <a:t> To avoid enumerating all of </a:t>
            </a:r>
            <a:br>
              <a:rPr lang="en-US" sz="1400" dirty="0"/>
            </a:br>
            <a:r>
              <a:rPr lang="en-US" sz="1400" dirty="0"/>
              <a:t>	power set, do </a:t>
            </a:r>
            <a:br>
              <a:rPr lang="en-US" sz="1400" dirty="0"/>
            </a:br>
            <a:r>
              <a:rPr lang="en-US" sz="1400" dirty="0"/>
              <a:t>	“lazy creation of states”</a:t>
            </a:r>
            <a:endParaRPr lang="en-US" dirty="0"/>
          </a:p>
        </p:txBody>
      </p:sp>
      <p:sp>
        <p:nvSpPr>
          <p:cNvPr id="129267" name="Text Box 243"/>
          <p:cNvSpPr txBox="1">
            <a:spLocks noChangeArrowheads="1"/>
          </p:cNvSpPr>
          <p:nvPr/>
        </p:nvSpPr>
        <p:spPr bwMode="auto">
          <a:xfrm>
            <a:off x="5997575" y="5861744"/>
            <a:ext cx="2739789" cy="5847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2.        Retain only those states </a:t>
            </a:r>
            <a:br>
              <a:rPr lang="en-US" sz="1600"/>
            </a:br>
            <a:r>
              <a:rPr lang="en-US" sz="1600"/>
              <a:t>	reachable from {q</a:t>
            </a:r>
            <a:r>
              <a:rPr lang="en-US" sz="1600" baseline="-25000"/>
              <a:t>0</a:t>
            </a:r>
            <a:r>
              <a:rPr lang="en-US" sz="1600"/>
              <a:t>}</a:t>
            </a:r>
          </a:p>
        </p:txBody>
      </p:sp>
      <p:sp>
        <p:nvSpPr>
          <p:cNvPr id="54" name="Text Box 163"/>
          <p:cNvSpPr txBox="1">
            <a:spLocks noChangeArrowheads="1"/>
          </p:cNvSpPr>
          <p:nvPr/>
        </p:nvSpPr>
        <p:spPr bwMode="auto">
          <a:xfrm>
            <a:off x="5997575" y="5318819"/>
            <a:ext cx="3195875" cy="338554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1600" dirty="0"/>
              <a:t>0.	Enumerate all possible subsets</a:t>
            </a:r>
          </a:p>
        </p:txBody>
      </p:sp>
    </p:spTree>
    <p:extLst>
      <p:ext uri="{BB962C8B-B14F-4D97-AF65-F5344CB8AC3E}">
        <p14:creationId xmlns:p14="http://schemas.microsoft.com/office/powerpoint/2010/main" val="40527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84" grpId="0" animBg="1"/>
      <p:bldP spid="129187" grpId="0" animBg="1"/>
      <p:bldP spid="129188" grpId="0" animBg="1"/>
      <p:bldP spid="129235" grpId="0" animBg="1"/>
      <p:bldP spid="129264" grpId="0" animBg="1"/>
      <p:bldP spid="129267" grpId="0" animBg="1"/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114" y="6248400"/>
            <a:ext cx="1905000" cy="457200"/>
          </a:xfrm>
          <a:noFill/>
        </p:spPr>
        <p:txBody>
          <a:bodyPr/>
          <a:lstStyle/>
          <a:p>
            <a:fld id="{3FCB7980-5B71-4739-8731-809826455FE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b="1" dirty="0">
                <a:solidFill>
                  <a:schemeClr val="tx1"/>
                </a:solidFill>
              </a:rPr>
              <a:t>NFA to DFA: Repeating the example using </a:t>
            </a:r>
            <a:r>
              <a:rPr lang="en-US" sz="3600" b="1" i="1" dirty="0">
                <a:solidFill>
                  <a:schemeClr val="tx1"/>
                </a:solidFill>
              </a:rPr>
              <a:t>LAZY CREATION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3539" y="1309688"/>
            <a:ext cx="7772400" cy="4114800"/>
          </a:xfrm>
        </p:spPr>
        <p:txBody>
          <a:bodyPr/>
          <a:lstStyle/>
          <a:p>
            <a:pPr eaLnBrk="1" hangingPunct="1"/>
            <a:r>
              <a:rPr lang="en-US" sz="2000" i="1" dirty="0"/>
              <a:t>L = {w | w ends in 01}</a:t>
            </a:r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837514" y="3200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29702" name="Line 5"/>
          <p:cNvSpPr>
            <a:spLocks noChangeShapeType="1"/>
          </p:cNvSpPr>
          <p:nvPr/>
        </p:nvSpPr>
        <p:spPr bwMode="auto">
          <a:xfrm>
            <a:off x="608914" y="3352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6"/>
          <p:cNvSpPr>
            <a:spLocks noChangeArrowheads="1"/>
          </p:cNvSpPr>
          <p:nvPr/>
        </p:nvSpPr>
        <p:spPr bwMode="auto">
          <a:xfrm>
            <a:off x="1523314" y="3200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/>
              <a:t>q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29704" name="Line 7"/>
          <p:cNvSpPr>
            <a:spLocks noChangeShapeType="1"/>
          </p:cNvSpPr>
          <p:nvPr/>
        </p:nvSpPr>
        <p:spPr bwMode="auto">
          <a:xfrm>
            <a:off x="1142314" y="3352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Text Box 8"/>
          <p:cNvSpPr txBox="1">
            <a:spLocks noChangeArrowheads="1"/>
          </p:cNvSpPr>
          <p:nvPr/>
        </p:nvSpPr>
        <p:spPr bwMode="auto">
          <a:xfrm>
            <a:off x="1202639" y="30622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</a:t>
            </a:r>
          </a:p>
        </p:txBody>
      </p:sp>
      <p:sp>
        <p:nvSpPr>
          <p:cNvPr id="29706" name="Freeform 9"/>
          <p:cNvSpPr>
            <a:spLocks/>
          </p:cNvSpPr>
          <p:nvPr/>
        </p:nvSpPr>
        <p:spPr bwMode="auto">
          <a:xfrm>
            <a:off x="748614" y="2882900"/>
            <a:ext cx="406400" cy="317500"/>
          </a:xfrm>
          <a:custGeom>
            <a:avLst/>
            <a:gdLst>
              <a:gd name="T0" fmla="*/ 2147483647 w 256"/>
              <a:gd name="T1" fmla="*/ 2147483647 h 200"/>
              <a:gd name="T2" fmla="*/ 2147483647 w 256"/>
              <a:gd name="T3" fmla="*/ 2147483647 h 200"/>
              <a:gd name="T4" fmla="*/ 2147483647 w 256"/>
              <a:gd name="T5" fmla="*/ 2147483647 h 200"/>
              <a:gd name="T6" fmla="*/ 2147483647 w 256"/>
              <a:gd name="T7" fmla="*/ 2147483647 h 200"/>
              <a:gd name="T8" fmla="*/ 2147483647 w 256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200"/>
              <a:gd name="T17" fmla="*/ 256 w 256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200">
                <a:moveTo>
                  <a:pt x="104" y="200"/>
                </a:moveTo>
                <a:cubicBezTo>
                  <a:pt x="52" y="168"/>
                  <a:pt x="0" y="136"/>
                  <a:pt x="8" y="104"/>
                </a:cubicBezTo>
                <a:cubicBezTo>
                  <a:pt x="16" y="72"/>
                  <a:pt x="112" y="0"/>
                  <a:pt x="152" y="8"/>
                </a:cubicBezTo>
                <a:cubicBezTo>
                  <a:pt x="192" y="16"/>
                  <a:pt x="240" y="120"/>
                  <a:pt x="248" y="152"/>
                </a:cubicBezTo>
                <a:cubicBezTo>
                  <a:pt x="256" y="184"/>
                  <a:pt x="228" y="192"/>
                  <a:pt x="20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Text Box 10"/>
          <p:cNvSpPr txBox="1">
            <a:spLocks noChangeArrowheads="1"/>
          </p:cNvSpPr>
          <p:nvPr/>
        </p:nvSpPr>
        <p:spPr bwMode="auto">
          <a:xfrm>
            <a:off x="634314" y="26670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0,1</a:t>
            </a:r>
          </a:p>
        </p:txBody>
      </p:sp>
      <p:sp>
        <p:nvSpPr>
          <p:cNvPr id="29708" name="Oval 11"/>
          <p:cNvSpPr>
            <a:spLocks noChangeArrowheads="1"/>
          </p:cNvSpPr>
          <p:nvPr/>
        </p:nvSpPr>
        <p:spPr bwMode="auto">
          <a:xfrm>
            <a:off x="2285314" y="31861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>
            <a:off x="1828114" y="3338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Text Box 13"/>
          <p:cNvSpPr txBox="1">
            <a:spLocks noChangeArrowheads="1"/>
          </p:cNvSpPr>
          <p:nvPr/>
        </p:nvSpPr>
        <p:spPr bwMode="auto">
          <a:xfrm>
            <a:off x="1888439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29711" name="Oval 14"/>
          <p:cNvSpPr>
            <a:spLocks noChangeArrowheads="1"/>
          </p:cNvSpPr>
          <p:nvPr/>
        </p:nvSpPr>
        <p:spPr bwMode="auto">
          <a:xfrm>
            <a:off x="2209114" y="3124200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Text Box 15"/>
          <p:cNvSpPr txBox="1">
            <a:spLocks noChangeArrowheads="1"/>
          </p:cNvSpPr>
          <p:nvPr/>
        </p:nvSpPr>
        <p:spPr bwMode="auto">
          <a:xfrm>
            <a:off x="532714" y="2333625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rgbClr val="006600"/>
                </a:solidFill>
              </a:rPr>
              <a:t>NFA:</a:t>
            </a:r>
            <a:endParaRPr lang="en-US" sz="2000" b="1">
              <a:solidFill>
                <a:srgbClr val="006600"/>
              </a:solidFill>
            </a:endParaRPr>
          </a:p>
        </p:txBody>
      </p:sp>
      <p:graphicFrame>
        <p:nvGraphicFramePr>
          <p:cNvPr id="159760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09973"/>
              </p:ext>
            </p:extLst>
          </p:nvPr>
        </p:nvGraphicFramePr>
        <p:xfrm>
          <a:off x="285064" y="3869029"/>
          <a:ext cx="2667000" cy="1463040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N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733" name="Line 41"/>
          <p:cNvSpPr>
            <a:spLocks noChangeShapeType="1"/>
          </p:cNvSpPr>
          <p:nvPr/>
        </p:nvSpPr>
        <p:spPr bwMode="auto">
          <a:xfrm>
            <a:off x="2894914" y="23622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4" name="Text Box 42"/>
          <p:cNvSpPr txBox="1">
            <a:spLocks noChangeArrowheads="1"/>
          </p:cNvSpPr>
          <p:nvPr/>
        </p:nvSpPr>
        <p:spPr bwMode="auto">
          <a:xfrm>
            <a:off x="3275914" y="24384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chemeClr val="hlink"/>
                </a:solidFill>
              </a:rPr>
              <a:t>DFA:</a:t>
            </a:r>
            <a:endParaRPr lang="en-US" sz="2000" b="1">
              <a:solidFill>
                <a:schemeClr val="hlink"/>
              </a:solidFill>
            </a:endParaRPr>
          </a:p>
        </p:txBody>
      </p:sp>
      <p:sp>
        <p:nvSpPr>
          <p:cNvPr id="29735" name="Line 88"/>
          <p:cNvSpPr>
            <a:spLocks noChangeShapeType="1"/>
          </p:cNvSpPr>
          <p:nvPr/>
        </p:nvSpPr>
        <p:spPr bwMode="auto">
          <a:xfrm>
            <a:off x="76200" y="441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833" name="Line 89"/>
          <p:cNvSpPr>
            <a:spLocks noChangeShapeType="1"/>
          </p:cNvSpPr>
          <p:nvPr/>
        </p:nvSpPr>
        <p:spPr bwMode="auto">
          <a:xfrm>
            <a:off x="2971114" y="441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9836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889700"/>
              </p:ext>
            </p:extLst>
          </p:nvPr>
        </p:nvGraphicFramePr>
        <p:xfrm>
          <a:off x="3345763" y="3396739"/>
          <a:ext cx="2882901" cy="1672748"/>
        </p:xfrm>
        <a:graphic>
          <a:graphicData uri="http://schemas.openxmlformats.org/drawingml/2006/table">
            <a:tbl>
              <a:tblPr/>
              <a:tblGrid>
                <a:gridCol w="960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81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1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1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1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4711014" y="1460384"/>
            <a:ext cx="2743200" cy="1371600"/>
            <a:chOff x="2880" y="1344"/>
            <a:chExt cx="1728" cy="864"/>
          </a:xfrm>
        </p:grpSpPr>
        <p:sp>
          <p:nvSpPr>
            <p:cNvPr id="29761" name="Oval 125"/>
            <p:cNvSpPr>
              <a:spLocks noChangeArrowheads="1"/>
            </p:cNvSpPr>
            <p:nvPr/>
          </p:nvSpPr>
          <p:spPr bwMode="auto">
            <a:xfrm>
              <a:off x="30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]</a:t>
              </a:r>
            </a:p>
          </p:txBody>
        </p:sp>
        <p:sp>
          <p:nvSpPr>
            <p:cNvPr id="29762" name="Line 126"/>
            <p:cNvSpPr>
              <a:spLocks noChangeShapeType="1"/>
            </p:cNvSpPr>
            <p:nvPr/>
          </p:nvSpPr>
          <p:spPr bwMode="auto">
            <a:xfrm>
              <a:off x="2880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3" name="Line 127"/>
            <p:cNvSpPr>
              <a:spLocks noChangeShapeType="1"/>
            </p:cNvSpPr>
            <p:nvPr/>
          </p:nvSpPr>
          <p:spPr bwMode="auto">
            <a:xfrm>
              <a:off x="3360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4" name="Freeform 128"/>
            <p:cNvSpPr>
              <a:spLocks/>
            </p:cNvSpPr>
            <p:nvPr/>
          </p:nvSpPr>
          <p:spPr bwMode="auto">
            <a:xfrm>
              <a:off x="3000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5" name="Text Box 129"/>
            <p:cNvSpPr txBox="1">
              <a:spLocks noChangeArrowheads="1"/>
            </p:cNvSpPr>
            <p:nvPr/>
          </p:nvSpPr>
          <p:spPr bwMode="auto">
            <a:xfrm>
              <a:off x="2928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9766" name="Text Box 130"/>
            <p:cNvSpPr txBox="1">
              <a:spLocks noChangeArrowheads="1"/>
            </p:cNvSpPr>
            <p:nvPr/>
          </p:nvSpPr>
          <p:spPr bwMode="auto">
            <a:xfrm>
              <a:off x="3360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67" name="Oval 131"/>
            <p:cNvSpPr>
              <a:spLocks noChangeArrowheads="1"/>
            </p:cNvSpPr>
            <p:nvPr/>
          </p:nvSpPr>
          <p:spPr bwMode="auto">
            <a:xfrm>
              <a:off x="3600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,q</a:t>
              </a:r>
              <a:r>
                <a:rPr lang="en-US" sz="1400" baseline="-25000" dirty="0"/>
                <a:t>1</a:t>
              </a:r>
              <a:r>
                <a:rPr lang="en-US" sz="1400" dirty="0"/>
                <a:t>]</a:t>
              </a:r>
            </a:p>
          </p:txBody>
        </p:sp>
        <p:sp>
          <p:nvSpPr>
            <p:cNvPr id="29768" name="Line 132"/>
            <p:cNvSpPr>
              <a:spLocks noChangeShapeType="1"/>
            </p:cNvSpPr>
            <p:nvPr/>
          </p:nvSpPr>
          <p:spPr bwMode="auto">
            <a:xfrm>
              <a:off x="3936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9" name="Text Box 133"/>
            <p:cNvSpPr txBox="1">
              <a:spLocks noChangeArrowheads="1"/>
            </p:cNvSpPr>
            <p:nvPr/>
          </p:nvSpPr>
          <p:spPr bwMode="auto">
            <a:xfrm>
              <a:off x="3936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9770" name="Oval 134"/>
            <p:cNvSpPr>
              <a:spLocks noChangeArrowheads="1"/>
            </p:cNvSpPr>
            <p:nvPr/>
          </p:nvSpPr>
          <p:spPr bwMode="auto">
            <a:xfrm>
              <a:off x="42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,q</a:t>
              </a:r>
              <a:r>
                <a:rPr lang="en-US" sz="1400" baseline="-25000" dirty="0"/>
                <a:t>2</a:t>
              </a:r>
              <a:r>
                <a:rPr lang="en-US" sz="1400" dirty="0"/>
                <a:t>]</a:t>
              </a:r>
            </a:p>
          </p:txBody>
        </p:sp>
        <p:sp>
          <p:nvSpPr>
            <p:cNvPr id="29771" name="Oval 135"/>
            <p:cNvSpPr>
              <a:spLocks noChangeArrowheads="1"/>
            </p:cNvSpPr>
            <p:nvPr/>
          </p:nvSpPr>
          <p:spPr bwMode="auto">
            <a:xfrm>
              <a:off x="4176" y="1632"/>
              <a:ext cx="432" cy="432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2" name="Freeform 136"/>
            <p:cNvSpPr>
              <a:spLocks/>
            </p:cNvSpPr>
            <p:nvPr/>
          </p:nvSpPr>
          <p:spPr bwMode="auto">
            <a:xfrm>
              <a:off x="3624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3" name="Text Box 137"/>
            <p:cNvSpPr txBox="1">
              <a:spLocks noChangeArrowheads="1"/>
            </p:cNvSpPr>
            <p:nvPr/>
          </p:nvSpPr>
          <p:spPr bwMode="auto">
            <a:xfrm>
              <a:off x="3552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74" name="Freeform 138"/>
            <p:cNvSpPr>
              <a:spLocks/>
            </p:cNvSpPr>
            <p:nvPr/>
          </p:nvSpPr>
          <p:spPr bwMode="auto">
            <a:xfrm>
              <a:off x="3936" y="1920"/>
              <a:ext cx="240" cy="96"/>
            </a:xfrm>
            <a:custGeom>
              <a:avLst/>
              <a:gdLst>
                <a:gd name="T0" fmla="*/ 240 w 240"/>
                <a:gd name="T1" fmla="*/ 0 h 96"/>
                <a:gd name="T2" fmla="*/ 96 w 240"/>
                <a:gd name="T3" fmla="*/ 96 h 96"/>
                <a:gd name="T4" fmla="*/ 0 w 240"/>
                <a:gd name="T5" fmla="*/ 0 h 96"/>
                <a:gd name="T6" fmla="*/ 0 60000 65536"/>
                <a:gd name="T7" fmla="*/ 0 60000 65536"/>
                <a:gd name="T8" fmla="*/ 0 60000 65536"/>
                <a:gd name="T9" fmla="*/ 0 w 240"/>
                <a:gd name="T10" fmla="*/ 0 h 96"/>
                <a:gd name="T11" fmla="*/ 240 w 2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6">
                  <a:moveTo>
                    <a:pt x="240" y="0"/>
                  </a:moveTo>
                  <a:cubicBezTo>
                    <a:pt x="188" y="48"/>
                    <a:pt x="136" y="96"/>
                    <a:pt x="96" y="96"/>
                  </a:cubicBezTo>
                  <a:cubicBezTo>
                    <a:pt x="56" y="96"/>
                    <a:pt x="28" y="4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5" name="Text Box 139"/>
            <p:cNvSpPr txBox="1">
              <a:spLocks noChangeArrowheads="1"/>
            </p:cNvSpPr>
            <p:nvPr/>
          </p:nvSpPr>
          <p:spPr bwMode="auto">
            <a:xfrm>
              <a:off x="3984" y="182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76" name="Freeform 140"/>
            <p:cNvSpPr>
              <a:spLocks/>
            </p:cNvSpPr>
            <p:nvPr/>
          </p:nvSpPr>
          <p:spPr bwMode="auto">
            <a:xfrm>
              <a:off x="3264" y="2016"/>
              <a:ext cx="1008" cy="144"/>
            </a:xfrm>
            <a:custGeom>
              <a:avLst/>
              <a:gdLst>
                <a:gd name="T0" fmla="*/ 1008 w 1008"/>
                <a:gd name="T1" fmla="*/ 0 h 144"/>
                <a:gd name="T2" fmla="*/ 384 w 1008"/>
                <a:gd name="T3" fmla="*/ 144 h 144"/>
                <a:gd name="T4" fmla="*/ 0 w 1008"/>
                <a:gd name="T5" fmla="*/ 0 h 144"/>
                <a:gd name="T6" fmla="*/ 0 60000 65536"/>
                <a:gd name="T7" fmla="*/ 0 60000 65536"/>
                <a:gd name="T8" fmla="*/ 0 60000 65536"/>
                <a:gd name="T9" fmla="*/ 0 w 1008"/>
                <a:gd name="T10" fmla="*/ 0 h 144"/>
                <a:gd name="T11" fmla="*/ 1008 w 100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44">
                  <a:moveTo>
                    <a:pt x="1008" y="0"/>
                  </a:moveTo>
                  <a:cubicBezTo>
                    <a:pt x="780" y="72"/>
                    <a:pt x="552" y="144"/>
                    <a:pt x="384" y="144"/>
                  </a:cubicBezTo>
                  <a:cubicBezTo>
                    <a:pt x="216" y="144"/>
                    <a:pt x="108" y="7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7" name="Text Box 141"/>
            <p:cNvSpPr txBox="1">
              <a:spLocks noChangeArrowheads="1"/>
            </p:cNvSpPr>
            <p:nvPr/>
          </p:nvSpPr>
          <p:spPr bwMode="auto">
            <a:xfrm>
              <a:off x="3504" y="201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  <p:sp>
        <p:nvSpPr>
          <p:cNvPr id="29758" name="Text Box 142"/>
          <p:cNvSpPr txBox="1">
            <a:spLocks noChangeArrowheads="1"/>
          </p:cNvSpPr>
          <p:nvPr/>
        </p:nvSpPr>
        <p:spPr bwMode="auto">
          <a:xfrm>
            <a:off x="5066614" y="5211862"/>
            <a:ext cx="4078288" cy="10064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u="sng" dirty="0"/>
              <a:t>Main Idea:</a:t>
            </a:r>
            <a:r>
              <a:rPr lang="en-US" sz="2000" dirty="0"/>
              <a:t>  </a:t>
            </a:r>
          </a:p>
          <a:p>
            <a:r>
              <a:rPr lang="en-US" sz="2000" dirty="0"/>
              <a:t>	Introduce states as you go</a:t>
            </a:r>
          </a:p>
          <a:p>
            <a:r>
              <a:rPr lang="en-US" sz="2000" dirty="0"/>
              <a:t>	(on a need basis)</a:t>
            </a:r>
          </a:p>
        </p:txBody>
      </p:sp>
      <p:sp>
        <p:nvSpPr>
          <p:cNvPr id="159904" name="Rectangle 160"/>
          <p:cNvSpPr>
            <a:spLocks noChangeArrowheads="1"/>
          </p:cNvSpPr>
          <p:nvPr/>
        </p:nvSpPr>
        <p:spPr bwMode="auto">
          <a:xfrm>
            <a:off x="3237815" y="4297462"/>
            <a:ext cx="2971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905" name="Rectangle 161"/>
          <p:cNvSpPr>
            <a:spLocks noChangeArrowheads="1"/>
          </p:cNvSpPr>
          <p:nvPr/>
        </p:nvSpPr>
        <p:spPr bwMode="auto">
          <a:xfrm>
            <a:off x="3280944" y="4748506"/>
            <a:ext cx="2895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159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59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833" grpId="0" animBg="1"/>
      <p:bldP spid="159904" grpId="0" animBg="1"/>
      <p:bldP spid="159905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1522</TotalTime>
  <Words>2042</Words>
  <Application>Microsoft Office PowerPoint</Application>
  <PresentationFormat>On-screen Show (4:3)</PresentationFormat>
  <Paragraphs>514</Paragraphs>
  <Slides>28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4" baseType="lpstr">
      <vt:lpstr>ＭＳ Ｐゴシック</vt:lpstr>
      <vt:lpstr>Arial</vt:lpstr>
      <vt:lpstr>Calibri</vt:lpstr>
      <vt:lpstr>Calibri Light</vt:lpstr>
      <vt:lpstr>Cambria Math</vt:lpstr>
      <vt:lpstr>DFKai-SB</vt:lpstr>
      <vt:lpstr>Lucida Grande</vt:lpstr>
      <vt:lpstr>Lucida Sans Unicode</vt:lpstr>
      <vt:lpstr>PMingLiU</vt:lpstr>
      <vt:lpstr>PMingLiU</vt:lpstr>
      <vt:lpstr>Symbol</vt:lpstr>
      <vt:lpstr>Tahoma</vt:lpstr>
      <vt:lpstr>Times New Roman</vt:lpstr>
      <vt:lpstr>Wingdings</vt:lpstr>
      <vt:lpstr>Retrospect</vt:lpstr>
      <vt:lpstr>Equation</vt:lpstr>
      <vt:lpstr>Theory of Computing SE-205</vt:lpstr>
      <vt:lpstr>Extended Transition Function</vt:lpstr>
      <vt:lpstr>Extended Transition Function..</vt:lpstr>
      <vt:lpstr>NFA</vt:lpstr>
      <vt:lpstr>Language of an NFA</vt:lpstr>
      <vt:lpstr>Extended transition function for NFA</vt:lpstr>
      <vt:lpstr>NFA to DFA by Subset Construction</vt:lpstr>
      <vt:lpstr>NFA to DFA construction: Example</vt:lpstr>
      <vt:lpstr>NFA to DFA: Repeating the example using LAZY CREATION</vt:lpstr>
      <vt:lpstr>FA with -Transitions </vt:lpstr>
      <vt:lpstr>-Transitions</vt:lpstr>
      <vt:lpstr>Example # 1: -NFA </vt:lpstr>
      <vt:lpstr>Formal Notation for an e-NFA</vt:lpstr>
      <vt:lpstr>Example #2: -NFA.. </vt:lpstr>
      <vt:lpstr>Epsilon-Closures </vt:lpstr>
      <vt:lpstr>Epsilon-Closures </vt:lpstr>
      <vt:lpstr>Extended Transitions &amp; Languages for e-NFA’s</vt:lpstr>
      <vt:lpstr>Extended Transitions &amp; Languages for e-NFA’s..</vt:lpstr>
      <vt:lpstr>FA with e-transition</vt:lpstr>
      <vt:lpstr>Eliminating e-Transitions</vt:lpstr>
      <vt:lpstr>Eliminating e-Transitions..</vt:lpstr>
      <vt:lpstr>Eliminating e-Transitions..</vt:lpstr>
      <vt:lpstr>Finite Automata with Epsilon-Transitions</vt:lpstr>
      <vt:lpstr>Finite Automata with Epsilon-Transitions</vt:lpstr>
      <vt:lpstr>Finite Automata with Epsilon-Transitions</vt:lpstr>
      <vt:lpstr>Finite Automata with Epsilon-Transitions</vt:lpstr>
      <vt:lpstr>Finite Automata with Epsilon-Transitions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Computing</dc:title>
  <dc:creator>Naushin</dc:creator>
  <cp:lastModifiedBy>USER1</cp:lastModifiedBy>
  <cp:revision>138</cp:revision>
  <dcterms:created xsi:type="dcterms:W3CDTF">2006-08-16T00:00:00Z</dcterms:created>
  <dcterms:modified xsi:type="dcterms:W3CDTF">2016-07-24T14:08:22Z</dcterms:modified>
</cp:coreProperties>
</file>