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41"/>
  </p:notesMasterIdLst>
  <p:sldIdLst>
    <p:sldId id="256" r:id="rId2"/>
    <p:sldId id="315" r:id="rId3"/>
    <p:sldId id="340" r:id="rId4"/>
    <p:sldId id="341" r:id="rId5"/>
    <p:sldId id="343" r:id="rId6"/>
    <p:sldId id="344" r:id="rId7"/>
    <p:sldId id="345" r:id="rId8"/>
    <p:sldId id="342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B88"/>
    <a:srgbClr val="F6CF0E"/>
    <a:srgbClr val="0066FF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05" autoAdjust="0"/>
  </p:normalViewPr>
  <p:slideViewPr>
    <p:cSldViewPr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BF61B5-0BF2-4ADE-863F-247D842EF1D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8439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B91BC-FEBE-40ED-9A70-6929EA9B8191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7729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11CA6C-18DE-4A14-8117-5A2A7404A246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108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3C976B-29D8-455A-9C21-90328F256F50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087790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A04F1-F074-4008-87BB-7846FD869341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8213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24A1B-9E71-4279-86C9-4525C62A918C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4737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A97568-DFD7-428F-9100-4D0F221618EE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2766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E9A993-C7EF-4C1A-A286-43F1253B8CA5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170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B65F2-5746-42A3-A583-E3F75A60C155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86360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9F300-B24E-4F3F-B78F-D9AF76905993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25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A20D14-12B4-4FBF-8601-013125CAB5F1}" type="slidenum">
              <a:rPr lang="en-US" altLang="en-US" sz="1300"/>
              <a:pPr/>
              <a:t>29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821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38C6A8-8547-4AC1-965E-199BBA42190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84379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B94718-72A7-441E-ABE9-0BC29AE84B8F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03430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936FC4-402A-4C70-9C02-AB5E7B4B5F1F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0114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32D0A-5805-4994-8D41-14A8A50AAE17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15079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8BCF5-1B72-441A-B80D-80681E2776B5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86251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16018-75AF-49E7-B993-AE0BEF1D3983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712476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76CFA7-6CD1-43D1-BB5B-06862D7A5C6F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8620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4CD3BD-D581-4369-8C04-F6C8C1C5C622}" type="slidenum">
              <a:rPr lang="en-US" altLang="en-US" sz="1300"/>
              <a:pPr/>
              <a:t>36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30732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ECD68A-E66B-4809-A62C-9E795AF380D7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626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DB644B-BA3A-46F1-961C-0B29799551DA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2065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EABCC8-2412-4824-AAFB-AFBD7CF549A7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29935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B3CEC7-4899-4C1E-88E0-FAAE7AD64B9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78837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2A2BBE-828F-4248-9E08-A9BF78B04B0C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7896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9481F-E628-4F52-BF74-D9FB867B0BC9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67578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8C3289-457E-41E4-875F-739266A6DDE9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9323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8BB3C-4DAC-447C-9C57-F863076AEE23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98857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324F0-79D3-4851-83D2-9CDD3F60869E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5365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32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E397-3F5B-479D-A187-E649EE1E3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994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C0911-FD76-4A63-BC48-C42E7F0D5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644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384048" indent="-18288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566928" indent="-18288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Lecture-3 </a:t>
            </a:r>
          </a:p>
          <a:p>
            <a:pPr algn="ctr"/>
            <a:r>
              <a:rPr lang="en-US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Date-1.08.16</a:t>
            </a:r>
            <a:endParaRPr lang="en-US" b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Finite Automata and Regular Expressions are equivalent.  To show this:</a:t>
            </a:r>
          </a:p>
          <a:p>
            <a:pPr lvl="1"/>
            <a:r>
              <a:rPr lang="en-US" altLang="en-US" sz="2800" dirty="0"/>
              <a:t>Show we can express a DFA as an equivalent RE</a:t>
            </a:r>
          </a:p>
          <a:p>
            <a:pPr lvl="1"/>
            <a:r>
              <a:rPr lang="en-US" altLang="en-US" sz="2800" dirty="0"/>
              <a:t>Show we can express a RE as an ε-NFA.  Since the ε-NFA can be converted to a DFA and the DFA to an NFA, then RE will be equivalent to all the automata we have described.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Equivalence of FA and 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38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Regular Expression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Theorem:  If L=L(A) for some DFA A, then there is a regular expression R such that L=L(R).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Build the regular expression “bottom up” starting with simpler strings that are acceptable using a subset of states in the DFA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Define </a:t>
            </a:r>
            <a:r>
              <a:rPr lang="en-US" altLang="en-US" sz="2800" dirty="0" err="1" smtClean="0"/>
              <a:t>R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i,j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as the expression for strings that have an admissible state sequence from state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to state j with no intermediate states greater than 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Assume no states are numbered 0, but k can be 0</a:t>
            </a:r>
          </a:p>
        </p:txBody>
      </p:sp>
    </p:spTree>
    <p:extLst>
      <p:ext uri="{BB962C8B-B14F-4D97-AF65-F5344CB8AC3E}">
        <p14:creationId xmlns="" xmlns:p14="http://schemas.microsoft.com/office/powerpoint/2010/main" val="14126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R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0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i,j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Observe that R</a:t>
            </a:r>
            <a:r>
              <a:rPr lang="en-US" altLang="en-US" sz="2800" baseline="30000" smtClean="0"/>
              <a:t>0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describes strings of length 1 or 0, particularly: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{a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, … }, where, for each a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, </a:t>
            </a:r>
            <a:r>
              <a:rPr lang="en-US" altLang="en-US" sz="2400" smtClean="0">
                <a:sym typeface="Symbol" panose="05050102010706020507" pitchFamily="18" charset="2"/>
              </a:rPr>
              <a:t>(i,a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) = 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Add  to the set if i = j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The 0 in </a:t>
            </a:r>
            <a:r>
              <a:rPr lang="en-US" altLang="en-US" sz="2800" smtClean="0"/>
              <a:t>R</a:t>
            </a:r>
            <a:r>
              <a:rPr lang="en-US" altLang="en-US" sz="2800" baseline="30000" smtClean="0"/>
              <a:t>0</a:t>
            </a:r>
            <a:r>
              <a:rPr lang="en-US" altLang="en-US" sz="2800" baseline="-25000" smtClean="0"/>
              <a:t>i,j  </a:t>
            </a:r>
            <a:r>
              <a:rPr lang="en-US" altLang="en-US" sz="2800" smtClean="0"/>
              <a:t>means no intermediate states are allowed, so either no transition is made (just stay in state i to accept </a:t>
            </a:r>
            <a:r>
              <a:rPr lang="en-US" altLang="en-US" sz="2800" smtClean="0">
                <a:sym typeface="Symbol" panose="05050102010706020507" pitchFamily="18" charset="2"/>
              </a:rPr>
              <a:t> if i = j) or make a single transition from state i to state 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These are the base cases in our construction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052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</a:t>
            </a:r>
            <a:r>
              <a:rPr lang="en-US" altLang="en-US" baseline="30000" smtClean="0"/>
              <a:t>k</a:t>
            </a:r>
            <a:r>
              <a:rPr lang="en-US" altLang="en-US" baseline="-25000" smtClean="0"/>
              <a:t>i,j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Recursive step: for each k, we can build R</a:t>
            </a:r>
            <a:r>
              <a:rPr lang="en-US" altLang="en-US" sz="2800" baseline="30000" smtClean="0"/>
              <a:t>k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as follows: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R</a:t>
            </a:r>
            <a:r>
              <a:rPr lang="en-US" altLang="en-US" sz="2800" baseline="30000" smtClean="0"/>
              <a:t>k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=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i,j  </a:t>
            </a:r>
            <a:r>
              <a:rPr lang="en-US" altLang="en-US" sz="2800" smtClean="0"/>
              <a:t>+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i,k </a:t>
            </a:r>
            <a:r>
              <a:rPr lang="en-US" altLang="en-US" sz="2800" smtClean="0"/>
              <a:t>(R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k,k</a:t>
            </a:r>
            <a:r>
              <a:rPr lang="en-US" altLang="en-US" sz="2800" smtClean="0"/>
              <a:t>)*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k,j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Intuition: since the accepting sequence contains one or more visits to state k, break the path into pieces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first goes from i to its first k-visit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i,k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followed by zero or more revisits to k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k,k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followed by a path from k to j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k,j </a:t>
            </a:r>
            <a:r>
              <a:rPr lang="en-US" altLang="en-US" sz="240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8561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finally…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get the regular expression(s) that represent all strings with admissible sequences that start with the initial state (state 1) and end with a final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Resulting regular expression built from the DFA:  the union of all R</a:t>
            </a:r>
            <a:r>
              <a:rPr lang="en-US" altLang="en-US" sz="2800" baseline="30000" smtClean="0"/>
              <a:t>n</a:t>
            </a:r>
            <a:r>
              <a:rPr lang="en-US" altLang="en-US" sz="2800" baseline="-25000" smtClean="0"/>
              <a:t>1,f  </a:t>
            </a:r>
            <a:r>
              <a:rPr lang="en-US" altLang="en-US" sz="2800" smtClean="0"/>
              <a:t>where f is a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Note: n is the number of states in the DFA meaning there are no more restrictions for intermediate states in the accepting sequence</a:t>
            </a:r>
            <a:endParaRPr lang="en-US" altLang="en-US" sz="2400" baseline="-25000" smtClean="0"/>
          </a:p>
        </p:txBody>
      </p:sp>
    </p:spTree>
    <p:extLst>
      <p:ext uri="{BB962C8B-B14F-4D97-AF65-F5344CB8AC3E}">
        <p14:creationId xmlns="" xmlns:p14="http://schemas.microsoft.com/office/powerpoint/2010/main" val="26913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RE: State Elimination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Eliminates states of the automaton and replaces the edges with regular expressions that includes the behavior of the eliminated states.  </a:t>
            </a:r>
          </a:p>
          <a:p>
            <a:pPr eaLnBrk="1" hangingPunct="1"/>
            <a:r>
              <a:rPr lang="en-US" altLang="en-US" smtClean="0"/>
              <a:t>Eventually we get down to the situation with just a start and final node, and this is easy to express as a RE</a:t>
            </a:r>
          </a:p>
        </p:txBody>
      </p:sp>
    </p:spTree>
    <p:extLst>
      <p:ext uri="{BB962C8B-B14F-4D97-AF65-F5344CB8AC3E}">
        <p14:creationId xmlns="" xmlns:p14="http://schemas.microsoft.com/office/powerpoint/2010/main" val="14755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</a:rPr>
              <a:t>State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Consider the figure below, which shows a generic state s about to be eliminated.  The labels on all edges are regular expressions.</a:t>
            </a:r>
          </a:p>
          <a:p>
            <a:pPr eaLnBrk="1" hangingPunct="1"/>
            <a:r>
              <a:rPr lang="en-US" altLang="en-US" sz="1800" dirty="0" smtClean="0"/>
              <a:t>To remove s, we must make labels from each q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 to p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up to p</a:t>
            </a:r>
            <a:r>
              <a:rPr lang="en-US" altLang="en-US" sz="1800" baseline="-25000" dirty="0" smtClean="0"/>
              <a:t>m</a:t>
            </a:r>
            <a:r>
              <a:rPr lang="en-US" altLang="en-US" sz="1800" dirty="0" smtClean="0"/>
              <a:t> that include the paths we could have made through s. </a:t>
            </a:r>
          </a:p>
        </p:txBody>
      </p:sp>
      <p:pic>
        <p:nvPicPr>
          <p:cNvPr id="22532" name="Picture 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81200"/>
            <a:ext cx="3732213" cy="4495800"/>
          </a:xfrm>
          <a:noFill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28888"/>
            <a:ext cx="4038600" cy="3490912"/>
          </a:xfrm>
          <a:noFill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59"/>
          <p:cNvSpPr>
            <a:spLocks noChangeArrowheads="1"/>
          </p:cNvSpPr>
          <p:nvPr/>
        </p:nvSpPr>
        <p:spPr bwMode="auto">
          <a:xfrm>
            <a:off x="4191000" y="39624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Text Box 60"/>
          <p:cNvSpPr txBox="1">
            <a:spLocks noChangeArrowheads="1"/>
          </p:cNvSpPr>
          <p:nvPr/>
        </p:nvSpPr>
        <p:spPr bwMode="auto">
          <a:xfrm>
            <a:off x="3032125" y="6289675"/>
            <a:ext cx="468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Note: q and p may be the same state!</a:t>
            </a:r>
          </a:p>
        </p:txBody>
      </p:sp>
    </p:spTree>
    <p:extLst>
      <p:ext uri="{BB962C8B-B14F-4D97-AF65-F5344CB8AC3E}">
        <p14:creationId xmlns="" xmlns:p14="http://schemas.microsoft.com/office/powerpoint/2010/main" val="33758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DFA to RE via State Elimination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Starting with intermediate states and then moving to accepting states, apply the state elimination process to produce an equivalent automaton with regular expression labels on the edges.  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The result will be a one or two state automaton with a start state and accepting state.</a:t>
            </a:r>
          </a:p>
          <a:p>
            <a:pPr marL="609600" indent="-609600"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1121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 State Elimination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4770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altLang="en-US" sz="2800" smtClean="0"/>
              <a:t>If the two states are different, we will have an automaton that looks like the following:</a:t>
            </a:r>
          </a:p>
          <a:p>
            <a:pPr marL="609600" indent="-609600" eaLnBrk="1" hangingPunct="1"/>
            <a:endParaRPr lang="en-US" altLang="en-US" sz="2800" smtClean="0"/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429000"/>
            <a:ext cx="3581400" cy="2163763"/>
          </a:xfrm>
          <a:noFill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279525" y="5680075"/>
            <a:ext cx="664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We can describe this automaton as:  (R+SU*T)*SU*</a:t>
            </a:r>
          </a:p>
        </p:txBody>
      </p:sp>
    </p:spTree>
    <p:extLst>
      <p:ext uri="{BB962C8B-B14F-4D97-AF65-F5344CB8AC3E}">
        <p14:creationId xmlns="" xmlns:p14="http://schemas.microsoft.com/office/powerpoint/2010/main" val="92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 State Elimination 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altLang="en-US" sz="2800" smtClean="0"/>
              <a:t>If the start state is also an accepting state, then we must also perform a state elimination from the original automaton that gets rid of every state but the start state.  This leaves the following:</a:t>
            </a:r>
          </a:p>
          <a:p>
            <a:pPr marL="609600" indent="-609600" eaLnBrk="1" hangingPunct="1"/>
            <a:endParaRPr lang="en-US" altLang="en-US" sz="2800" smtClean="0"/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3886200"/>
            <a:ext cx="2055813" cy="1444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355725" y="5680075"/>
            <a:ext cx="581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We can describe this automaton as simply R*.</a:t>
            </a:r>
          </a:p>
        </p:txBody>
      </p:sp>
    </p:spTree>
    <p:extLst>
      <p:ext uri="{BB962C8B-B14F-4D97-AF65-F5344CB8AC3E}">
        <p14:creationId xmlns="" xmlns:p14="http://schemas.microsoft.com/office/powerpoint/2010/main" val="136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Finite automata are machine-like descriptions of languages</a:t>
            </a:r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Alternative: declarative description</a:t>
            </a:r>
          </a:p>
          <a:p>
            <a:pPr algn="just"/>
            <a:r>
              <a:rPr lang="en-US" altLang="en-US" sz="2800" i="1" dirty="0" smtClean="0">
                <a:solidFill>
                  <a:srgbClr val="FF0000"/>
                </a:solidFill>
              </a:rPr>
              <a:t>Regular expressions</a:t>
            </a:r>
            <a:r>
              <a:rPr lang="en-US" altLang="en-US" sz="2800" dirty="0" smtClean="0">
                <a:solidFill>
                  <a:srgbClr val="FF0000"/>
                </a:solidFill>
              </a:rPr>
              <a:t>  </a:t>
            </a:r>
            <a:r>
              <a:rPr lang="en-US" altLang="en-US" sz="2800" dirty="0" smtClean="0">
                <a:solidFill>
                  <a:schemeClr val="tx1"/>
                </a:solidFill>
              </a:rPr>
              <a:t>are an algebraic way to describe languages.</a:t>
            </a:r>
          </a:p>
          <a:p>
            <a:pPr algn="just"/>
            <a:r>
              <a:rPr lang="en-US" altLang="en-US" sz="2600" dirty="0" smtClean="0">
                <a:solidFill>
                  <a:schemeClr val="tx1"/>
                </a:solidFill>
              </a:rPr>
              <a:t>They describe exactly the regular languages.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Notation to specify a language</a:t>
            </a:r>
          </a:p>
          <a:p>
            <a:pPr lvl="1"/>
            <a:r>
              <a:rPr lang="en-US" altLang="en-US" sz="2600" dirty="0" smtClean="0">
                <a:solidFill>
                  <a:schemeClr val="tx1"/>
                </a:solidFill>
              </a:rPr>
              <a:t>Capable </a:t>
            </a:r>
            <a:r>
              <a:rPr lang="en-US" altLang="en-US" sz="2600" dirty="0">
                <a:solidFill>
                  <a:schemeClr val="tx1"/>
                </a:solidFill>
              </a:rPr>
              <a:t>of describing the same thing as a NFA</a:t>
            </a:r>
          </a:p>
          <a:p>
            <a:pPr marL="384048" lvl="2" indent="0">
              <a:buNone/>
            </a:pPr>
            <a:r>
              <a:rPr lang="en-US" altLang="en-US" sz="2600" dirty="0">
                <a:solidFill>
                  <a:schemeClr val="tx1"/>
                </a:solidFill>
              </a:rPr>
              <a:t>The two are actually equivalent, so RE = NFA = DFA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</a:rPr>
              <a:t>We can define an algebra for regular </a:t>
            </a:r>
            <a:r>
              <a:rPr lang="en-US" altLang="en-US" sz="2600" dirty="0" smtClean="0">
                <a:solidFill>
                  <a:schemeClr val="tx1"/>
                </a:solidFill>
              </a:rPr>
              <a:t>expressions</a:t>
            </a:r>
          </a:p>
          <a:p>
            <a:pPr lvl="1"/>
            <a:endParaRPr lang="en-US" altLang="en-US" sz="2600" dirty="0">
              <a:solidFill>
                <a:schemeClr val="tx1"/>
              </a:solidFill>
            </a:endParaRPr>
          </a:p>
          <a:p>
            <a:pPr lvl="1"/>
            <a:r>
              <a:rPr lang="en-US" altLang="en-US" sz="2600" dirty="0">
                <a:solidFill>
                  <a:schemeClr val="tx1"/>
                </a:solidFill>
              </a:rPr>
              <a:t>Specifying a language using expressions and </a:t>
            </a:r>
            <a:r>
              <a:rPr lang="en-US" altLang="en-US" sz="2600" dirty="0" smtClean="0">
                <a:solidFill>
                  <a:schemeClr val="tx1"/>
                </a:solidFill>
              </a:rPr>
              <a:t>operations</a:t>
            </a:r>
          </a:p>
          <a:p>
            <a:pPr lvl="1"/>
            <a:endParaRPr lang="en-US" altLang="en-US" sz="2600" dirty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Example:  01* + 10*  defines the language containing strings such as 01111, 100, 0, 1000000;  * and + are operators in this “algebra”</a:t>
            </a:r>
          </a:p>
          <a:p>
            <a:endParaRPr lang="en-US" alt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chemeClr val="tx1"/>
                </a:solidFill>
              </a:rPr>
              <a:t>Regular expressions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1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 State Elimination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en-US" smtClean="0"/>
              <a:t>If there are n accepting states, we must repeat the above steps for each accepting states to get n different regular expressions, R</a:t>
            </a:r>
            <a:r>
              <a:rPr lang="en-US" altLang="en-US" baseline="-25000" smtClean="0"/>
              <a:t>1</a:t>
            </a:r>
            <a:r>
              <a:rPr lang="en-US" altLang="en-US" smtClean="0"/>
              <a:t>, R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R</a:t>
            </a:r>
            <a:r>
              <a:rPr lang="en-US" altLang="en-US" baseline="-25000" smtClean="0"/>
              <a:t>n</a:t>
            </a:r>
            <a:r>
              <a:rPr lang="en-US" altLang="en-US" smtClean="0"/>
              <a:t>.  For each repeat we turn any other accepting state to non-accepting.  The desired regular expression for the automaton is then the union of each of the n regular expressions:  R</a:t>
            </a:r>
            <a:r>
              <a:rPr lang="en-US" altLang="en-US" baseline="-25000" smtClean="0"/>
              <a:t>1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R</a:t>
            </a:r>
            <a:r>
              <a:rPr lang="en-US" altLang="en-US" baseline="-25000" smtClean="0"/>
              <a:t>2</a:t>
            </a:r>
            <a:r>
              <a:rPr lang="en-US" altLang="en-US" smtClean="0"/>
              <a:t>…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R</a:t>
            </a:r>
            <a:r>
              <a:rPr lang="en-US" altLang="en-US" baseline="-25000" smtClean="0"/>
              <a:t>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578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</a:t>
            </a:r>
            <a:r>
              <a:rPr lang="en-US" altLang="en-US" smtClean="0">
                <a:sym typeface="Wingdings" panose="05000000000000000000" pitchFamily="2" charset="2"/>
              </a:rPr>
              <a:t>RE Example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Convert the following to a RE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First convert the edges to RE’s:</a:t>
            </a:r>
          </a:p>
        </p:txBody>
      </p:sp>
      <p:pic>
        <p:nvPicPr>
          <p:cNvPr id="3277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438400"/>
            <a:ext cx="3810000" cy="1822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3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495800"/>
            <a:ext cx="3810000" cy="18176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143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</a:t>
            </a:r>
            <a:r>
              <a:rPr lang="en-US" altLang="en-US" smtClean="0">
                <a:sym typeface="Wingdings" panose="05000000000000000000" pitchFamily="2" charset="2"/>
              </a:rPr>
              <a:t> RE Example (2)</a:t>
            </a:r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 State 1: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11625" y="25939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502025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855913" y="28194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410200" y="2590800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702425" y="2590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9498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1690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26025" y="2635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245225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4829" name="AutoShape 13"/>
          <p:cNvCxnSpPr>
            <a:cxnSpLocks noChangeShapeType="1"/>
            <a:stCxn id="34820" idx="7"/>
            <a:endCxn id="34820" idx="1"/>
          </p:cNvCxnSpPr>
          <p:nvPr/>
        </p:nvCxnSpPr>
        <p:spPr bwMode="auto">
          <a:xfrm rot="-5400000" flipH="1" flipV="1">
            <a:off x="4490244" y="24376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70388" y="1720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4831" name="AutoShape 15"/>
          <p:cNvCxnSpPr>
            <a:cxnSpLocks noChangeShapeType="1"/>
            <a:stCxn id="34823" idx="3"/>
            <a:endCxn id="34820" idx="5"/>
          </p:cNvCxnSpPr>
          <p:nvPr/>
        </p:nvCxnSpPr>
        <p:spPr bwMode="auto">
          <a:xfrm rot="5400000">
            <a:off x="5138737" y="2859088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041900" y="3549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4833" name="AutoShape 17"/>
          <p:cNvCxnSpPr>
            <a:cxnSpLocks noChangeShapeType="1"/>
          </p:cNvCxnSpPr>
          <p:nvPr/>
        </p:nvCxnSpPr>
        <p:spPr bwMode="auto">
          <a:xfrm rot="-5400000" flipH="1" flipV="1">
            <a:off x="7119144" y="2393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999288" y="16764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</a:t>
            </a: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4075113" y="49561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3465513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819400" y="51816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6208713" y="4953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873625" y="5334000"/>
            <a:ext cx="125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181600" y="4953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11</a:t>
            </a:r>
          </a:p>
        </p:txBody>
      </p:sp>
      <p:cxnSp>
        <p:nvCxnSpPr>
          <p:cNvPr id="34841" name="AutoShape 25"/>
          <p:cNvCxnSpPr>
            <a:cxnSpLocks noChangeShapeType="1"/>
            <a:stCxn id="34835" idx="7"/>
            <a:endCxn id="34835" idx="1"/>
          </p:cNvCxnSpPr>
          <p:nvPr/>
        </p:nvCxnSpPr>
        <p:spPr bwMode="auto">
          <a:xfrm rot="-5400000" flipH="1" flipV="1">
            <a:off x="4453732" y="47998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333875" y="408305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</a:t>
            </a:r>
          </a:p>
        </p:txBody>
      </p: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 rot="-5400000" flipH="1" flipV="1">
            <a:off x="6625432" y="4755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505575" y="40386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69925" y="4232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Note edge from 3</a:t>
            </a:r>
            <a:r>
              <a:rPr lang="en-US" altLang="en-US">
                <a:sym typeface="Wingdings" panose="05000000000000000000" pitchFamily="2" charset="2"/>
              </a:rPr>
              <a:t>3</a:t>
            </a:r>
            <a:endParaRPr lang="en-US" alt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93725" y="5908675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Answer:  (0+10)*11(0+1)*</a:t>
            </a:r>
          </a:p>
        </p:txBody>
      </p:sp>
    </p:spTree>
    <p:extLst>
      <p:ext uri="{BB962C8B-B14F-4D97-AF65-F5344CB8AC3E}">
        <p14:creationId xmlns="" xmlns:p14="http://schemas.microsoft.com/office/powerpoint/2010/main" val="42595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Automata that accepts even number of 1’s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Eliminate state 2: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28956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133600" y="3273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87488" y="3121025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041775" y="289242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334000" y="289242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5814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006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657600" y="29368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76800" y="28924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6877" name="AutoShape 13"/>
          <p:cNvCxnSpPr>
            <a:cxnSpLocks noChangeShapeType="1"/>
            <a:stCxn id="36868" idx="7"/>
            <a:endCxn id="36868" idx="1"/>
          </p:cNvCxnSpPr>
          <p:nvPr/>
        </p:nvCxnSpPr>
        <p:spPr bwMode="auto">
          <a:xfrm rot="-5400000" flipH="1" flipV="1">
            <a:off x="3121819" y="2710656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001963" y="20224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6879" name="AutoShape 15"/>
          <p:cNvCxnSpPr>
            <a:cxnSpLocks noChangeShapeType="1"/>
          </p:cNvCxnSpPr>
          <p:nvPr/>
        </p:nvCxnSpPr>
        <p:spPr bwMode="auto">
          <a:xfrm rot="5400000">
            <a:off x="5027612" y="3160713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930775" y="3851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6881" name="AutoShape 17"/>
          <p:cNvCxnSpPr>
            <a:cxnSpLocks noChangeShapeType="1"/>
          </p:cNvCxnSpPr>
          <p:nvPr/>
        </p:nvCxnSpPr>
        <p:spPr bwMode="auto">
          <a:xfrm rot="-5400000" flipH="1" flipV="1">
            <a:off x="5750719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630863" y="19780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6883" name="AutoShape 19"/>
          <p:cNvCxnSpPr>
            <a:cxnSpLocks noChangeShapeType="1"/>
          </p:cNvCxnSpPr>
          <p:nvPr/>
        </p:nvCxnSpPr>
        <p:spPr bwMode="auto">
          <a:xfrm rot="-5400000" flipH="1" flipV="1">
            <a:off x="4382294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262438" y="19780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779713" y="5337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1701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524000" y="55626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370513" y="5334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3617913" y="5715000"/>
            <a:ext cx="163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50" name="AutoShape 30"/>
          <p:cNvCxnSpPr>
            <a:cxnSpLocks noChangeShapeType="1"/>
            <a:stCxn id="30741" idx="7"/>
            <a:endCxn id="30741" idx="1"/>
          </p:cNvCxnSpPr>
          <p:nvPr/>
        </p:nvCxnSpPr>
        <p:spPr bwMode="auto">
          <a:xfrm rot="-5400000" flipH="1" flipV="1">
            <a:off x="3158332" y="5152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38475" y="4464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0754" name="AutoShape 34"/>
          <p:cNvCxnSpPr>
            <a:cxnSpLocks noChangeShapeType="1"/>
          </p:cNvCxnSpPr>
          <p:nvPr/>
        </p:nvCxnSpPr>
        <p:spPr bwMode="auto">
          <a:xfrm rot="-5400000" flipH="1" flipV="1">
            <a:off x="5787232" y="5136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667375" y="4419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733800" y="5378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</p:spTree>
    <p:extLst>
      <p:ext uri="{BB962C8B-B14F-4D97-AF65-F5344CB8AC3E}">
        <p14:creationId xmlns="" xmlns:p14="http://schemas.microsoft.com/office/powerpoint/2010/main" val="36334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/>
      <p:bldP spid="30742" grpId="0" animBg="1"/>
      <p:bldP spid="30743" grpId="0"/>
      <p:bldP spid="30745" grpId="0" animBg="1"/>
      <p:bldP spid="30746" grpId="0" animBg="1"/>
      <p:bldP spid="30751" grpId="0"/>
      <p:bldP spid="30755" grpId="0"/>
      <p:bldP spid="307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05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accepting states, turn off state 3 first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1" name="AutoShape 9"/>
          <p:cNvCxnSpPr>
            <a:cxnSpLocks noChangeShapeType="1"/>
            <a:stCxn id="38916" idx="7"/>
            <a:endCxn id="38916" idx="1"/>
          </p:cNvCxnSpPr>
          <p:nvPr/>
        </p:nvCxnSpPr>
        <p:spPr bwMode="auto">
          <a:xfrm rot="-54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8923" name="AutoShape 11"/>
          <p:cNvCxnSpPr>
            <a:cxnSpLocks noChangeShapeType="1"/>
          </p:cNvCxnSpPr>
          <p:nvPr/>
        </p:nvCxnSpPr>
        <p:spPr bwMode="auto">
          <a:xfrm rot="-54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627313" y="50323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017713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cxnSp>
        <p:nvCxnSpPr>
          <p:cNvPr id="38929" name="AutoShape 19"/>
          <p:cNvCxnSpPr>
            <a:cxnSpLocks noChangeShapeType="1"/>
            <a:stCxn id="38926" idx="7"/>
            <a:endCxn id="38926" idx="1"/>
          </p:cNvCxnSpPr>
          <p:nvPr/>
        </p:nvCxnSpPr>
        <p:spPr bwMode="auto">
          <a:xfrm rot="-5400000" flipH="1" flipV="1">
            <a:off x="3005932" y="48474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2886075" y="4159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38931" name="Text Box 24"/>
          <p:cNvSpPr txBox="1">
            <a:spLocks noChangeArrowheads="1"/>
          </p:cNvSpPr>
          <p:nvPr/>
        </p:nvSpPr>
        <p:spPr bwMode="auto">
          <a:xfrm>
            <a:off x="457200" y="6096000"/>
            <a:ext cx="804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This is just 0*;  can ignore going to state 3 since we would “die”</a:t>
            </a:r>
          </a:p>
        </p:txBody>
      </p:sp>
      <p:sp>
        <p:nvSpPr>
          <p:cNvPr id="38932" name="Oval 25"/>
          <p:cNvSpPr>
            <a:spLocks noChangeArrowheads="1"/>
          </p:cNvSpPr>
          <p:nvPr/>
        </p:nvSpPr>
        <p:spPr bwMode="auto">
          <a:xfrm>
            <a:off x="5257800" y="5029200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8933" name="Line 26"/>
          <p:cNvSpPr>
            <a:spLocks noChangeShapeType="1"/>
          </p:cNvSpPr>
          <p:nvPr/>
        </p:nvSpPr>
        <p:spPr bwMode="auto">
          <a:xfrm>
            <a:off x="3505200" y="54102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34" name="AutoShape 27"/>
          <p:cNvCxnSpPr>
            <a:cxnSpLocks noChangeShapeType="1"/>
          </p:cNvCxnSpPr>
          <p:nvPr/>
        </p:nvCxnSpPr>
        <p:spPr bwMode="auto">
          <a:xfrm rot="-5400000" flipH="1" flipV="1">
            <a:off x="5674519" y="48315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5" name="Text Box 28"/>
          <p:cNvSpPr txBox="1">
            <a:spLocks noChangeArrowheads="1"/>
          </p:cNvSpPr>
          <p:nvPr/>
        </p:nvSpPr>
        <p:spPr bwMode="auto">
          <a:xfrm>
            <a:off x="5554663" y="41148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8936" name="Text Box 29"/>
          <p:cNvSpPr txBox="1">
            <a:spLocks noChangeArrowheads="1"/>
          </p:cNvSpPr>
          <p:nvPr/>
        </p:nvSpPr>
        <p:spPr bwMode="auto">
          <a:xfrm>
            <a:off x="3621088" y="50736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</p:spTree>
    <p:extLst>
      <p:ext uri="{BB962C8B-B14F-4D97-AF65-F5344CB8AC3E}">
        <p14:creationId xmlns="" xmlns:p14="http://schemas.microsoft.com/office/powerpoint/2010/main" val="36567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 (3)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Turn off state 1 second: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40964" name="Oval 5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40967" name="Oval 8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9" name="AutoShape 10"/>
          <p:cNvCxnSpPr>
            <a:cxnSpLocks noChangeShapeType="1"/>
            <a:stCxn id="40964" idx="7"/>
            <a:endCxn id="40964" idx="1"/>
          </p:cNvCxnSpPr>
          <p:nvPr/>
        </p:nvCxnSpPr>
        <p:spPr bwMode="auto">
          <a:xfrm rot="-54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40971" name="AutoShape 12"/>
          <p:cNvCxnSpPr>
            <a:cxnSpLocks noChangeShapeType="1"/>
          </p:cNvCxnSpPr>
          <p:nvPr/>
        </p:nvCxnSpPr>
        <p:spPr bwMode="auto">
          <a:xfrm rot="-54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40974" name="Text Box 32"/>
          <p:cNvSpPr txBox="1">
            <a:spLocks noChangeArrowheads="1"/>
          </p:cNvSpPr>
          <p:nvPr/>
        </p:nvSpPr>
        <p:spPr bwMode="auto">
          <a:xfrm>
            <a:off x="5257800" y="5318125"/>
            <a:ext cx="4054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This is just 0*10*1(0+10*1)*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Combine from previous slide to get 0* + 0*10*1(0+10*1)*</a:t>
            </a:r>
          </a:p>
        </p:txBody>
      </p:sp>
      <p:sp>
        <p:nvSpPr>
          <p:cNvPr id="40975" name="Oval 33"/>
          <p:cNvSpPr>
            <a:spLocks noChangeArrowheads="1"/>
          </p:cNvSpPr>
          <p:nvPr/>
        </p:nvSpPr>
        <p:spPr bwMode="auto">
          <a:xfrm>
            <a:off x="1600200" y="5260975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0976" name="Line 34"/>
          <p:cNvSpPr>
            <a:spLocks noChangeShapeType="1"/>
          </p:cNvSpPr>
          <p:nvPr/>
        </p:nvSpPr>
        <p:spPr bwMode="auto">
          <a:xfrm>
            <a:off x="9906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35"/>
          <p:cNvSpPr txBox="1">
            <a:spLocks noChangeArrowheads="1"/>
          </p:cNvSpPr>
          <p:nvPr/>
        </p:nvSpPr>
        <p:spPr bwMode="auto">
          <a:xfrm>
            <a:off x="344488" y="54864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40978" name="Oval 36"/>
          <p:cNvSpPr>
            <a:spLocks noChangeArrowheads="1"/>
          </p:cNvSpPr>
          <p:nvPr/>
        </p:nvSpPr>
        <p:spPr bwMode="auto">
          <a:xfrm>
            <a:off x="4191000" y="5257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0979" name="Line 37"/>
          <p:cNvSpPr>
            <a:spLocks noChangeShapeType="1"/>
          </p:cNvSpPr>
          <p:nvPr/>
        </p:nvSpPr>
        <p:spPr bwMode="auto">
          <a:xfrm>
            <a:off x="2438400" y="56388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80" name="AutoShape 38"/>
          <p:cNvCxnSpPr>
            <a:cxnSpLocks noChangeShapeType="1"/>
            <a:stCxn id="40975" idx="7"/>
            <a:endCxn id="40975" idx="1"/>
          </p:cNvCxnSpPr>
          <p:nvPr/>
        </p:nvCxnSpPr>
        <p:spPr bwMode="auto">
          <a:xfrm rot="-5400000" flipH="1" flipV="1">
            <a:off x="1978819" y="5104606"/>
            <a:ext cx="1588" cy="536575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1858963" y="4387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40982" name="AutoShape 40"/>
          <p:cNvCxnSpPr>
            <a:cxnSpLocks noChangeShapeType="1"/>
          </p:cNvCxnSpPr>
          <p:nvPr/>
        </p:nvCxnSpPr>
        <p:spPr bwMode="auto">
          <a:xfrm rot="-5400000" flipH="1" flipV="1">
            <a:off x="4607719" y="5060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3" name="Text Box 41"/>
          <p:cNvSpPr txBox="1">
            <a:spLocks noChangeArrowheads="1"/>
          </p:cNvSpPr>
          <p:nvPr/>
        </p:nvSpPr>
        <p:spPr bwMode="auto">
          <a:xfrm>
            <a:off x="4487863" y="4343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40984" name="Text Box 42"/>
          <p:cNvSpPr txBox="1">
            <a:spLocks noChangeArrowheads="1"/>
          </p:cNvSpPr>
          <p:nvPr/>
        </p:nvSpPr>
        <p:spPr bwMode="auto">
          <a:xfrm>
            <a:off x="2554288" y="53022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</p:spTree>
    <p:extLst>
      <p:ext uri="{BB962C8B-B14F-4D97-AF65-F5344CB8AC3E}">
        <p14:creationId xmlns="" xmlns:p14="http://schemas.microsoft.com/office/powerpoint/2010/main" val="34068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a RE to an Automata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We have shown we can convert an automata to a RE.  To show equivalence we must also go the other direction, convert a RE to an automaton.</a:t>
            </a:r>
          </a:p>
          <a:p>
            <a:pPr eaLnBrk="1" hangingPunct="1"/>
            <a:r>
              <a:rPr lang="en-US" altLang="en-US" sz="2800" smtClean="0"/>
              <a:t>We can do this easiest by converting a RE to an </a:t>
            </a:r>
            <a:r>
              <a:rPr lang="el-GR" altLang="en-US" sz="2800" smtClean="0">
                <a:cs typeface="Times New Roman" panose="02020603050405020304" pitchFamily="18" charset="0"/>
              </a:rPr>
              <a:t>ε</a:t>
            </a:r>
            <a:r>
              <a:rPr lang="en-US" altLang="en-US" sz="2800" smtClean="0">
                <a:cs typeface="Times New Roman" panose="02020603050405020304" pitchFamily="18" charset="0"/>
              </a:rPr>
              <a:t>-NFA</a:t>
            </a:r>
          </a:p>
          <a:p>
            <a:pPr lvl="1" eaLnBrk="1" hangingPunct="1"/>
            <a:r>
              <a:rPr lang="en-US" altLang="en-US" sz="2400" smtClean="0">
                <a:cs typeface="Times New Roman" panose="02020603050405020304" pitchFamily="18" charset="0"/>
              </a:rPr>
              <a:t>Inductive construction</a:t>
            </a:r>
          </a:p>
          <a:p>
            <a:pPr lvl="1" eaLnBrk="1" hangingPunct="1"/>
            <a:r>
              <a:rPr lang="en-US" altLang="en-US" sz="2400" smtClean="0">
                <a:cs typeface="Times New Roman" panose="02020603050405020304" pitchFamily="18" charset="0"/>
              </a:rPr>
              <a:t>Start with a simple basis, use that to build more complex parts of the NFA</a:t>
            </a:r>
            <a:endParaRPr lang="el-GR" altLang="en-US" sz="240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</a:t>
            </a:r>
            <a:endParaRPr lang="el-GR" altLang="en-US" smtClean="0"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Basis: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09800" y="28194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206625" y="3810000"/>
            <a:ext cx="68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l-GR" altLang="en-US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330825" y="28194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9425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870450" y="27114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67200" y="384175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730625" y="4070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806825" y="3733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206625" y="4692650"/>
            <a:ext cx="77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Ø</a:t>
            </a: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267200" y="4724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730625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4264025" y="2819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72745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69925" y="5832475"/>
            <a:ext cx="405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Next slide: More complex RE’s</a:t>
            </a:r>
          </a:p>
        </p:txBody>
      </p:sp>
    </p:spTree>
    <p:extLst>
      <p:ext uri="{BB962C8B-B14F-4D97-AF65-F5344CB8AC3E}">
        <p14:creationId xmlns="" xmlns:p14="http://schemas.microsoft.com/office/powerpoint/2010/main" val="2217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S+T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7107" name="Oval 49"/>
          <p:cNvSpPr>
            <a:spLocks noChangeArrowheads="1"/>
          </p:cNvSpPr>
          <p:nvPr/>
        </p:nvSpPr>
        <p:spPr bwMode="auto">
          <a:xfrm>
            <a:off x="2593975" y="990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08" name="Line 50"/>
          <p:cNvSpPr>
            <a:spLocks noChangeShapeType="1"/>
          </p:cNvSpPr>
          <p:nvPr/>
        </p:nvSpPr>
        <p:spPr bwMode="auto">
          <a:xfrm>
            <a:off x="2057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1"/>
          <p:cNvSpPr>
            <a:spLocks noChangeArrowheads="1"/>
          </p:cNvSpPr>
          <p:nvPr/>
        </p:nvSpPr>
        <p:spPr bwMode="auto">
          <a:xfrm>
            <a:off x="38100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0" name="Oval 52"/>
          <p:cNvSpPr>
            <a:spLocks noChangeArrowheads="1"/>
          </p:cNvSpPr>
          <p:nvPr/>
        </p:nvSpPr>
        <p:spPr bwMode="auto">
          <a:xfrm>
            <a:off x="38100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1" name="AutoShape 53"/>
          <p:cNvSpPr>
            <a:spLocks noChangeArrowheads="1"/>
          </p:cNvSpPr>
          <p:nvPr/>
        </p:nvSpPr>
        <p:spPr bwMode="auto">
          <a:xfrm>
            <a:off x="3733800" y="3810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12" name="AutoShape 54"/>
          <p:cNvSpPr>
            <a:spLocks noChangeArrowheads="1"/>
          </p:cNvSpPr>
          <p:nvPr/>
        </p:nvSpPr>
        <p:spPr bwMode="auto">
          <a:xfrm>
            <a:off x="3733800" y="14478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</a:t>
            </a:r>
          </a:p>
        </p:txBody>
      </p:sp>
      <p:sp>
        <p:nvSpPr>
          <p:cNvPr id="47113" name="Oval 55"/>
          <p:cNvSpPr>
            <a:spLocks noChangeArrowheads="1"/>
          </p:cNvSpPr>
          <p:nvPr/>
        </p:nvSpPr>
        <p:spPr bwMode="auto">
          <a:xfrm>
            <a:off x="55626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4" name="Oval 56"/>
          <p:cNvSpPr>
            <a:spLocks noChangeArrowheads="1"/>
          </p:cNvSpPr>
          <p:nvPr/>
        </p:nvSpPr>
        <p:spPr bwMode="auto">
          <a:xfrm>
            <a:off x="55626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5" name="Oval 57"/>
          <p:cNvSpPr>
            <a:spLocks noChangeArrowheads="1"/>
          </p:cNvSpPr>
          <p:nvPr/>
        </p:nvSpPr>
        <p:spPr bwMode="auto">
          <a:xfrm>
            <a:off x="6858000" y="990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6" name="Line 58"/>
          <p:cNvSpPr>
            <a:spLocks noChangeShapeType="1"/>
          </p:cNvSpPr>
          <p:nvPr/>
        </p:nvSpPr>
        <p:spPr bwMode="auto">
          <a:xfrm flipV="1">
            <a:off x="3124200" y="914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59"/>
          <p:cNvSpPr>
            <a:spLocks noChangeShapeType="1"/>
          </p:cNvSpPr>
          <p:nvPr/>
        </p:nvSpPr>
        <p:spPr bwMode="auto">
          <a:xfrm>
            <a:off x="3124200" y="1371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60"/>
          <p:cNvSpPr>
            <a:spLocks noChangeShapeType="1"/>
          </p:cNvSpPr>
          <p:nvPr/>
        </p:nvSpPr>
        <p:spPr bwMode="auto">
          <a:xfrm flipV="1">
            <a:off x="6172200" y="144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61"/>
          <p:cNvSpPr>
            <a:spLocks noChangeShapeType="1"/>
          </p:cNvSpPr>
          <p:nvPr/>
        </p:nvSpPr>
        <p:spPr bwMode="auto">
          <a:xfrm>
            <a:off x="6096000" y="838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62"/>
          <p:cNvSpPr txBox="1">
            <a:spLocks noChangeArrowheads="1"/>
          </p:cNvSpPr>
          <p:nvPr/>
        </p:nvSpPr>
        <p:spPr bwMode="auto">
          <a:xfrm>
            <a:off x="3200400" y="7302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1" name="Text Box 63"/>
          <p:cNvSpPr txBox="1">
            <a:spLocks noChangeArrowheads="1"/>
          </p:cNvSpPr>
          <p:nvPr/>
        </p:nvSpPr>
        <p:spPr bwMode="auto">
          <a:xfrm>
            <a:off x="3200400" y="14922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2" name="Text Box 64"/>
          <p:cNvSpPr txBox="1">
            <a:spLocks noChangeArrowheads="1"/>
          </p:cNvSpPr>
          <p:nvPr/>
        </p:nvSpPr>
        <p:spPr bwMode="auto">
          <a:xfrm>
            <a:off x="6359525" y="685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3" name="Text Box 65"/>
          <p:cNvSpPr txBox="1">
            <a:spLocks noChangeArrowheads="1"/>
          </p:cNvSpPr>
          <p:nvPr/>
        </p:nvSpPr>
        <p:spPr bwMode="auto">
          <a:xfrm>
            <a:off x="6477000" y="1524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4" name="Rectangle 66"/>
          <p:cNvSpPr>
            <a:spLocks noChangeArrowheads="1"/>
          </p:cNvSpPr>
          <p:nvPr/>
        </p:nvSpPr>
        <p:spPr bwMode="auto">
          <a:xfrm>
            <a:off x="762000" y="3276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R=ST</a:t>
            </a:r>
            <a:endParaRPr lang="el-GR" altLang="en-US"/>
          </a:p>
        </p:txBody>
      </p:sp>
      <p:sp>
        <p:nvSpPr>
          <p:cNvPr id="47125" name="Line 67"/>
          <p:cNvSpPr>
            <a:spLocks noChangeShapeType="1"/>
          </p:cNvSpPr>
          <p:nvPr/>
        </p:nvSpPr>
        <p:spPr bwMode="auto">
          <a:xfrm>
            <a:off x="2057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Oval 68"/>
          <p:cNvSpPr>
            <a:spLocks noChangeArrowheads="1"/>
          </p:cNvSpPr>
          <p:nvPr/>
        </p:nvSpPr>
        <p:spPr bwMode="auto">
          <a:xfrm>
            <a:off x="25908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27" name="AutoShape 69"/>
          <p:cNvSpPr>
            <a:spLocks noChangeArrowheads="1"/>
          </p:cNvSpPr>
          <p:nvPr/>
        </p:nvSpPr>
        <p:spPr bwMode="auto">
          <a:xfrm>
            <a:off x="25146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28" name="Oval 70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29" name="Oval 71"/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0" name="AutoShape 72"/>
          <p:cNvSpPr>
            <a:spLocks noChangeArrowheads="1"/>
          </p:cNvSpPr>
          <p:nvPr/>
        </p:nvSpPr>
        <p:spPr bwMode="auto">
          <a:xfrm>
            <a:off x="54864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</a:t>
            </a:r>
          </a:p>
        </p:txBody>
      </p:sp>
      <p:sp>
        <p:nvSpPr>
          <p:cNvPr id="47131" name="Oval 73"/>
          <p:cNvSpPr>
            <a:spLocks noChangeArrowheads="1"/>
          </p:cNvSpPr>
          <p:nvPr/>
        </p:nvSpPr>
        <p:spPr bwMode="auto">
          <a:xfrm>
            <a:off x="7315200" y="3276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2" name="Line 74"/>
          <p:cNvSpPr>
            <a:spLocks noChangeShapeType="1"/>
          </p:cNvSpPr>
          <p:nvPr/>
        </p:nvSpPr>
        <p:spPr bwMode="auto">
          <a:xfrm>
            <a:off x="4876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75"/>
          <p:cNvSpPr txBox="1">
            <a:spLocks noChangeArrowheads="1"/>
          </p:cNvSpPr>
          <p:nvPr/>
        </p:nvSpPr>
        <p:spPr bwMode="auto">
          <a:xfrm>
            <a:off x="5105400" y="31686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34" name="Rectangle 76"/>
          <p:cNvSpPr>
            <a:spLocks noChangeArrowheads="1"/>
          </p:cNvSpPr>
          <p:nvPr/>
        </p:nvSpPr>
        <p:spPr bwMode="auto">
          <a:xfrm>
            <a:off x="831850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R=S</a:t>
            </a:r>
            <a:r>
              <a:rPr lang="en-US" altLang="en-US" baseline="30000"/>
              <a:t>*</a:t>
            </a:r>
            <a:endParaRPr lang="en-US" altLang="en-US"/>
          </a:p>
        </p:txBody>
      </p:sp>
      <p:sp>
        <p:nvSpPr>
          <p:cNvPr id="47135" name="Line 77"/>
          <p:cNvSpPr>
            <a:spLocks noChangeShapeType="1"/>
          </p:cNvSpPr>
          <p:nvPr/>
        </p:nvSpPr>
        <p:spPr bwMode="auto">
          <a:xfrm>
            <a:off x="3124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AutoShape 78"/>
          <p:cNvSpPr>
            <a:spLocks noChangeArrowheads="1"/>
          </p:cNvSpPr>
          <p:nvPr/>
        </p:nvSpPr>
        <p:spPr bwMode="auto">
          <a:xfrm>
            <a:off x="3581400" y="48006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37" name="Oval 79"/>
          <p:cNvSpPr>
            <a:spLocks noChangeArrowheads="1"/>
          </p:cNvSpPr>
          <p:nvPr/>
        </p:nvSpPr>
        <p:spPr bwMode="auto">
          <a:xfrm>
            <a:off x="54102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8" name="Oval 80"/>
          <p:cNvSpPr>
            <a:spLocks noChangeArrowheads="1"/>
          </p:cNvSpPr>
          <p:nvPr/>
        </p:nvSpPr>
        <p:spPr bwMode="auto">
          <a:xfrm>
            <a:off x="2517775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9" name="Line 81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Oval 82"/>
          <p:cNvSpPr>
            <a:spLocks noChangeArrowheads="1"/>
          </p:cNvSpPr>
          <p:nvPr/>
        </p:nvSpPr>
        <p:spPr bwMode="auto">
          <a:xfrm>
            <a:off x="6781800" y="49530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41" name="Line 83"/>
          <p:cNvSpPr>
            <a:spLocks noChangeShapeType="1"/>
          </p:cNvSpPr>
          <p:nvPr/>
        </p:nvSpPr>
        <p:spPr bwMode="auto">
          <a:xfrm>
            <a:off x="5943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2" name="AutoShape 84"/>
          <p:cNvCxnSpPr>
            <a:cxnSpLocks noChangeShapeType="1"/>
            <a:stCxn id="47137" idx="1"/>
            <a:endCxn id="47143" idx="7"/>
          </p:cNvCxnSpPr>
          <p:nvPr/>
        </p:nvCxnSpPr>
        <p:spPr bwMode="auto">
          <a:xfrm rot="-5400000" flipH="1" flipV="1">
            <a:off x="4799807" y="4344194"/>
            <a:ext cx="1587" cy="1374775"/>
          </a:xfrm>
          <a:prstGeom prst="curvedConnector3">
            <a:avLst>
              <a:gd name="adj1" fmla="val -29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3" name="Oval 85"/>
          <p:cNvSpPr>
            <a:spLocks noChangeArrowheads="1"/>
          </p:cNvSpPr>
          <p:nvPr/>
        </p:nvSpPr>
        <p:spPr bwMode="auto">
          <a:xfrm>
            <a:off x="36576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47144" name="AutoShape 86"/>
          <p:cNvCxnSpPr>
            <a:cxnSpLocks noChangeShapeType="1"/>
            <a:stCxn id="47138" idx="5"/>
            <a:endCxn id="47140" idx="3"/>
          </p:cNvCxnSpPr>
          <p:nvPr/>
        </p:nvCxnSpPr>
        <p:spPr bwMode="auto">
          <a:xfrm rot="16200000" flipH="1">
            <a:off x="4902200" y="3479801"/>
            <a:ext cx="28575" cy="3886200"/>
          </a:xfrm>
          <a:prstGeom prst="curvedConnector3">
            <a:avLst>
              <a:gd name="adj1" fmla="val 224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5" name="Text Box 87"/>
          <p:cNvSpPr txBox="1">
            <a:spLocks noChangeArrowheads="1"/>
          </p:cNvSpPr>
          <p:nvPr/>
        </p:nvSpPr>
        <p:spPr bwMode="auto">
          <a:xfrm>
            <a:off x="3200400" y="4876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6" name="Text Box 88"/>
          <p:cNvSpPr txBox="1">
            <a:spLocks noChangeArrowheads="1"/>
          </p:cNvSpPr>
          <p:nvPr/>
        </p:nvSpPr>
        <p:spPr bwMode="auto">
          <a:xfrm>
            <a:off x="4724400" y="59880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7" name="Text Box 89"/>
          <p:cNvSpPr txBox="1">
            <a:spLocks noChangeArrowheads="1"/>
          </p:cNvSpPr>
          <p:nvPr/>
        </p:nvSpPr>
        <p:spPr bwMode="auto">
          <a:xfrm>
            <a:off x="4648200" y="42672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8" name="Text Box 90"/>
          <p:cNvSpPr txBox="1">
            <a:spLocks noChangeArrowheads="1"/>
          </p:cNvSpPr>
          <p:nvPr/>
        </p:nvSpPr>
        <p:spPr bwMode="auto">
          <a:xfrm>
            <a:off x="6207125" y="48006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</p:spTree>
    <p:extLst>
      <p:ext uri="{BB962C8B-B14F-4D97-AF65-F5344CB8AC3E}">
        <p14:creationId xmlns="" xmlns:p14="http://schemas.microsoft.com/office/powerpoint/2010/main" val="34185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 </a:t>
            </a:r>
            <a:r>
              <a:rPr lang="en-US" altLang="en-US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R= (ab+a)* to an NFA</a:t>
            </a:r>
          </a:p>
          <a:p>
            <a:pPr lvl="1" eaLnBrk="1" hangingPunct="1"/>
            <a:r>
              <a:rPr lang="en-US" altLang="en-US" smtClean="0"/>
              <a:t>We proceed in stages, starting from simple elements and working our way up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27125" y="3698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343400" y="36576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8068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83025" y="35496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3276600" y="3657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27400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143000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4359275" y="45720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8227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898900" y="4464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292475" y="4572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7559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143000" y="5486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ab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8100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886200" y="5334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32797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4267200" y="541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6403975" y="544195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8674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943600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53371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48006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4876800" y="5334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</p:spTree>
    <p:extLst>
      <p:ext uri="{BB962C8B-B14F-4D97-AF65-F5344CB8AC3E}">
        <p14:creationId xmlns="" xmlns:p14="http://schemas.microsoft.com/office/powerpoint/2010/main" val="11207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Regular expressions denote language.</a:t>
            </a:r>
            <a:endParaRPr lang="en-US" sz="2800" dirty="0"/>
          </a:p>
          <a:p>
            <a:r>
              <a:rPr lang="en-US" altLang="en-US" dirty="0" smtClean="0">
                <a:sym typeface="Symbol" panose="05050102010706020507" pitchFamily="18" charset="2"/>
              </a:rPr>
              <a:t>Given </a:t>
            </a:r>
            <a:r>
              <a:rPr lang="en-US" altLang="en-US" dirty="0">
                <a:sym typeface="Symbol" panose="05050102010706020507" pitchFamily="18" charset="2"/>
              </a:rPr>
              <a:t>that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are regular expressions, regular expressions are built from the following operations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Union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+R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Concatenation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/>
              <a:t> Kleene Star </a:t>
            </a:r>
            <a:r>
              <a:rPr lang="en-US" altLang="en-US" dirty="0" smtClean="0">
                <a:sym typeface="Symbol" panose="05050102010706020507" pitchFamily="18" charset="2"/>
              </a:rPr>
              <a:t>Closure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Parentheses </a:t>
            </a:r>
            <a:r>
              <a:rPr lang="en-US" altLang="en-US" dirty="0">
                <a:sym typeface="Symbol" panose="05050102010706020507" pitchFamily="18" charset="2"/>
              </a:rPr>
              <a:t>(to enforce precedence): (R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Nothing else is a regular expression unless it is built from the above rules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chemeClr val="tx1"/>
                </a:solidFill>
              </a:rPr>
              <a:t>Regular </a:t>
            </a:r>
            <a:r>
              <a:rPr lang="en-US" altLang="en-US" b="1" i="1" dirty="0" smtClean="0">
                <a:solidFill>
                  <a:schemeClr val="tx1"/>
                </a:solidFill>
              </a:rPr>
              <a:t>expressions..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7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 </a:t>
            </a:r>
            <a:r>
              <a:rPr lang="en-US" altLang="en-US" smtClean="0"/>
              <a:t>Example (2)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ab+a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9845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060700" y="2286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24542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441700" y="2362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55784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50419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51181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45116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39751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4051300" y="2286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2984500" y="3568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3060700" y="32321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2454275" y="33401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3444875" y="33083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8" name="Oval 19"/>
          <p:cNvSpPr>
            <a:spLocks noChangeArrowheads="1"/>
          </p:cNvSpPr>
          <p:nvPr/>
        </p:nvSpPr>
        <p:spPr bwMode="auto">
          <a:xfrm>
            <a:off x="1616075" y="28511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9" name="Oval 20"/>
          <p:cNvSpPr>
            <a:spLocks noChangeArrowheads="1"/>
          </p:cNvSpPr>
          <p:nvPr/>
        </p:nvSpPr>
        <p:spPr bwMode="auto">
          <a:xfrm>
            <a:off x="6416675" y="28511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20" name="Line 21"/>
          <p:cNvSpPr>
            <a:spLocks noChangeShapeType="1"/>
          </p:cNvSpPr>
          <p:nvPr/>
        </p:nvSpPr>
        <p:spPr bwMode="auto">
          <a:xfrm flipV="1">
            <a:off x="2073275" y="26987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2"/>
          <p:cNvSpPr>
            <a:spLocks noChangeShapeType="1"/>
          </p:cNvSpPr>
          <p:nvPr/>
        </p:nvSpPr>
        <p:spPr bwMode="auto">
          <a:xfrm>
            <a:off x="2073275" y="33083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6111875" y="27749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 flipV="1">
            <a:off x="3978275" y="315595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1997075" y="25146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1997075" y="3352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146800" y="25463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775200" y="3352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57200" y="42672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(ab+a)*</a:t>
            </a:r>
            <a:endParaRPr lang="el-GR" altLang="en-US"/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1082675" y="3079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38227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746500" y="44513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32924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4279900" y="45275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64166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8801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5803900" y="44513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53498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48133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4737100" y="44513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3822700" y="5734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898900" y="53975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3292475" y="55054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4283075" y="54737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>
            <a:off x="24542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>
            <a:off x="72548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 flipV="1">
            <a:off x="2911475" y="48641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2911475" y="54737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6950075" y="49403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 flipV="1">
            <a:off x="4816475" y="53213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2835275" y="46799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2835275" y="55181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6985000" y="47117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5613400" y="55181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1920875" y="5245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Oval 56"/>
          <p:cNvSpPr>
            <a:spLocks noChangeArrowheads="1"/>
          </p:cNvSpPr>
          <p:nvPr/>
        </p:nvSpPr>
        <p:spPr bwMode="auto">
          <a:xfrm>
            <a:off x="1311275" y="49847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777875" y="5213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321675" y="50609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7788275" y="5289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823200" y="4953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1997075" y="49085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37950" name="AutoShape 62"/>
          <p:cNvCxnSpPr>
            <a:cxnSpLocks noChangeShapeType="1"/>
            <a:stCxn id="37934" idx="0"/>
            <a:endCxn id="37933" idx="0"/>
          </p:cNvCxnSpPr>
          <p:nvPr/>
        </p:nvCxnSpPr>
        <p:spPr bwMode="auto">
          <a:xfrm rot="-5400000" flipH="1" flipV="1">
            <a:off x="5120481" y="2616994"/>
            <a:ext cx="1588" cy="4800600"/>
          </a:xfrm>
          <a:prstGeom prst="curvedConnector3">
            <a:avLst>
              <a:gd name="adj1" fmla="val -55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1" name="AutoShape 63"/>
          <p:cNvCxnSpPr>
            <a:cxnSpLocks noChangeShapeType="1"/>
            <a:stCxn id="37944" idx="5"/>
            <a:endCxn id="37946" idx="3"/>
          </p:cNvCxnSpPr>
          <p:nvPr/>
        </p:nvCxnSpPr>
        <p:spPr bwMode="auto">
          <a:xfrm rot="16200000" flipH="1">
            <a:off x="5030788" y="2176463"/>
            <a:ext cx="104775" cy="6632575"/>
          </a:xfrm>
          <a:prstGeom prst="curvedConnector3">
            <a:avLst>
              <a:gd name="adj1" fmla="val 9424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5121275" y="38417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4816475" y="61277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</p:spTree>
    <p:extLst>
      <p:ext uri="{BB962C8B-B14F-4D97-AF65-F5344CB8AC3E}">
        <p14:creationId xmlns="" xmlns:p14="http://schemas.microsoft.com/office/powerpoint/2010/main" val="326901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/>
      <p:bldP spid="37919" grpId="0" animBg="1"/>
      <p:bldP spid="37920" grpId="0"/>
      <p:bldP spid="37921" grpId="0" animBg="1"/>
      <p:bldP spid="37922" grpId="0" animBg="1"/>
      <p:bldP spid="37923" grpId="0" animBg="1"/>
      <p:bldP spid="37924" grpId="0" animBg="1"/>
      <p:bldP spid="37925" grpId="0"/>
      <p:bldP spid="37926" grpId="0" animBg="1"/>
      <p:bldP spid="37927" grpId="0" animBg="1"/>
      <p:bldP spid="37928" grpId="0"/>
      <p:bldP spid="37929" grpId="0" animBg="1"/>
      <p:bldP spid="37930" grpId="0"/>
      <p:bldP spid="37931" grpId="0" animBg="1"/>
      <p:bldP spid="37932" grpId="0" animBg="1"/>
      <p:bldP spid="37933" grpId="0" animBg="1"/>
      <p:bldP spid="37934" grpId="0" animBg="1"/>
      <p:bldP spid="37935" grpId="0" animBg="1"/>
      <p:bldP spid="37936" grpId="0" animBg="1"/>
      <p:bldP spid="37937" grpId="0" animBg="1"/>
      <p:bldP spid="37938" grpId="0" animBg="1"/>
      <p:bldP spid="37939" grpId="0"/>
      <p:bldP spid="37940" grpId="0"/>
      <p:bldP spid="37941" grpId="0"/>
      <p:bldP spid="37942" grpId="0"/>
      <p:bldP spid="37943" grpId="0" animBg="1"/>
      <p:bldP spid="37944" grpId="0" animBg="1"/>
      <p:bldP spid="37945" grpId="0" animBg="1"/>
      <p:bldP spid="37946" grpId="0" animBg="1"/>
      <p:bldP spid="37947" grpId="0" animBg="1"/>
      <p:bldP spid="37948" grpId="0"/>
      <p:bldP spid="37949" grpId="0"/>
      <p:bldP spid="37952" grpId="0"/>
      <p:bldP spid="379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have we shown?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 and finite state automata are really two different ways of expressing the same thing.  </a:t>
            </a:r>
          </a:p>
          <a:p>
            <a:pPr eaLnBrk="1" hangingPunct="1"/>
            <a:r>
              <a:rPr lang="en-US" altLang="en-US" smtClean="0"/>
              <a:t>In some cases you may find it easier to start with one and move to the other</a:t>
            </a:r>
          </a:p>
          <a:p>
            <a:pPr lvl="1" eaLnBrk="1" hangingPunct="1"/>
            <a:r>
              <a:rPr lang="en-US" altLang="en-US" smtClean="0"/>
              <a:t>E.g., the language of an even number of one’s is typically easier to design as a NFA or DFA and then convert it to a RE</a:t>
            </a:r>
          </a:p>
        </p:txBody>
      </p:sp>
    </p:spTree>
    <p:extLst>
      <p:ext uri="{BB962C8B-B14F-4D97-AF65-F5344CB8AC3E}">
        <p14:creationId xmlns="" xmlns:p14="http://schemas.microsoft.com/office/powerpoint/2010/main" val="30143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Algebraic Laws for RE’s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 like we have an algebra for arithmetic, we also have an algebra for regular expressions.  </a:t>
            </a:r>
          </a:p>
          <a:p>
            <a:pPr lvl="1" eaLnBrk="1" hangingPunct="1"/>
            <a:r>
              <a:rPr lang="en-US" altLang="en-US" smtClean="0"/>
              <a:t>While there are some similarities to arithmetic algebra, it is a bit different with regular expressions.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198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 for RE’s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Commutative law for union: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 + M = M + 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Associative law for union: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(L + M) + N = L + (M + 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Associative law for concatenation: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(LM)N = L(MN)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 there is no commutative law for concatenation, i.e. LM </a:t>
            </a:r>
            <a:r>
              <a:rPr lang="en-US" altLang="en-US" smtClean="0">
                <a:sym typeface="Symbol" panose="05050102010706020507" pitchFamily="18" charset="2"/>
              </a:rPr>
              <a:t></a:t>
            </a:r>
            <a:r>
              <a:rPr lang="en-US" altLang="en-US" smtClean="0"/>
              <a:t> ML</a:t>
            </a:r>
          </a:p>
        </p:txBody>
      </p:sp>
    </p:spTree>
    <p:extLst>
      <p:ext uri="{BB962C8B-B14F-4D97-AF65-F5344CB8AC3E}">
        <p14:creationId xmlns="" xmlns:p14="http://schemas.microsoft.com/office/powerpoint/2010/main" val="5655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 for RE’s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identity for union is: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 + Ø = Ø + L =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identity for concatenation is: 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Lε = εL =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annihilator for concatenation is: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ØL = LØ = Ø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Left distributive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L(M + N) = LM + LN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Right distributive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(M + N)L = LM + LN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Idempotent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 + L = L</a:t>
            </a:r>
          </a:p>
        </p:txBody>
      </p:sp>
    </p:spTree>
    <p:extLst>
      <p:ext uri="{BB962C8B-B14F-4D97-AF65-F5344CB8AC3E}">
        <p14:creationId xmlns="" xmlns:p14="http://schemas.microsoft.com/office/powerpoint/2010/main" val="13123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Laws Involving Closure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(L*)*	=  L*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i.e. closing an already closed expression does not change the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Ø* 	=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ε*	=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</a:t>
            </a:r>
            <a:r>
              <a:rPr lang="en-US" altLang="en-US" sz="2800" baseline="30000" smtClean="0"/>
              <a:t>+</a:t>
            </a:r>
            <a:r>
              <a:rPr lang="en-US" altLang="en-US" sz="2800" smtClean="0"/>
              <a:t>	= LL*  = L*L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more of a definition than a law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L*	= L</a:t>
            </a:r>
            <a:r>
              <a:rPr lang="en-US" altLang="en-US" sz="2800" baseline="30000" smtClean="0"/>
              <a:t>+</a:t>
            </a:r>
            <a:r>
              <a:rPr lang="en-US" altLang="en-US" sz="2800" smtClean="0"/>
              <a:t> +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L?	= ε + L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more of a definition than a law</a:t>
            </a:r>
          </a:p>
        </p:txBody>
      </p:sp>
    </p:spTree>
    <p:extLst>
      <p:ext uri="{BB962C8B-B14F-4D97-AF65-F5344CB8AC3E}">
        <p14:creationId xmlns="" xmlns:p14="http://schemas.microsoft.com/office/powerpoint/2010/main" val="17921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a Law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Suppose we are told that the law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(R + S)* = (R*S*)*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holds for regular expressions. How would we check that this claim is true?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1.  Convert the RE’s to DFA’s and minimize the DFA’s to see if they are equivalent (we’ll cover minimization later)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2.  We can use the “concretization” test: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Think of R and S as if they were single symbols, rather than placeholders for languages, i.e., R = {0} and S = {1}.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Test whether the law holds under the concrete symbols.  If so, then this is a true law, and if not then the law is false.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  <p:extLst>
      <p:ext uri="{BB962C8B-B14F-4D97-AF65-F5344CB8AC3E}">
        <p14:creationId xmlns="" xmlns:p14="http://schemas.microsoft.com/office/powerpoint/2010/main" val="1309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Concretization Test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our example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(R + S)* = (R*S*)*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We can substitute 0 for R and 1 for S.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The left side is clearly any sequence of 0's and 1's.  The right side also denotes any string of 0's and 1's, since 0 and 1 are each in L(0*1*). </a:t>
            </a:r>
          </a:p>
        </p:txBody>
      </p:sp>
    </p:spTree>
    <p:extLst>
      <p:ext uri="{BB962C8B-B14F-4D97-AF65-F5344CB8AC3E}">
        <p14:creationId xmlns="" xmlns:p14="http://schemas.microsoft.com/office/powerpoint/2010/main" val="6081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Concretization Test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NOTE: extensions of the test beyond regular expressions may fail.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Consider the “law” L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M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N = L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is clearly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Let L=M={a} and N=Ø.  {a} </a:t>
            </a:r>
            <a:r>
              <a:rPr lang="en-US" altLang="en-US" sz="2000" smtClean="0">
                <a:sym typeface="Symbol" panose="05050102010706020507" pitchFamily="18" charset="2"/>
              </a:rPr>
              <a:t> </a:t>
            </a:r>
            <a:r>
              <a:rPr lang="en-US" altLang="en-US" sz="2000" smtClean="0"/>
              <a:t>Ø.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But if L={a} and M = {b} and N={c}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M does equal L 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 M 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 N which is empty.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test would say this law is true, but it is not because we are applying the test beyond regular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We’ll see soon various languages that do not have corresponding regular expressions.</a:t>
            </a:r>
          </a:p>
        </p:txBody>
      </p:sp>
    </p:spTree>
    <p:extLst>
      <p:ext uri="{BB962C8B-B14F-4D97-AF65-F5344CB8AC3E}">
        <p14:creationId xmlns="" xmlns:p14="http://schemas.microsoft.com/office/powerpoint/2010/main" val="21241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2849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1 + 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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(ab)* + 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ba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(0+1+2+3+4+5+6+7+8+9)*(0+5)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x+y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)*x(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x+y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(01)*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0(1*)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01*    equivalent to  0(1*)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0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6D2C4E-637D-4238-A555-75830BDF2829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RE’s: Definition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Basis 1: 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 is any symbol, then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is a RE, and L(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) = {a}.</a:t>
            </a:r>
          </a:p>
          <a:p>
            <a:pPr lvl="1"/>
            <a:r>
              <a:rPr lang="en-US" altLang="en-US" dirty="0" smtClean="0"/>
              <a:t>Note: {a} is the language containing one string, and that string is of length 1.</a:t>
            </a:r>
          </a:p>
          <a:p>
            <a:r>
              <a:rPr lang="en-US" altLang="en-US" dirty="0" smtClean="0"/>
              <a:t>Basis 2: 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 is a RE, and L(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) = {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}.</a:t>
            </a:r>
          </a:p>
          <a:p>
            <a:r>
              <a:rPr lang="en-US" altLang="en-US" dirty="0" smtClean="0"/>
              <a:t>Basis 3: 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 is a RE, and L(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) = 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506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EDF9A2-750C-42A9-977B-C3569774A4B5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RE’s: Definition – (2)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66FF"/>
                </a:solidFill>
              </a:rPr>
              <a:t>Induction 1</a:t>
            </a:r>
            <a:r>
              <a:rPr lang="en-US" altLang="en-US" sz="2800" dirty="0" smtClean="0"/>
              <a:t>: If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and 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are regular expressions, then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+E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is a regular expression, and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+E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 =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)</a:t>
            </a:r>
            <a:r>
              <a:rPr lang="en-US" altLang="en-US" sz="2800" dirty="0" smtClean="0">
                <a:sym typeface="Symbol" panose="05050102010706020507" pitchFamily="18" charset="2"/>
              </a:rPr>
              <a:t></a:t>
            </a:r>
            <a:r>
              <a:rPr lang="en-US" altLang="en-US" sz="2800" dirty="0" smtClean="0"/>
              <a:t>L(E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).</a:t>
            </a:r>
          </a:p>
          <a:p>
            <a:r>
              <a:rPr lang="en-US" altLang="en-US" sz="2800" dirty="0" smtClean="0">
                <a:solidFill>
                  <a:srgbClr val="0066FF"/>
                </a:solidFill>
              </a:rPr>
              <a:t>Induction 2:</a:t>
            </a:r>
            <a:r>
              <a:rPr lang="en-US" altLang="en-US" sz="2800" dirty="0" smtClean="0"/>
              <a:t> If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and 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are regular expressions, then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is a regular expression, and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 =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)L(E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).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85800" y="3048390"/>
            <a:ext cx="6807200" cy="1700214"/>
            <a:chOff x="384" y="3474"/>
            <a:chExt cx="4288" cy="1071"/>
          </a:xfrm>
        </p:grpSpPr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384" y="4027"/>
              <a:ext cx="4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i="1" dirty="0">
                  <a:solidFill>
                    <a:srgbClr val="FF0066"/>
                  </a:solidFill>
                </a:rPr>
                <a:t>Concatenation </a:t>
              </a:r>
              <a:r>
                <a:rPr lang="en-US" altLang="en-US" dirty="0"/>
                <a:t>: the set of strings </a:t>
              </a:r>
              <a:r>
                <a:rPr lang="en-US" altLang="en-US" dirty="0" err="1"/>
                <a:t>wx</a:t>
              </a:r>
              <a:r>
                <a:rPr lang="en-US" altLang="en-US" dirty="0"/>
                <a:t> such that w</a:t>
              </a:r>
            </a:p>
            <a:p>
              <a:r>
                <a:rPr lang="en-US" altLang="en-US" dirty="0"/>
                <a:t>Is in L(E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) and x is in L(E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).</a:t>
              </a: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 flipV="1">
              <a:off x="2544" y="3474"/>
              <a:ext cx="816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318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696A29-B268-4C38-B41B-F85A6A389B0F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RE’s: Definition – (3)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3366FF"/>
                </a:solidFill>
              </a:rPr>
              <a:t>Induction 3</a:t>
            </a:r>
            <a:r>
              <a:rPr lang="en-US" altLang="en-US" sz="2800" dirty="0" smtClean="0"/>
              <a:t>: If E is a RE, then E* is a RE, and L(E*) = (L(E))*.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1062880" y="1828800"/>
            <a:ext cx="7315201" cy="2641601"/>
            <a:chOff x="243" y="1910"/>
            <a:chExt cx="3107" cy="1664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243" y="2353"/>
              <a:ext cx="3107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i="1" dirty="0">
                  <a:solidFill>
                    <a:srgbClr val="FF0066"/>
                  </a:solidFill>
                </a:rPr>
                <a:t>Closure</a:t>
              </a:r>
              <a:r>
                <a:rPr lang="en-US" altLang="en-US" dirty="0"/>
                <a:t>, or “Kleene closure” = set of strings</a:t>
              </a:r>
            </a:p>
            <a:p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w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…</a:t>
              </a:r>
              <a:r>
                <a:rPr lang="en-US" altLang="en-US" dirty="0" err="1"/>
                <a:t>w</a:t>
              </a:r>
              <a:r>
                <a:rPr lang="en-US" altLang="en-US" baseline="-25000" dirty="0" err="1"/>
                <a:t>n</a:t>
              </a:r>
              <a:r>
                <a:rPr lang="en-US" altLang="en-US" dirty="0"/>
                <a:t>, for some n </a:t>
              </a:r>
              <a:r>
                <a:rPr lang="en-US" altLang="en-US" u="sng" dirty="0"/>
                <a:t>&gt;</a:t>
              </a:r>
              <a:r>
                <a:rPr lang="en-US" altLang="en-US" dirty="0"/>
                <a:t> 0, where each </a:t>
              </a:r>
              <a:r>
                <a:rPr lang="en-US" altLang="en-US" dirty="0" err="1"/>
                <a:t>w</a:t>
              </a:r>
              <a:r>
                <a:rPr lang="en-US" altLang="en-US" baseline="-25000" dirty="0" err="1"/>
                <a:t>i</a:t>
              </a:r>
              <a:r>
                <a:rPr lang="en-US" altLang="en-US" dirty="0"/>
                <a:t> is</a:t>
              </a:r>
            </a:p>
            <a:p>
              <a:r>
                <a:rPr lang="en-US" altLang="en-US" dirty="0"/>
                <a:t>in L(E</a:t>
              </a:r>
              <a:r>
                <a:rPr lang="en-US" altLang="en-US" dirty="0" smtClean="0"/>
                <a:t>).</a:t>
              </a:r>
            </a:p>
            <a:p>
              <a:endParaRPr lang="en-US" altLang="en-US" dirty="0"/>
            </a:p>
            <a:p>
              <a:r>
                <a:rPr lang="en-US" altLang="en-US" dirty="0">
                  <a:solidFill>
                    <a:srgbClr val="CC3300"/>
                  </a:solidFill>
                </a:rPr>
                <a:t>Note</a:t>
              </a:r>
              <a:r>
                <a:rPr lang="en-US" altLang="en-US" dirty="0"/>
                <a:t>: when n=0, the string is </a:t>
              </a:r>
              <a:r>
                <a:rPr lang="en-US" altLang="en-US" dirty="0">
                  <a:latin typeface="Lucida Sans Unicode" panose="020B0602030504020204" pitchFamily="34" charset="0"/>
                </a:rPr>
                <a:t>ε</a:t>
              </a:r>
              <a:r>
                <a:rPr lang="en-US" altLang="en-US" dirty="0"/>
                <a:t>.</a:t>
              </a:r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V="1">
              <a:off x="2120" y="1910"/>
              <a:ext cx="57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2077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CEF195-C02C-46AD-B5BF-1D1E247ECF4F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Precedence of Operators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Parentheses may be used wherever needed to influence the grouping of operators.</a:t>
            </a:r>
          </a:p>
          <a:p>
            <a:r>
              <a:rPr lang="en-US" altLang="en-US" smtClean="0"/>
              <a:t>Order of precedence is * (highest), then concatenation, then + (lowest).</a:t>
            </a:r>
          </a:p>
        </p:txBody>
      </p:sp>
    </p:spTree>
    <p:extLst>
      <p:ext uri="{BB962C8B-B14F-4D97-AF65-F5344CB8AC3E}">
        <p14:creationId xmlns="" xmlns:p14="http://schemas.microsoft.com/office/powerpoint/2010/main" val="5839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DFA to 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9812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5793" y="38100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2058387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38100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5829300" y="2820387"/>
            <a:ext cx="0" cy="9896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3469907" y="4191000"/>
            <a:ext cx="140689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5" idx="4"/>
          </p:cNvCxnSpPr>
          <p:nvPr/>
        </p:nvCxnSpPr>
        <p:spPr>
          <a:xfrm flipV="1">
            <a:off x="2528293" y="2743200"/>
            <a:ext cx="24407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824" y="2603028"/>
            <a:ext cx="1755532" cy="14215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342963">
            <a:off x="5634939" y="2571337"/>
            <a:ext cx="1447800" cy="1524000"/>
          </a:xfrm>
          <a:prstGeom prst="arc">
            <a:avLst>
              <a:gd name="adj1" fmla="val 16227501"/>
              <a:gd name="adj2" fmla="val 2564446"/>
            </a:avLst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469907" y="2391969"/>
            <a:ext cx="1793985" cy="14788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72267" y="2131368"/>
            <a:ext cx="92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2400" dirty="0" smtClean="0"/>
              <a:t>Ԑ</a:t>
            </a:r>
            <a:r>
              <a:rPr lang="en-US" sz="2400" dirty="0" smtClean="0"/>
              <a:t>-NFA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20250" y="39601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72422" y="2208554"/>
            <a:ext cx="68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NFA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22869" y="3960166"/>
            <a:ext cx="68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DFA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02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1694</TotalTime>
  <Words>1803</Words>
  <Application>Microsoft Office PowerPoint</Application>
  <PresentationFormat>On-screen Show (4:3)</PresentationFormat>
  <Paragraphs>346</Paragraphs>
  <Slides>39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Retrospect</vt:lpstr>
      <vt:lpstr>Theory of Computing SE-205</vt:lpstr>
      <vt:lpstr>Regular expressions</vt:lpstr>
      <vt:lpstr>Regular expressions..</vt:lpstr>
      <vt:lpstr>Examples</vt:lpstr>
      <vt:lpstr>RE’s: Definition</vt:lpstr>
      <vt:lpstr>RE’s: Definition – (2)</vt:lpstr>
      <vt:lpstr>RE’s: Definition – (3)</vt:lpstr>
      <vt:lpstr>Precedence of Operators</vt:lpstr>
      <vt:lpstr>From DFA to RE</vt:lpstr>
      <vt:lpstr>Equivalence of FA and RE</vt:lpstr>
      <vt:lpstr>DFA to Regular Expression</vt:lpstr>
      <vt:lpstr>R0i,j</vt:lpstr>
      <vt:lpstr>Rki,j</vt:lpstr>
      <vt:lpstr>And finally…</vt:lpstr>
      <vt:lpstr>DFA to RE: State Elimination</vt:lpstr>
      <vt:lpstr>State Elimination</vt:lpstr>
      <vt:lpstr>DFA to RE via State Elimination (1)</vt:lpstr>
      <vt:lpstr>DFA to RE State Elimination (2)</vt:lpstr>
      <vt:lpstr>DFA to RE State Elimination (3)</vt:lpstr>
      <vt:lpstr>DFA to RE State Elimination (4)</vt:lpstr>
      <vt:lpstr>DFARE Example</vt:lpstr>
      <vt:lpstr>DFA  RE Example (2)</vt:lpstr>
      <vt:lpstr>Second Example</vt:lpstr>
      <vt:lpstr>Second Example (2)</vt:lpstr>
      <vt:lpstr>Second Example (3)</vt:lpstr>
      <vt:lpstr>Converting a RE to an Automata</vt:lpstr>
      <vt:lpstr>RE to ε-NFA</vt:lpstr>
      <vt:lpstr>Slide 28</vt:lpstr>
      <vt:lpstr>RE to ε-NFA Example</vt:lpstr>
      <vt:lpstr>RE to ε-NFA Example (2)</vt:lpstr>
      <vt:lpstr>What have we shown?</vt:lpstr>
      <vt:lpstr>Algebraic Laws for RE’s</vt:lpstr>
      <vt:lpstr>Algebra for RE’s</vt:lpstr>
      <vt:lpstr>Algebra for RE’s (2)</vt:lpstr>
      <vt:lpstr>Laws Involving Closure</vt:lpstr>
      <vt:lpstr>Checking a Law</vt:lpstr>
      <vt:lpstr>Concretization Test</vt:lpstr>
      <vt:lpstr>Concretization Test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</cp:lastModifiedBy>
  <cp:revision>145</cp:revision>
  <dcterms:created xsi:type="dcterms:W3CDTF">2006-08-16T00:00:00Z</dcterms:created>
  <dcterms:modified xsi:type="dcterms:W3CDTF">2016-08-01T06:37:57Z</dcterms:modified>
</cp:coreProperties>
</file>