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46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4" r:id="rId27"/>
    <p:sldId id="405" r:id="rId28"/>
    <p:sldId id="406" r:id="rId29"/>
    <p:sldId id="407" r:id="rId30"/>
    <p:sldId id="408" r:id="rId31"/>
    <p:sldId id="409" r:id="rId32"/>
    <p:sldId id="403" r:id="rId33"/>
    <p:sldId id="410" r:id="rId34"/>
    <p:sldId id="411" r:id="rId35"/>
    <p:sldId id="412" r:id="rId36"/>
    <p:sldId id="413" r:id="rId37"/>
    <p:sldId id="414" r:id="rId38"/>
    <p:sldId id="415" r:id="rId39"/>
    <p:sldId id="419" r:id="rId40"/>
    <p:sldId id="416" r:id="rId41"/>
    <p:sldId id="417" r:id="rId42"/>
    <p:sldId id="418" r:id="rId43"/>
    <p:sldId id="420" r:id="rId44"/>
    <p:sldId id="42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B88"/>
    <a:srgbClr val="F6CF0E"/>
    <a:srgbClr val="00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5" autoAdjust="0"/>
  </p:normalViewPr>
  <p:slideViewPr>
    <p:cSldViewPr>
      <p:cViewPr>
        <p:scale>
          <a:sx n="95" d="100"/>
          <a:sy n="95" d="100"/>
        </p:scale>
        <p:origin x="-2082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920C4-3BEC-4A06-B2CD-0765D8CE1CC4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8F18-6771-4E4F-9059-661E9E85C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5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6F3A85-67FF-4ECB-80AC-2A9E0282E109}" type="slidenum">
              <a:rPr lang="en-US"/>
              <a:pPr/>
              <a:t>21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C710AB-B7D1-483B-9185-530511F78C68}" type="slidenum">
              <a:rPr lang="en-US"/>
              <a:pPr/>
              <a:t>22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5F7F5-EF7F-4EAF-9E0C-74D5B31B1147}" type="slidenum">
              <a:rPr lang="en-US"/>
              <a:pPr/>
              <a:t>23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7C744-F121-45EF-A8F2-E4C05325FEA3}" type="slidenum">
              <a:rPr lang="en-US"/>
              <a:pPr/>
              <a:t>26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946AC-316E-4673-9C5C-408ECAE3D49D}" type="slidenum">
              <a:rPr lang="en-US"/>
              <a:pPr/>
              <a:t>27</a:t>
            </a:fld>
            <a:endParaRPr 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90B56-5E56-47B4-B3EF-B61E3568210A}" type="slidenum">
              <a:rPr lang="en-US"/>
              <a:pPr/>
              <a:t>28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F3F58-44CA-4570-BE2C-565BACC95926}" type="slidenum">
              <a:rPr lang="en-US"/>
              <a:pPr/>
              <a:t>29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F3235-A597-4EB8-9FD7-89E33411BBFC}" type="slidenum">
              <a:rPr lang="en-US"/>
              <a:pPr/>
              <a:t>30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5AF6E-CE15-404E-871F-6B94FDA76784}" type="slidenum">
              <a:rPr lang="en-US"/>
              <a:pPr/>
              <a:t>31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2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4872849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 marL="384048" indent="-18288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566928" indent="-18288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753" y="228600"/>
            <a:ext cx="8229600" cy="91637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46424"/>
            <a:ext cx="9144000" cy="11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-31376" y="1136999"/>
            <a:ext cx="9175376" cy="109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65" y="6413748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28574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7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Computing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SE-205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8446"/>
            <a:ext cx="7543800" cy="1143000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 Free Grammars</a:t>
            </a:r>
            <a:endParaRPr lang="en-US" b="1" cap="none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>
                <a:latin typeface="Arial"/>
                <a:cs typeface="Arial"/>
              </a:rPr>
              <a:t>Derivations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480" y="1219200"/>
            <a:ext cx="8915120" cy="362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marR="5080">
              <a:lnSpc>
                <a:spcPct val="117000"/>
              </a:lnSpc>
            </a:pPr>
            <a:r>
              <a:rPr lang="en-US" dirty="0">
                <a:latin typeface="Arial"/>
                <a:cs typeface="Arial"/>
              </a:rPr>
              <a:t>Applying productions from </a:t>
            </a:r>
            <a:r>
              <a:rPr lang="en-US" spc="5" dirty="0">
                <a:latin typeface="Arial"/>
                <a:cs typeface="Arial"/>
              </a:rPr>
              <a:t>head </a:t>
            </a:r>
            <a:r>
              <a:rPr lang="en-US" spc="-5" dirty="0">
                <a:latin typeface="Arial"/>
                <a:cs typeface="Arial"/>
              </a:rPr>
              <a:t>to </a:t>
            </a:r>
            <a:r>
              <a:rPr lang="en-US" spc="5" dirty="0">
                <a:latin typeface="Arial"/>
                <a:cs typeface="Arial"/>
              </a:rPr>
              <a:t>body </a:t>
            </a:r>
            <a:r>
              <a:rPr lang="en-US" dirty="0">
                <a:latin typeface="Arial"/>
                <a:cs typeface="Arial"/>
              </a:rPr>
              <a:t>requires the definition of a </a:t>
            </a:r>
            <a:r>
              <a:rPr lang="en-US" spc="-10" dirty="0">
                <a:latin typeface="Arial"/>
                <a:cs typeface="Arial"/>
              </a:rPr>
              <a:t>new </a:t>
            </a:r>
            <a:r>
              <a:rPr lang="en-US" dirty="0">
                <a:latin typeface="Arial"/>
                <a:cs typeface="Arial"/>
              </a:rPr>
              <a:t>relational  symbol: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204" dirty="0">
                <a:latin typeface="Lucida Sans Unicode"/>
                <a:cs typeface="Lucida Sans Unicode"/>
              </a:rPr>
              <a:t>⇒</a:t>
            </a:r>
            <a:endParaRPr lang="en-US" dirty="0">
              <a:latin typeface="Lucida Sans Unicode"/>
              <a:cs typeface="Lucida Sans Unicode"/>
            </a:endParaRPr>
          </a:p>
          <a:p>
            <a:pPr marL="692150">
              <a:lnSpc>
                <a:spcPct val="100000"/>
              </a:lnSpc>
              <a:spcBef>
                <a:spcPts val="1030"/>
              </a:spcBef>
            </a:pPr>
            <a:r>
              <a:rPr lang="en-US" dirty="0">
                <a:latin typeface="Arial"/>
                <a:cs typeface="Arial"/>
              </a:rPr>
              <a:t>Let:</a:t>
            </a:r>
          </a:p>
          <a:p>
            <a:pPr marL="1221105">
              <a:lnSpc>
                <a:spcPct val="100000"/>
              </a:lnSpc>
              <a:spcBef>
                <a:spcPts val="685"/>
              </a:spcBef>
            </a:pPr>
            <a:r>
              <a:rPr lang="en-US" i="1" spc="225" dirty="0" smtClean="0">
                <a:latin typeface="Arial"/>
                <a:cs typeface="Arial"/>
              </a:rPr>
              <a:t>G</a:t>
            </a:r>
            <a:r>
              <a:rPr lang="en-US" i="1" spc="15" dirty="0" smtClean="0">
                <a:latin typeface="Arial"/>
                <a:cs typeface="Arial"/>
              </a:rPr>
              <a:t> </a:t>
            </a:r>
            <a:r>
              <a:rPr lang="en-US" spc="165" dirty="0">
                <a:latin typeface="Tahoma"/>
                <a:cs typeface="Tahoma"/>
              </a:rPr>
              <a:t>=</a:t>
            </a:r>
            <a:r>
              <a:rPr lang="en-US" spc="-50" dirty="0">
                <a:latin typeface="Tahoma"/>
                <a:cs typeface="Tahoma"/>
              </a:rPr>
              <a:t> </a:t>
            </a:r>
            <a:r>
              <a:rPr lang="en-US" spc="30" dirty="0">
                <a:latin typeface="Tahoma"/>
                <a:cs typeface="Tahoma"/>
              </a:rPr>
              <a:t>(</a:t>
            </a:r>
            <a:r>
              <a:rPr lang="en-US" i="1" spc="30" dirty="0">
                <a:latin typeface="Arial"/>
                <a:cs typeface="Arial"/>
              </a:rPr>
              <a:t>V,</a:t>
            </a:r>
            <a:r>
              <a:rPr lang="en-US" i="1" spc="-165" dirty="0">
                <a:latin typeface="Arial"/>
                <a:cs typeface="Arial"/>
              </a:rPr>
              <a:t> </a:t>
            </a:r>
            <a:r>
              <a:rPr lang="en-US" i="1" spc="90" dirty="0">
                <a:latin typeface="Arial"/>
                <a:cs typeface="Arial"/>
              </a:rPr>
              <a:t>T,</a:t>
            </a:r>
            <a:r>
              <a:rPr lang="en-US" i="1" spc="-180" dirty="0">
                <a:latin typeface="Arial"/>
                <a:cs typeface="Arial"/>
              </a:rPr>
              <a:t> </a:t>
            </a:r>
            <a:r>
              <a:rPr lang="en-US" i="1" spc="45" dirty="0">
                <a:latin typeface="Arial"/>
                <a:cs typeface="Arial"/>
              </a:rPr>
              <a:t>P,</a:t>
            </a:r>
            <a:r>
              <a:rPr lang="en-US" i="1" spc="-180" dirty="0">
                <a:latin typeface="Arial"/>
                <a:cs typeface="Arial"/>
              </a:rPr>
              <a:t> </a:t>
            </a:r>
            <a:r>
              <a:rPr lang="en-US" i="1" spc="55" dirty="0">
                <a:latin typeface="Arial"/>
                <a:cs typeface="Arial"/>
              </a:rPr>
              <a:t>S</a:t>
            </a:r>
            <a:r>
              <a:rPr lang="en-US" spc="55" dirty="0">
                <a:latin typeface="Tahoma"/>
                <a:cs typeface="Tahoma"/>
              </a:rPr>
              <a:t>)</a:t>
            </a:r>
            <a:r>
              <a:rPr lang="en-US" spc="-70" dirty="0">
                <a:latin typeface="Tahoma"/>
                <a:cs typeface="Tahoma"/>
              </a:rPr>
              <a:t> </a:t>
            </a:r>
            <a:r>
              <a:rPr lang="en-US" dirty="0">
                <a:latin typeface="Arial"/>
                <a:cs typeface="Arial"/>
              </a:rPr>
              <a:t>be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CFG</a:t>
            </a:r>
            <a:endParaRPr lang="en-US" dirty="0" smtClean="0">
              <a:latin typeface="Arial"/>
              <a:cs typeface="Arial"/>
            </a:endParaRPr>
          </a:p>
          <a:p>
            <a:pPr marL="1221105">
              <a:lnSpc>
                <a:spcPct val="100000"/>
              </a:lnSpc>
              <a:spcBef>
                <a:spcPts val="685"/>
              </a:spcBef>
            </a:pPr>
            <a:r>
              <a:rPr lang="en-US" i="1" spc="215" dirty="0" smtClean="0">
                <a:latin typeface="Arial"/>
                <a:cs typeface="Arial"/>
              </a:rPr>
              <a:t>Let </a:t>
            </a:r>
            <a:r>
              <a:rPr lang="en-US" i="1" spc="145" dirty="0" smtClean="0">
                <a:latin typeface="Arial"/>
                <a:cs typeface="Arial"/>
              </a:rPr>
              <a:t>αAβ be a string of terminals and variables where</a:t>
            </a:r>
            <a:r>
              <a:rPr lang="en-US" i="1" spc="215" dirty="0" smtClean="0">
                <a:latin typeface="Arial"/>
                <a:cs typeface="Arial"/>
              </a:rPr>
              <a:t> A </a:t>
            </a:r>
            <a:r>
              <a:rPr lang="en-US" spc="-145" dirty="0">
                <a:latin typeface="Lucida Sans Unicode"/>
                <a:cs typeface="Lucida Sans Unicode"/>
              </a:rPr>
              <a:t>∈</a:t>
            </a:r>
            <a:r>
              <a:rPr lang="en-US" spc="-315" dirty="0">
                <a:latin typeface="Lucida Sans Unicode"/>
                <a:cs typeface="Lucida Sans Unicode"/>
              </a:rPr>
              <a:t> </a:t>
            </a:r>
            <a:r>
              <a:rPr lang="en-US" i="1" spc="-80" dirty="0">
                <a:latin typeface="Arial"/>
                <a:cs typeface="Arial"/>
              </a:rPr>
              <a:t>V</a:t>
            </a:r>
            <a:endParaRPr lang="en-US" dirty="0">
              <a:latin typeface="Arial"/>
              <a:cs typeface="Arial"/>
            </a:endParaRPr>
          </a:p>
          <a:p>
            <a:pPr marL="1221105">
              <a:lnSpc>
                <a:spcPct val="100000"/>
              </a:lnSpc>
              <a:spcBef>
                <a:spcPts val="685"/>
              </a:spcBef>
            </a:pPr>
            <a:r>
              <a:rPr lang="en-US" i="1" spc="105" dirty="0">
                <a:latin typeface="Arial"/>
                <a:cs typeface="Arial"/>
              </a:rPr>
              <a:t>α, </a:t>
            </a:r>
            <a:r>
              <a:rPr lang="en-US" i="1" spc="40" dirty="0">
                <a:latin typeface="Arial"/>
                <a:cs typeface="Arial"/>
              </a:rPr>
              <a:t>β </a:t>
            </a:r>
            <a:r>
              <a:rPr lang="en-US" spc="50" dirty="0">
                <a:latin typeface="Lucida Sans Unicode"/>
                <a:cs typeface="Lucida Sans Unicode"/>
              </a:rPr>
              <a:t>⊂ </a:t>
            </a:r>
            <a:r>
              <a:rPr lang="en-US" spc="-15" dirty="0">
                <a:latin typeface="Tahoma"/>
                <a:cs typeface="Tahoma"/>
              </a:rPr>
              <a:t>(</a:t>
            </a:r>
            <a:r>
              <a:rPr lang="en-US" i="1" spc="-15" dirty="0">
                <a:latin typeface="Arial"/>
                <a:cs typeface="Arial"/>
              </a:rPr>
              <a:t>V </a:t>
            </a:r>
            <a:r>
              <a:rPr lang="en-US" spc="-145" dirty="0">
                <a:latin typeface="Lucida Sans Unicode"/>
                <a:cs typeface="Lucida Sans Unicode"/>
              </a:rPr>
              <a:t>∪ </a:t>
            </a:r>
            <a:r>
              <a:rPr lang="en-US" i="1" spc="15" dirty="0">
                <a:latin typeface="Arial"/>
                <a:cs typeface="Arial"/>
              </a:rPr>
              <a:t>T </a:t>
            </a:r>
            <a:r>
              <a:rPr lang="en-US" spc="-60" dirty="0">
                <a:latin typeface="Tahoma"/>
                <a:cs typeface="Tahoma"/>
              </a:rPr>
              <a:t>)</a:t>
            </a:r>
            <a:r>
              <a:rPr lang="en-US" sz="2000" spc="-89" baseline="27777" dirty="0">
                <a:latin typeface="Lucida Sans Unicode"/>
                <a:cs typeface="Lucida Sans Unicode"/>
              </a:rPr>
              <a:t>∗</a:t>
            </a:r>
            <a:r>
              <a:rPr lang="en-US" sz="2000" spc="-82" baseline="27777" dirty="0">
                <a:latin typeface="Lucida Sans Unicode"/>
                <a:cs typeface="Lucida Sans Unicode"/>
              </a:rPr>
              <a:t> </a:t>
            </a:r>
            <a:r>
              <a:rPr lang="en-US" dirty="0">
                <a:latin typeface="Arial"/>
                <a:cs typeface="Arial"/>
              </a:rPr>
              <a:t>and</a:t>
            </a:r>
          </a:p>
          <a:p>
            <a:pPr marL="1221105">
              <a:lnSpc>
                <a:spcPct val="100000"/>
              </a:lnSpc>
              <a:spcBef>
                <a:spcPts val="670"/>
              </a:spcBef>
            </a:pPr>
            <a:r>
              <a:rPr lang="en-US" i="1" spc="215" dirty="0">
                <a:latin typeface="Arial"/>
                <a:cs typeface="Arial"/>
              </a:rPr>
              <a:t>A </a:t>
            </a:r>
            <a:r>
              <a:rPr lang="en-US" spc="204" dirty="0">
                <a:latin typeface="Lucida Sans Unicode"/>
                <a:cs typeface="Lucida Sans Unicode"/>
              </a:rPr>
              <a:t>→</a:t>
            </a:r>
            <a:r>
              <a:rPr lang="en-US" spc="-155" dirty="0">
                <a:latin typeface="Lucida Sans Unicode"/>
                <a:cs typeface="Lucida Sans Unicode"/>
              </a:rPr>
              <a:t> </a:t>
            </a:r>
            <a:r>
              <a:rPr lang="en-US" i="1" spc="75" dirty="0" smtClean="0">
                <a:latin typeface="Arial"/>
                <a:cs typeface="Arial"/>
              </a:rPr>
              <a:t>γ be a production of P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    Then </a:t>
            </a:r>
            <a:r>
              <a:rPr lang="en-US" spc="-10" dirty="0">
                <a:latin typeface="Arial"/>
                <a:cs typeface="Arial"/>
              </a:rPr>
              <a:t>we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write</a:t>
            </a:r>
          </a:p>
          <a:p>
            <a:pPr algn="ctr">
              <a:lnSpc>
                <a:spcPct val="100000"/>
              </a:lnSpc>
              <a:spcBef>
                <a:spcPts val="745"/>
              </a:spcBef>
              <a:tabLst>
                <a:tab pos="621665" algn="l"/>
                <a:tab pos="1182370" algn="l"/>
              </a:tabLst>
            </a:pPr>
            <a:r>
              <a:rPr lang="en-US" i="1" spc="145" dirty="0">
                <a:latin typeface="Arial"/>
                <a:cs typeface="Arial"/>
              </a:rPr>
              <a:t>αAβ	</a:t>
            </a:r>
            <a:r>
              <a:rPr lang="en-US" spc="220" dirty="0" smtClean="0">
                <a:latin typeface="Lucida Sans Unicode"/>
                <a:cs typeface="Lucida Sans Unicode"/>
              </a:rPr>
              <a:t>⇒</a:t>
            </a:r>
            <a:r>
              <a:rPr lang="en-US" i="1" spc="130" dirty="0" smtClean="0">
                <a:latin typeface="Arial"/>
                <a:cs typeface="Arial"/>
              </a:rPr>
              <a:t>αγβ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dirty="0" smtClean="0">
                <a:latin typeface="Arial"/>
                <a:cs typeface="Arial"/>
              </a:rPr>
              <a:t>and </a:t>
            </a:r>
            <a:r>
              <a:rPr lang="en-US" spc="-15" dirty="0">
                <a:latin typeface="Arial"/>
                <a:cs typeface="Arial"/>
              </a:rPr>
              <a:t>say </a:t>
            </a:r>
            <a:r>
              <a:rPr lang="en-US" dirty="0">
                <a:latin typeface="Arial"/>
                <a:cs typeface="Arial"/>
              </a:rPr>
              <a:t>that </a:t>
            </a:r>
            <a:r>
              <a:rPr lang="en-US" i="1" spc="145" dirty="0">
                <a:latin typeface="Arial"/>
                <a:cs typeface="Arial"/>
              </a:rPr>
              <a:t>αAβ </a:t>
            </a:r>
            <a:r>
              <a:rPr lang="en-US" dirty="0">
                <a:latin typeface="Arial"/>
                <a:cs typeface="Arial"/>
              </a:rPr>
              <a:t>derives</a:t>
            </a:r>
            <a:r>
              <a:rPr lang="en-US" spc="-140" dirty="0">
                <a:latin typeface="Arial"/>
                <a:cs typeface="Arial"/>
              </a:rPr>
              <a:t> </a:t>
            </a:r>
            <a:r>
              <a:rPr lang="en-US" i="1" spc="114" dirty="0">
                <a:latin typeface="Arial"/>
                <a:cs typeface="Arial"/>
              </a:rPr>
              <a:t>αγβ</a:t>
            </a:r>
            <a:r>
              <a:rPr lang="en-US" spc="114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5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</a:t>
            </a:r>
            <a:r>
              <a:rPr lang="en-US" spc="10" dirty="0"/>
              <a:t>or </a:t>
            </a:r>
            <a:r>
              <a:rPr lang="en-US" spc="15" dirty="0"/>
              <a:t>more </a:t>
            </a:r>
            <a:r>
              <a:rPr lang="en-US" spc="5" dirty="0"/>
              <a:t>derivation</a:t>
            </a:r>
            <a:r>
              <a:rPr lang="en-US" dirty="0"/>
              <a:t> </a:t>
            </a:r>
            <a:r>
              <a:rPr lang="en-US" spc="10" dirty="0"/>
              <a:t>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object 4"/>
          <p:cNvSpPr txBox="1"/>
          <p:nvPr/>
        </p:nvSpPr>
        <p:spPr>
          <a:xfrm>
            <a:off x="762000" y="1371600"/>
            <a:ext cx="8141970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650" spc="-25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define </a:t>
            </a:r>
            <a:r>
              <a:rPr sz="1650" spc="204" dirty="0">
                <a:latin typeface="Lucida Sans Unicode"/>
                <a:cs typeface="Lucida Sans Unicode"/>
              </a:rPr>
              <a:t>⇒ </a:t>
            </a:r>
            <a:r>
              <a:rPr sz="1650" spc="-5" dirty="0">
                <a:latin typeface="Arial"/>
                <a:cs typeface="Arial"/>
              </a:rPr>
              <a:t>to </a:t>
            </a:r>
            <a:r>
              <a:rPr sz="1650" dirty="0">
                <a:latin typeface="Arial"/>
                <a:cs typeface="Arial"/>
              </a:rPr>
              <a:t>be the </a:t>
            </a:r>
            <a:r>
              <a:rPr sz="1650" spc="-10" dirty="0">
                <a:latin typeface="Arial"/>
                <a:cs typeface="Arial"/>
              </a:rPr>
              <a:t>reflexive </a:t>
            </a:r>
            <a:r>
              <a:rPr sz="1650" dirty="0">
                <a:latin typeface="Arial"/>
                <a:cs typeface="Arial"/>
              </a:rPr>
              <a:t>and </a:t>
            </a:r>
            <a:r>
              <a:rPr sz="1650" spc="-5" dirty="0">
                <a:latin typeface="Arial"/>
                <a:cs typeface="Arial"/>
              </a:rPr>
              <a:t>transitive </a:t>
            </a:r>
            <a:r>
              <a:rPr sz="1650" dirty="0">
                <a:latin typeface="Arial"/>
                <a:cs typeface="Arial"/>
              </a:rPr>
              <a:t>closure of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330" dirty="0">
                <a:latin typeface="Lucida Sans Unicode"/>
                <a:cs typeface="Lucida Sans Unicode"/>
              </a:rPr>
              <a:t> </a:t>
            </a:r>
            <a:r>
              <a:rPr sz="1650" spc="-5" dirty="0">
                <a:latin typeface="Arial"/>
                <a:cs typeface="Arial"/>
              </a:rPr>
              <a:t>(</a:t>
            </a:r>
            <a:r>
              <a:rPr sz="1650" i="1" spc="-5" dirty="0">
                <a:latin typeface="Arial"/>
                <a:cs typeface="Arial"/>
              </a:rPr>
              <a:t>i.e.</a:t>
            </a:r>
            <a:r>
              <a:rPr sz="1650" spc="-5" dirty="0">
                <a:latin typeface="Arial"/>
                <a:cs typeface="Arial"/>
              </a:rPr>
              <a:t>, to </a:t>
            </a:r>
            <a:r>
              <a:rPr sz="1650" dirty="0">
                <a:latin typeface="Arial"/>
                <a:cs typeface="Arial"/>
              </a:rPr>
              <a:t>denote </a:t>
            </a:r>
            <a:r>
              <a:rPr sz="1650" spc="-5" dirty="0">
                <a:latin typeface="Arial"/>
                <a:cs typeface="Arial"/>
              </a:rPr>
              <a:t>zero </a:t>
            </a:r>
            <a:r>
              <a:rPr sz="1650" dirty="0">
                <a:latin typeface="Arial"/>
                <a:cs typeface="Arial"/>
              </a:rPr>
              <a:t>or more  derivation</a:t>
            </a:r>
            <a:r>
              <a:rPr sz="1650" spc="-9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steps):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0" y="2231213"/>
            <a:ext cx="372808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Basis: </a:t>
            </a:r>
            <a:r>
              <a:rPr sz="1650" dirty="0">
                <a:latin typeface="Arial"/>
                <a:cs typeface="Arial"/>
              </a:rPr>
              <a:t>Let </a:t>
            </a:r>
            <a:r>
              <a:rPr sz="1650" i="1" spc="185" dirty="0">
                <a:latin typeface="Arial"/>
                <a:cs typeface="Arial"/>
              </a:rPr>
              <a:t>α </a:t>
            </a:r>
            <a:r>
              <a:rPr sz="1650" spc="-145" dirty="0">
                <a:latin typeface="Lucida Sans Unicode"/>
                <a:cs typeface="Lucida Sans Unicode"/>
              </a:rPr>
              <a:t>∈ </a:t>
            </a:r>
            <a:r>
              <a:rPr sz="1650" spc="-15" dirty="0">
                <a:latin typeface="Tahoma"/>
                <a:cs typeface="Tahoma"/>
              </a:rPr>
              <a:t>(</a:t>
            </a:r>
            <a:r>
              <a:rPr sz="1650" i="1" spc="-15" dirty="0">
                <a:latin typeface="Arial"/>
                <a:cs typeface="Arial"/>
              </a:rPr>
              <a:t>V </a:t>
            </a:r>
            <a:r>
              <a:rPr sz="1650" spc="-145" dirty="0">
                <a:latin typeface="Lucida Sans Unicode"/>
                <a:cs typeface="Lucida Sans Unicode"/>
              </a:rPr>
              <a:t>∪ </a:t>
            </a:r>
            <a:r>
              <a:rPr sz="1650" i="1" spc="15" dirty="0">
                <a:latin typeface="Arial"/>
                <a:cs typeface="Arial"/>
              </a:rPr>
              <a:t>T </a:t>
            </a:r>
            <a:r>
              <a:rPr sz="1650" spc="-5" dirty="0">
                <a:latin typeface="Tahoma"/>
                <a:cs typeface="Tahoma"/>
              </a:rPr>
              <a:t>)</a:t>
            </a:r>
            <a:r>
              <a:rPr sz="1800" spc="-7" baseline="27777" dirty="0">
                <a:latin typeface="Lucida Sans Unicode"/>
                <a:cs typeface="Lucida Sans Unicode"/>
              </a:rPr>
              <a:t>∗</a:t>
            </a:r>
            <a:r>
              <a:rPr sz="1650" spc="-5" dirty="0">
                <a:latin typeface="Arial"/>
                <a:cs typeface="Arial"/>
              </a:rPr>
              <a:t>. </a:t>
            </a:r>
            <a:r>
              <a:rPr sz="1650" dirty="0">
                <a:latin typeface="Arial"/>
                <a:cs typeface="Arial"/>
              </a:rPr>
              <a:t>Then </a:t>
            </a:r>
            <a:r>
              <a:rPr sz="1650" i="1" spc="185" dirty="0">
                <a:latin typeface="Arial"/>
                <a:cs typeface="Arial"/>
              </a:rPr>
              <a:t>α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10" dirty="0">
                <a:latin typeface="Lucida Sans Unicode"/>
                <a:cs typeface="Lucida Sans Unicode"/>
              </a:rPr>
              <a:t> </a:t>
            </a:r>
            <a:r>
              <a:rPr sz="1650" i="1" spc="90" dirty="0">
                <a:latin typeface="Arial"/>
                <a:cs typeface="Arial"/>
              </a:rPr>
              <a:t>α</a:t>
            </a:r>
            <a:r>
              <a:rPr sz="1650" spc="90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2761564"/>
            <a:ext cx="14306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5" dirty="0">
                <a:latin typeface="Arial"/>
                <a:cs typeface="Arial"/>
              </a:rPr>
              <a:t>Induction: </a:t>
            </a:r>
            <a:r>
              <a:rPr sz="1650" spc="-5" dirty="0">
                <a:latin typeface="Arial"/>
                <a:cs typeface="Arial"/>
              </a:rPr>
              <a:t>If</a:t>
            </a:r>
            <a:r>
              <a:rPr sz="1650" spc="65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α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3348" y="2698319"/>
            <a:ext cx="365188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969"/>
              </a:lnSpc>
              <a:tabLst>
                <a:tab pos="2996565" algn="l"/>
              </a:tabLst>
            </a:pPr>
            <a:r>
              <a:rPr sz="1200" spc="-165" dirty="0">
                <a:latin typeface="Lucida Sans Unicode"/>
                <a:cs typeface="Lucida Sans Unicode"/>
              </a:rPr>
              <a:t>∗	∗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1510"/>
              </a:lnSpc>
              <a:tabLst>
                <a:tab pos="472440" algn="l"/>
                <a:tab pos="1386840" algn="l"/>
                <a:tab pos="1784985" algn="l"/>
                <a:tab pos="2933700" algn="l"/>
                <a:tab pos="3394075" algn="l"/>
              </a:tabLst>
            </a:pPr>
            <a:r>
              <a:rPr sz="1650" spc="204" dirty="0">
                <a:latin typeface="Lucida Sans Unicode"/>
                <a:cs typeface="Lucida Sans Unicode"/>
              </a:rPr>
              <a:t>⇒	</a:t>
            </a:r>
            <a:r>
              <a:rPr sz="1650" i="1" spc="40" dirty="0">
                <a:latin typeface="Arial"/>
                <a:cs typeface="Arial"/>
              </a:rPr>
              <a:t>β </a:t>
            </a:r>
            <a:r>
              <a:rPr sz="1650" i="1" spc="29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and </a:t>
            </a:r>
            <a:r>
              <a:rPr sz="1650" spc="110" dirty="0">
                <a:latin typeface="Arial"/>
                <a:cs typeface="Arial"/>
              </a:rPr>
              <a:t> </a:t>
            </a:r>
            <a:r>
              <a:rPr sz="1650" i="1" spc="40" dirty="0">
                <a:latin typeface="Arial"/>
                <a:cs typeface="Arial"/>
              </a:rPr>
              <a:t>β	</a:t>
            </a:r>
            <a:r>
              <a:rPr sz="1650" spc="204" dirty="0">
                <a:latin typeface="Lucida Sans Unicode"/>
                <a:cs typeface="Lucida Sans Unicode"/>
              </a:rPr>
              <a:t>⇒	</a:t>
            </a:r>
            <a:r>
              <a:rPr sz="1650" i="1" spc="75" dirty="0">
                <a:latin typeface="Arial"/>
                <a:cs typeface="Arial"/>
              </a:rPr>
              <a:t>γ  </a:t>
            </a:r>
            <a:r>
              <a:rPr sz="1650" dirty="0">
                <a:latin typeface="Arial"/>
                <a:cs typeface="Arial"/>
              </a:rPr>
              <a:t>,</a:t>
            </a:r>
            <a:r>
              <a:rPr sz="1650" spc="36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then</a:t>
            </a:r>
            <a:r>
              <a:rPr sz="1650" spc="400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α	</a:t>
            </a:r>
            <a:r>
              <a:rPr sz="1650" spc="204" dirty="0">
                <a:latin typeface="Lucida Sans Unicode"/>
                <a:cs typeface="Lucida Sans Unicode"/>
              </a:rPr>
              <a:t>⇒	</a:t>
            </a:r>
            <a:r>
              <a:rPr sz="1650" i="1" spc="75" dirty="0">
                <a:latin typeface="Arial"/>
                <a:cs typeface="Arial"/>
              </a:rPr>
              <a:t>γ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64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Example of Derivation</a:t>
            </a:r>
            <a:endParaRPr lang="en-US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object 8"/>
          <p:cNvSpPr txBox="1">
            <a:spLocks/>
          </p:cNvSpPr>
          <p:nvPr/>
        </p:nvSpPr>
        <p:spPr>
          <a:xfrm>
            <a:off x="-533400" y="914400"/>
            <a:ext cx="9525482" cy="4916807"/>
          </a:xfrm>
          <a:prstGeom prst="rect">
            <a:avLst/>
          </a:prstGeom>
        </p:spPr>
        <p:txBody>
          <a:bodyPr vert="horz" wrap="square" lIns="0" tIns="1745056" rIns="0" bIns="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lnSpc>
                <a:spcPct val="100000"/>
              </a:lnSpc>
              <a:buNone/>
            </a:pPr>
            <a:r>
              <a:rPr lang="en-US" sz="2000" spc="-5" dirty="0" smtClean="0"/>
              <a:t>Note </a:t>
            </a:r>
            <a:r>
              <a:rPr lang="en-US" sz="2000" dirty="0" smtClean="0"/>
              <a:t>1: At each step </a:t>
            </a:r>
            <a:r>
              <a:rPr lang="en-US" sz="2000" spc="-10" dirty="0" smtClean="0"/>
              <a:t>we </a:t>
            </a:r>
            <a:r>
              <a:rPr lang="en-US" sz="2000" dirty="0" smtClean="0"/>
              <a:t>might </a:t>
            </a:r>
            <a:r>
              <a:rPr lang="en-US" sz="2000" spc="-15" dirty="0" smtClean="0"/>
              <a:t>have several </a:t>
            </a:r>
            <a:r>
              <a:rPr lang="en-US" sz="2000" spc="5" dirty="0" smtClean="0"/>
              <a:t>rules </a:t>
            </a:r>
            <a:r>
              <a:rPr lang="en-US" sz="2000" spc="-5" dirty="0" smtClean="0"/>
              <a:t>to </a:t>
            </a:r>
            <a:r>
              <a:rPr lang="en-US" sz="2000" dirty="0" smtClean="0"/>
              <a:t>choose from,</a:t>
            </a:r>
            <a:r>
              <a:rPr lang="en-US" sz="2000" spc="95" dirty="0" smtClean="0"/>
              <a:t> </a:t>
            </a:r>
            <a:r>
              <a:rPr lang="en-US" sz="2000" spc="-5" dirty="0" smtClean="0"/>
              <a:t>e.g.</a:t>
            </a:r>
          </a:p>
          <a:p>
            <a:pPr marL="1361440">
              <a:lnSpc>
                <a:spcPct val="100000"/>
              </a:lnSpc>
              <a:spcBef>
                <a:spcPts val="335"/>
              </a:spcBef>
            </a:pPr>
            <a:r>
              <a:rPr lang="en-US" sz="2000" i="1" spc="300" dirty="0" smtClean="0">
                <a:latin typeface="Arial"/>
                <a:cs typeface="Arial"/>
              </a:rPr>
              <a:t>I</a:t>
            </a:r>
            <a:r>
              <a:rPr lang="en-US" sz="2000" i="1" spc="50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9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114" dirty="0" smtClean="0">
                <a:latin typeface="Arial"/>
                <a:cs typeface="Arial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50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0" dirty="0" smtClean="0">
                <a:latin typeface="Arial"/>
                <a:cs typeface="Arial"/>
              </a:rPr>
              <a:t>a</a:t>
            </a:r>
            <a:r>
              <a:rPr lang="en-US" sz="2000" i="1" spc="-80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0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100" dirty="0" smtClean="0">
                <a:latin typeface="Arial"/>
                <a:cs typeface="Arial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35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0" dirty="0" smtClean="0">
                <a:latin typeface="Arial"/>
                <a:cs typeface="Arial"/>
              </a:rPr>
              <a:t>a</a:t>
            </a:r>
            <a:r>
              <a:rPr lang="en-US" sz="2000" i="1" spc="-80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9" dirty="0" smtClean="0">
                <a:latin typeface="Lucida Sans Unicode"/>
                <a:cs typeface="Lucida Sans Unicode"/>
              </a:rPr>
              <a:t> </a:t>
            </a:r>
            <a:r>
              <a:rPr lang="en-US" sz="2000" spc="95" dirty="0" smtClean="0">
                <a:latin typeface="Tahoma"/>
                <a:cs typeface="Tahoma"/>
              </a:rPr>
              <a:t>(</a:t>
            </a:r>
            <a:r>
              <a:rPr lang="en-US" sz="2000" i="1" spc="95" dirty="0" smtClean="0">
                <a:latin typeface="Arial"/>
                <a:cs typeface="Arial"/>
              </a:rPr>
              <a:t>E</a:t>
            </a:r>
            <a:r>
              <a:rPr lang="en-US" sz="2000" spc="95" dirty="0" smtClean="0">
                <a:latin typeface="Tahoma"/>
                <a:cs typeface="Tahoma"/>
              </a:rPr>
              <a:t>)</a:t>
            </a:r>
            <a:r>
              <a:rPr lang="en-US" sz="2000" spc="95" dirty="0" smtClean="0"/>
              <a:t>,</a:t>
            </a:r>
            <a:r>
              <a:rPr lang="en-US" sz="2000" spc="-5" dirty="0" smtClean="0"/>
              <a:t> versus</a:t>
            </a:r>
          </a:p>
          <a:p>
            <a:pPr marL="1361440">
              <a:lnSpc>
                <a:spcPct val="100000"/>
              </a:lnSpc>
              <a:spcBef>
                <a:spcPts val="335"/>
              </a:spcBef>
            </a:pPr>
            <a:r>
              <a:rPr lang="en-US" sz="2000" i="1" spc="300" dirty="0" smtClean="0">
                <a:latin typeface="Arial"/>
                <a:cs typeface="Arial"/>
              </a:rPr>
              <a:t>I</a:t>
            </a:r>
            <a:r>
              <a:rPr lang="en-US" sz="2000" i="1" spc="50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9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114" dirty="0" smtClean="0">
                <a:latin typeface="Arial"/>
                <a:cs typeface="Arial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50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300" dirty="0" smtClean="0">
                <a:latin typeface="Arial"/>
                <a:cs typeface="Arial"/>
              </a:rPr>
              <a:t>I</a:t>
            </a:r>
            <a:r>
              <a:rPr lang="en-US" sz="2000" i="1" spc="50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9" dirty="0" smtClean="0">
                <a:latin typeface="Lucida Sans Unicode"/>
                <a:cs typeface="Lucida Sans Unicode"/>
              </a:rPr>
              <a:t> </a:t>
            </a:r>
            <a:r>
              <a:rPr lang="en-US" sz="2000" spc="125" dirty="0" smtClean="0">
                <a:latin typeface="Tahoma"/>
                <a:cs typeface="Tahoma"/>
              </a:rPr>
              <a:t>(</a:t>
            </a:r>
            <a:r>
              <a:rPr lang="en-US" sz="2000" i="1" spc="125" dirty="0" smtClean="0">
                <a:latin typeface="Arial"/>
                <a:cs typeface="Arial"/>
              </a:rPr>
              <a:t>E</a:t>
            </a:r>
            <a:r>
              <a:rPr lang="en-US" sz="2000" spc="125" dirty="0" smtClean="0">
                <a:latin typeface="Tahoma"/>
                <a:cs typeface="Tahoma"/>
              </a:rPr>
              <a:t>)</a:t>
            </a:r>
            <a:r>
              <a:rPr lang="en-US" sz="2000" spc="-35" dirty="0" smtClean="0">
                <a:latin typeface="Tahoma"/>
                <a:cs typeface="Tahoma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50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0" dirty="0" smtClean="0">
                <a:latin typeface="Arial"/>
                <a:cs typeface="Arial"/>
              </a:rPr>
              <a:t>a</a:t>
            </a:r>
            <a:r>
              <a:rPr lang="en-US" sz="2000" i="1" spc="-85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0" dirty="0" smtClean="0">
                <a:latin typeface="Lucida Sans Unicode"/>
                <a:cs typeface="Lucida Sans Unicode"/>
              </a:rPr>
              <a:t> </a:t>
            </a:r>
            <a:r>
              <a:rPr lang="en-US" sz="2000" spc="95" dirty="0" smtClean="0">
                <a:latin typeface="Tahoma"/>
                <a:cs typeface="Tahoma"/>
              </a:rPr>
              <a:t>(</a:t>
            </a:r>
            <a:r>
              <a:rPr lang="en-US" sz="2000" i="1" spc="95" dirty="0" smtClean="0">
                <a:latin typeface="Arial"/>
                <a:cs typeface="Arial"/>
              </a:rPr>
              <a:t>E</a:t>
            </a:r>
            <a:r>
              <a:rPr lang="en-US" sz="2000" spc="95" dirty="0" smtClean="0">
                <a:latin typeface="Tahoma"/>
                <a:cs typeface="Tahoma"/>
              </a:rPr>
              <a:t>)</a:t>
            </a:r>
            <a:r>
              <a:rPr lang="en-US" sz="2000" spc="95" dirty="0" smtClean="0"/>
              <a:t>.</a:t>
            </a:r>
          </a:p>
          <a:p>
            <a:pPr marL="1361440">
              <a:lnSpc>
                <a:spcPct val="100000"/>
              </a:lnSpc>
              <a:spcBef>
                <a:spcPts val="345"/>
              </a:spcBef>
            </a:pPr>
            <a:r>
              <a:rPr lang="en-US" sz="2000" spc="-5" dirty="0" smtClean="0"/>
              <a:t>Note </a:t>
            </a:r>
            <a:r>
              <a:rPr lang="en-US" sz="2000" dirty="0" smtClean="0"/>
              <a:t>2: </a:t>
            </a:r>
            <a:r>
              <a:rPr lang="en-US" sz="2000" spc="-5" dirty="0" smtClean="0"/>
              <a:t>Not </a:t>
            </a:r>
            <a:r>
              <a:rPr lang="en-US" sz="2000" dirty="0" smtClean="0"/>
              <a:t>all choices </a:t>
            </a:r>
            <a:r>
              <a:rPr lang="en-US" sz="2000" spc="5" dirty="0" smtClean="0"/>
              <a:t>lead </a:t>
            </a:r>
            <a:r>
              <a:rPr lang="en-US" sz="2000" spc="-5" dirty="0" smtClean="0"/>
              <a:t>to </a:t>
            </a:r>
            <a:r>
              <a:rPr lang="en-US" sz="2000" dirty="0" smtClean="0"/>
              <a:t>successful derivations of a </a:t>
            </a:r>
            <a:r>
              <a:rPr lang="en-US" sz="2000" spc="10" dirty="0" smtClean="0"/>
              <a:t>particular </a:t>
            </a:r>
            <a:r>
              <a:rPr lang="en-US" sz="2000" spc="5" dirty="0" smtClean="0"/>
              <a:t>string, </a:t>
            </a:r>
            <a:r>
              <a:rPr lang="en-US" sz="2000" spc="-20" dirty="0" smtClean="0"/>
              <a:t>for</a:t>
            </a:r>
            <a:r>
              <a:rPr lang="en-US" sz="2000" spc="25" dirty="0" smtClean="0"/>
              <a:t> </a:t>
            </a:r>
            <a:r>
              <a:rPr lang="en-US" sz="2000" dirty="0" smtClean="0"/>
              <a:t>instance</a:t>
            </a:r>
          </a:p>
          <a:p>
            <a:pPr marL="1361440">
              <a:lnSpc>
                <a:spcPct val="100000"/>
              </a:lnSpc>
              <a:spcBef>
                <a:spcPts val="335"/>
              </a:spcBef>
            </a:pP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100" dirty="0" smtClean="0">
                <a:latin typeface="Arial"/>
                <a:cs typeface="Arial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50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15" dirty="0" smtClean="0">
                <a:latin typeface="Arial"/>
                <a:cs typeface="Arial"/>
              </a:rPr>
              <a:t> </a:t>
            </a:r>
            <a:r>
              <a:rPr lang="en-US" sz="2000" spc="165" dirty="0" smtClean="0">
                <a:latin typeface="Tahoma"/>
                <a:cs typeface="Tahoma"/>
              </a:rPr>
              <a:t>+</a:t>
            </a:r>
            <a:r>
              <a:rPr lang="en-US" sz="2000" spc="-140" dirty="0" smtClean="0">
                <a:latin typeface="Tahoma"/>
                <a:cs typeface="Tahoma"/>
              </a:rPr>
              <a:t> </a:t>
            </a: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90" dirty="0" smtClean="0">
                <a:latin typeface="Arial"/>
                <a:cs typeface="Arial"/>
              </a:rPr>
              <a:t> </a:t>
            </a:r>
            <a:r>
              <a:rPr lang="en-US" sz="2000" dirty="0" smtClean="0"/>
              <a:t>(at</a:t>
            </a:r>
            <a:r>
              <a:rPr lang="en-US" sz="2000" spc="-20" dirty="0" smtClean="0"/>
              <a:t> </a:t>
            </a:r>
            <a:r>
              <a:rPr lang="en-US" sz="2000" dirty="0" smtClean="0"/>
              <a:t>the</a:t>
            </a:r>
            <a:r>
              <a:rPr lang="en-US" sz="2000" spc="-20" dirty="0" smtClean="0"/>
              <a:t> </a:t>
            </a:r>
            <a:r>
              <a:rPr lang="en-US" sz="2000" dirty="0" smtClean="0"/>
              <a:t>first</a:t>
            </a:r>
            <a:r>
              <a:rPr lang="en-US" sz="2000" spc="-5" dirty="0" smtClean="0"/>
              <a:t> </a:t>
            </a:r>
            <a:r>
              <a:rPr lang="en-US" sz="2000" dirty="0" smtClean="0"/>
              <a:t>step)</a:t>
            </a:r>
          </a:p>
          <a:p>
            <a:pPr marL="1361440">
              <a:lnSpc>
                <a:spcPct val="100000"/>
              </a:lnSpc>
              <a:spcBef>
                <a:spcPts val="335"/>
              </a:spcBef>
            </a:pPr>
            <a:r>
              <a:rPr lang="en-US" sz="2000" dirty="0" smtClean="0"/>
              <a:t>won’t </a:t>
            </a:r>
            <a:r>
              <a:rPr lang="en-US" sz="2000" spc="5" dirty="0" smtClean="0"/>
              <a:t>lead </a:t>
            </a:r>
            <a:r>
              <a:rPr lang="en-US" sz="2000" spc="-5" dirty="0" smtClean="0"/>
              <a:t>to </a:t>
            </a:r>
            <a:r>
              <a:rPr lang="en-US" sz="2000" dirty="0" smtClean="0"/>
              <a:t>a derivation of </a:t>
            </a:r>
            <a:r>
              <a:rPr lang="en-US" sz="2000" i="1" spc="10" dirty="0" smtClean="0">
                <a:latin typeface="Arial"/>
                <a:cs typeface="Arial"/>
              </a:rPr>
              <a:t>a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 </a:t>
            </a:r>
            <a:r>
              <a:rPr lang="en-US" sz="2000" spc="30" dirty="0" smtClean="0">
                <a:latin typeface="Tahoma"/>
                <a:cs typeface="Tahoma"/>
              </a:rPr>
              <a:t>(</a:t>
            </a:r>
            <a:r>
              <a:rPr lang="en-US" sz="2000" i="1" spc="30" dirty="0" smtClean="0">
                <a:latin typeface="Arial"/>
                <a:cs typeface="Arial"/>
              </a:rPr>
              <a:t>a </a:t>
            </a:r>
            <a:r>
              <a:rPr lang="en-US" sz="2000" spc="165" dirty="0" smtClean="0">
                <a:latin typeface="Tahoma"/>
                <a:cs typeface="Tahoma"/>
              </a:rPr>
              <a:t>+</a:t>
            </a:r>
            <a:r>
              <a:rPr lang="en-US" sz="2000" spc="-375" dirty="0" smtClean="0">
                <a:latin typeface="Tahoma"/>
                <a:cs typeface="Tahoma"/>
              </a:rPr>
              <a:t> </a:t>
            </a:r>
            <a:r>
              <a:rPr lang="en-US" sz="2000" i="1" spc="-35" dirty="0" smtClean="0">
                <a:latin typeface="Arial"/>
                <a:cs typeface="Arial"/>
              </a:rPr>
              <a:t>b</a:t>
            </a:r>
            <a:r>
              <a:rPr lang="en-US" sz="2000" spc="-35" dirty="0" smtClean="0">
                <a:latin typeface="Tahoma"/>
                <a:cs typeface="Tahoma"/>
              </a:rPr>
              <a:t>000)</a:t>
            </a:r>
            <a:r>
              <a:rPr lang="en-US" sz="2000" spc="-35" dirty="0" smtClean="0"/>
              <a:t>.</a:t>
            </a:r>
          </a:p>
          <a:p>
            <a:pPr marL="1361440">
              <a:lnSpc>
                <a:spcPct val="100000"/>
              </a:lnSpc>
              <a:spcBef>
                <a:spcPts val="335"/>
              </a:spcBef>
            </a:pPr>
            <a:r>
              <a:rPr lang="en-US" sz="2000" spc="5" dirty="0" smtClean="0"/>
              <a:t>Important: </a:t>
            </a:r>
            <a:r>
              <a:rPr lang="en-US" sz="2000" spc="-5" dirty="0" smtClean="0"/>
              <a:t>Recursive inference </a:t>
            </a:r>
            <a:r>
              <a:rPr lang="en-US" sz="2000" dirty="0" smtClean="0"/>
              <a:t>and derivation are equivalent. A </a:t>
            </a:r>
            <a:r>
              <a:rPr lang="en-US" sz="2000" spc="5" dirty="0" smtClean="0"/>
              <a:t>string </a:t>
            </a:r>
            <a:r>
              <a:rPr lang="en-US" sz="2000" dirty="0" smtClean="0"/>
              <a:t>of </a:t>
            </a:r>
            <a:r>
              <a:rPr lang="en-US" sz="2000" spc="5" dirty="0" smtClean="0"/>
              <a:t>terminals </a:t>
            </a:r>
            <a:r>
              <a:rPr lang="en-US" sz="2000" i="1" spc="65" dirty="0" smtClean="0">
                <a:latin typeface="Arial"/>
                <a:cs typeface="Arial"/>
              </a:rPr>
              <a:t>w</a:t>
            </a:r>
            <a:r>
              <a:rPr lang="en-US" sz="2000" i="1" spc="40" dirty="0" smtClean="0">
                <a:latin typeface="Arial"/>
                <a:cs typeface="Arial"/>
              </a:rPr>
              <a:t> </a:t>
            </a:r>
            <a:r>
              <a:rPr lang="en-US" sz="2000" dirty="0" smtClean="0"/>
              <a:t>is </a:t>
            </a:r>
            <a:r>
              <a:rPr lang="en-US" sz="2000" spc="-5" dirty="0" smtClean="0"/>
              <a:t>inferred</a:t>
            </a:r>
            <a:r>
              <a:rPr lang="en-US" sz="2000" spc="-30" dirty="0" smtClean="0"/>
              <a:t> </a:t>
            </a:r>
            <a:r>
              <a:rPr lang="en-US" sz="2000" spc="-5" dirty="0" smtClean="0"/>
              <a:t>to </a:t>
            </a:r>
            <a:r>
              <a:rPr lang="en-US" sz="2000" dirty="0" smtClean="0"/>
              <a:t>be</a:t>
            </a:r>
            <a:r>
              <a:rPr lang="en-US" sz="2000" spc="-5" dirty="0" smtClean="0"/>
              <a:t> </a:t>
            </a:r>
            <a:r>
              <a:rPr lang="en-US" sz="2000" dirty="0" smtClean="0"/>
              <a:t>in</a:t>
            </a:r>
            <a:r>
              <a:rPr lang="en-US" sz="2000" spc="-15" dirty="0" smtClean="0"/>
              <a:t> </a:t>
            </a:r>
            <a:r>
              <a:rPr lang="en-US" sz="2000" dirty="0" smtClean="0"/>
              <a:t>the</a:t>
            </a:r>
            <a:r>
              <a:rPr lang="en-US" sz="2000" spc="-5" dirty="0" smtClean="0"/>
              <a:t> </a:t>
            </a:r>
            <a:r>
              <a:rPr lang="en-US" sz="2000" spc="5" dirty="0" smtClean="0"/>
              <a:t>language</a:t>
            </a:r>
            <a:r>
              <a:rPr lang="en-US" sz="2000" spc="-40" dirty="0" smtClean="0"/>
              <a:t> </a:t>
            </a:r>
            <a:r>
              <a:rPr lang="en-US" sz="2000" dirty="0" smtClean="0"/>
              <a:t>of</a:t>
            </a:r>
            <a:r>
              <a:rPr lang="en-US" sz="2000" spc="-15" dirty="0" smtClean="0"/>
              <a:t> </a:t>
            </a:r>
            <a:r>
              <a:rPr lang="en-US" sz="2000" dirty="0" smtClean="0"/>
              <a:t>some</a:t>
            </a:r>
            <a:r>
              <a:rPr lang="en-US" sz="2000" spc="-15" dirty="0" smtClean="0"/>
              <a:t> </a:t>
            </a:r>
            <a:r>
              <a:rPr lang="en-US" sz="2000" spc="-5" dirty="0" smtClean="0"/>
              <a:t>variable</a:t>
            </a:r>
            <a:r>
              <a:rPr lang="en-US" sz="2000" spc="-30" dirty="0" smtClean="0"/>
              <a:t> </a:t>
            </a:r>
            <a:r>
              <a:rPr lang="en-US" sz="2000" i="1" spc="215" dirty="0" smtClean="0">
                <a:latin typeface="Arial"/>
                <a:cs typeface="Arial"/>
              </a:rPr>
              <a:t>A</a:t>
            </a:r>
            <a:r>
              <a:rPr lang="en-US" sz="2000" i="1" spc="-5" dirty="0" smtClean="0">
                <a:latin typeface="Arial"/>
                <a:cs typeface="Arial"/>
              </a:rPr>
              <a:t> </a:t>
            </a:r>
            <a:r>
              <a:rPr lang="en-US" sz="2000" dirty="0" err="1" smtClean="0"/>
              <a:t>iff</a:t>
            </a:r>
            <a:r>
              <a:rPr lang="en-US" sz="2000" spc="-15" dirty="0" smtClean="0"/>
              <a:t> </a:t>
            </a:r>
            <a:r>
              <a:rPr lang="en-US" sz="2000" i="1" spc="215" dirty="0" smtClean="0">
                <a:latin typeface="Arial"/>
                <a:cs typeface="Arial"/>
              </a:rPr>
              <a:t>A</a:t>
            </a:r>
            <a:r>
              <a:rPr lang="en-US" sz="2000" i="1" spc="20" dirty="0" smtClean="0">
                <a:latin typeface="Arial"/>
                <a:cs typeface="Arial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45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65" dirty="0" smtClean="0">
                <a:latin typeface="Arial"/>
                <a:cs typeface="Arial"/>
              </a:rPr>
              <a:t>w</a:t>
            </a:r>
            <a:endParaRPr lang="en-US" sz="2000" i="1" spc="65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990600" y="1219200"/>
            <a:ext cx="5615940" cy="130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Derivation of </a:t>
            </a: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434" dirty="0">
                <a:latin typeface="Lucida Sans Unicode"/>
                <a:cs typeface="Lucida Sans Unicode"/>
              </a:rPr>
              <a:t>∗   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355" dirty="0">
                <a:latin typeface="Tahoma"/>
                <a:cs typeface="Tahoma"/>
              </a:rPr>
              <a:t> </a:t>
            </a:r>
            <a:r>
              <a:rPr sz="1650" i="1" spc="-40" dirty="0">
                <a:latin typeface="Arial"/>
                <a:cs typeface="Arial"/>
              </a:rPr>
              <a:t>b</a:t>
            </a:r>
            <a:r>
              <a:rPr sz="1650" spc="-40" dirty="0">
                <a:latin typeface="Tahoma"/>
                <a:cs typeface="Tahoma"/>
              </a:rPr>
              <a:t>000) </a:t>
            </a:r>
            <a:r>
              <a:rPr sz="1650" spc="-20" dirty="0">
                <a:latin typeface="Arial"/>
                <a:cs typeface="Arial"/>
              </a:rPr>
              <a:t>by </a:t>
            </a:r>
            <a:r>
              <a:rPr lang="en-US" sz="1650" i="1" spc="145" dirty="0" smtClean="0">
                <a:latin typeface="Arial"/>
                <a:cs typeface="Arial"/>
              </a:rPr>
              <a:t>G</a:t>
            </a:r>
            <a:endParaRPr sz="1800" baseline="-11574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5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2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5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300" dirty="0">
                <a:latin typeface="Arial"/>
                <a:cs typeface="Arial"/>
              </a:rPr>
              <a:t>I</a:t>
            </a:r>
            <a:r>
              <a:rPr sz="1650" i="1" spc="5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5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6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20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endParaRPr sz="16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75" dirty="0">
                <a:latin typeface="Tahoma"/>
                <a:cs typeface="Tahoma"/>
              </a:rPr>
              <a:t>(</a:t>
            </a:r>
            <a:r>
              <a:rPr sz="1650" i="1" spc="175" dirty="0">
                <a:latin typeface="Arial"/>
                <a:cs typeface="Arial"/>
              </a:rPr>
              <a:t>I</a:t>
            </a:r>
            <a:r>
              <a:rPr sz="1650" i="1" spc="5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235" dirty="0">
                <a:latin typeface="Arial"/>
                <a:cs typeface="Arial"/>
              </a:rPr>
              <a:t>I</a:t>
            </a:r>
            <a:r>
              <a:rPr sz="1650" spc="235" dirty="0">
                <a:latin typeface="Tahoma"/>
                <a:cs typeface="Tahoma"/>
              </a:rPr>
              <a:t>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endParaRPr sz="16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150" dirty="0">
                <a:latin typeface="Arial"/>
                <a:cs typeface="Arial"/>
              </a:rPr>
              <a:t>I</a:t>
            </a:r>
            <a:r>
              <a:rPr sz="1650" spc="150" dirty="0">
                <a:latin typeface="Tahoma"/>
                <a:cs typeface="Tahoma"/>
              </a:rPr>
              <a:t>0)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6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i="1" spc="105" dirty="0">
                <a:latin typeface="Arial"/>
                <a:cs typeface="Arial"/>
              </a:rPr>
              <a:t>I</a:t>
            </a:r>
            <a:r>
              <a:rPr sz="1650" spc="105" dirty="0">
                <a:latin typeface="Tahoma"/>
                <a:cs typeface="Tahoma"/>
              </a:rPr>
              <a:t>00)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002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10" dirty="0"/>
              <a:t>Leftmost </a:t>
            </a:r>
            <a:r>
              <a:rPr lang="en-US" b="1" spc="15" dirty="0"/>
              <a:t>and </a:t>
            </a:r>
            <a:r>
              <a:rPr lang="en-US" b="1" spc="10" dirty="0"/>
              <a:t>Rightmost</a:t>
            </a:r>
            <a:r>
              <a:rPr lang="en-US" b="1" spc="-45" dirty="0"/>
              <a:t> </a:t>
            </a:r>
            <a:r>
              <a:rPr lang="en-US" b="1" spc="5" dirty="0"/>
              <a:t>derivation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59335" y="5683385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object 3"/>
          <p:cNvSpPr/>
          <p:nvPr/>
        </p:nvSpPr>
        <p:spPr>
          <a:xfrm>
            <a:off x="856123" y="1295337"/>
            <a:ext cx="165735" cy="158750"/>
          </a:xfrm>
          <a:custGeom>
            <a:avLst/>
            <a:gdLst/>
            <a:ahLst/>
            <a:cxnLst/>
            <a:rect l="l" t="t" r="r" b="b"/>
            <a:pathLst>
              <a:path w="165735" h="158750">
                <a:moveTo>
                  <a:pt x="165658" y="158203"/>
                </a:moveTo>
                <a:lnTo>
                  <a:pt x="165658" y="0"/>
                </a:lnTo>
                <a:lnTo>
                  <a:pt x="0" y="0"/>
                </a:lnTo>
                <a:lnTo>
                  <a:pt x="0" y="158203"/>
                </a:lnTo>
                <a:lnTo>
                  <a:pt x="165658" y="1582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1133885" y="1219200"/>
            <a:ext cx="745617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650" spc="-5" dirty="0">
                <a:latin typeface="Arial"/>
                <a:cs typeface="Arial"/>
              </a:rPr>
              <a:t>In </a:t>
            </a:r>
            <a:r>
              <a:rPr sz="1650" dirty="0">
                <a:latin typeface="Arial"/>
                <a:cs typeface="Arial"/>
              </a:rPr>
              <a:t>other </a:t>
            </a:r>
            <a:r>
              <a:rPr sz="1650" spc="-5" dirty="0">
                <a:latin typeface="Arial"/>
                <a:cs typeface="Arial"/>
              </a:rPr>
              <a:t>to </a:t>
            </a:r>
            <a:r>
              <a:rPr sz="1650" dirty="0">
                <a:latin typeface="Arial"/>
                <a:cs typeface="Arial"/>
              </a:rPr>
              <a:t>restrict the number of choices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spc="-15" dirty="0">
                <a:latin typeface="Arial"/>
                <a:cs typeface="Arial"/>
              </a:rPr>
              <a:t>have </a:t>
            </a:r>
            <a:r>
              <a:rPr sz="1650" dirty="0">
                <a:latin typeface="Arial"/>
                <a:cs typeface="Arial"/>
              </a:rPr>
              <a:t>in </a:t>
            </a:r>
            <a:r>
              <a:rPr sz="1650" spc="5" dirty="0">
                <a:latin typeface="Arial"/>
                <a:cs typeface="Arial"/>
              </a:rPr>
              <a:t>deriving </a:t>
            </a:r>
            <a:r>
              <a:rPr sz="1650" dirty="0">
                <a:latin typeface="Arial"/>
                <a:cs typeface="Arial"/>
              </a:rPr>
              <a:t>a </a:t>
            </a:r>
            <a:r>
              <a:rPr sz="1650" spc="5" dirty="0">
                <a:latin typeface="Arial"/>
                <a:cs typeface="Arial"/>
              </a:rPr>
              <a:t>string, </a:t>
            </a:r>
            <a:r>
              <a:rPr sz="1650" dirty="0">
                <a:latin typeface="Arial"/>
                <a:cs typeface="Arial"/>
              </a:rPr>
              <a:t>it is often  useful </a:t>
            </a:r>
            <a:r>
              <a:rPr sz="1650" spc="-5" dirty="0">
                <a:latin typeface="Arial"/>
                <a:cs typeface="Arial"/>
              </a:rPr>
              <a:t>to </a:t>
            </a:r>
            <a:r>
              <a:rPr sz="1650" dirty="0">
                <a:latin typeface="Arial"/>
                <a:cs typeface="Arial"/>
              </a:rPr>
              <a:t>require that at each step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replace the leftmost (or rightmost) </a:t>
            </a:r>
            <a:r>
              <a:rPr sz="1650" spc="-5" dirty="0">
                <a:latin typeface="Arial"/>
                <a:cs typeface="Arial"/>
              </a:rPr>
              <a:t>variable  </a:t>
            </a:r>
            <a:r>
              <a:rPr sz="1650" spc="-20" dirty="0">
                <a:latin typeface="Arial"/>
                <a:cs typeface="Arial"/>
              </a:rPr>
              <a:t>by </a:t>
            </a:r>
            <a:r>
              <a:rPr sz="1650" dirty="0">
                <a:latin typeface="Arial"/>
                <a:cs typeface="Arial"/>
              </a:rPr>
              <a:t>one of its production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rules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856123" y="2266125"/>
            <a:ext cx="165735" cy="158750"/>
          </a:xfrm>
          <a:custGeom>
            <a:avLst/>
            <a:gdLst/>
            <a:ahLst/>
            <a:cxnLst/>
            <a:rect l="l" t="t" r="r" b="b"/>
            <a:pathLst>
              <a:path w="165735" h="158750">
                <a:moveTo>
                  <a:pt x="165658" y="158203"/>
                </a:moveTo>
                <a:lnTo>
                  <a:pt x="165658" y="0"/>
                </a:lnTo>
                <a:lnTo>
                  <a:pt x="0" y="0"/>
                </a:lnTo>
                <a:lnTo>
                  <a:pt x="0" y="158203"/>
                </a:lnTo>
                <a:lnTo>
                  <a:pt x="165658" y="1582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3142491" y="2269313"/>
            <a:ext cx="48323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10101" dirty="0">
                <a:latin typeface="Lucida Sans Unicode"/>
                <a:cs typeface="Lucida Sans Unicode"/>
              </a:rPr>
              <a:t>⇒</a:t>
            </a:r>
            <a:r>
              <a:rPr sz="1200" i="1" spc="220" dirty="0">
                <a:latin typeface="Arial"/>
                <a:cs typeface="Arial"/>
              </a:rPr>
              <a:t>l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793264" y="2232737"/>
            <a:ext cx="4743450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: </a:t>
            </a:r>
            <a:r>
              <a:rPr sz="1650" spc="-15" dirty="0">
                <a:latin typeface="Arial"/>
                <a:cs typeface="Arial"/>
              </a:rPr>
              <a:t>Always </a:t>
            </a:r>
            <a:r>
              <a:rPr sz="1650" dirty="0">
                <a:latin typeface="Arial"/>
                <a:cs typeface="Arial"/>
              </a:rPr>
              <a:t>replace the left-most </a:t>
            </a:r>
            <a:r>
              <a:rPr sz="1650" spc="-5" dirty="0">
                <a:latin typeface="Arial"/>
                <a:cs typeface="Arial"/>
              </a:rPr>
              <a:t>variable </a:t>
            </a:r>
            <a:r>
              <a:rPr sz="1650" spc="-20" dirty="0">
                <a:latin typeface="Arial"/>
                <a:cs typeface="Arial"/>
              </a:rPr>
              <a:t>by </a:t>
            </a:r>
            <a:r>
              <a:rPr sz="1650" dirty="0">
                <a:latin typeface="Arial"/>
                <a:cs typeface="Arial"/>
              </a:rPr>
              <a:t>one of</a:t>
            </a:r>
            <a:r>
              <a:rPr sz="1650" spc="6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its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856123" y="2942781"/>
            <a:ext cx="165735" cy="158750"/>
          </a:xfrm>
          <a:custGeom>
            <a:avLst/>
            <a:gdLst/>
            <a:ahLst/>
            <a:cxnLst/>
            <a:rect l="l" t="t" r="r" b="b"/>
            <a:pathLst>
              <a:path w="165735" h="158750">
                <a:moveTo>
                  <a:pt x="165658" y="158203"/>
                </a:moveTo>
                <a:lnTo>
                  <a:pt x="165658" y="0"/>
                </a:lnTo>
                <a:lnTo>
                  <a:pt x="0" y="0"/>
                </a:lnTo>
                <a:lnTo>
                  <a:pt x="0" y="158203"/>
                </a:lnTo>
                <a:lnTo>
                  <a:pt x="165658" y="1582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3142491" y="2893886"/>
            <a:ext cx="5162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4023388" y="2909393"/>
            <a:ext cx="4538980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: </a:t>
            </a:r>
            <a:r>
              <a:rPr sz="1650" spc="-15" dirty="0">
                <a:latin typeface="Arial"/>
                <a:cs typeface="Arial"/>
              </a:rPr>
              <a:t>Always </a:t>
            </a:r>
            <a:r>
              <a:rPr sz="1650" dirty="0">
                <a:latin typeface="Arial"/>
                <a:cs typeface="Arial"/>
              </a:rPr>
              <a:t>replace the </a:t>
            </a:r>
            <a:r>
              <a:rPr sz="1650" spc="5" dirty="0">
                <a:latin typeface="Arial"/>
                <a:cs typeface="Arial"/>
              </a:rPr>
              <a:t>rightmost </a:t>
            </a:r>
            <a:r>
              <a:rPr sz="1650" spc="-5" dirty="0">
                <a:latin typeface="Arial"/>
                <a:cs typeface="Arial"/>
              </a:rPr>
              <a:t>variable </a:t>
            </a:r>
            <a:r>
              <a:rPr sz="1650" spc="-20" dirty="0">
                <a:latin typeface="Arial"/>
                <a:cs typeface="Arial"/>
              </a:rPr>
              <a:t>by </a:t>
            </a:r>
            <a:r>
              <a:rPr sz="1650" dirty="0">
                <a:latin typeface="Arial"/>
                <a:cs typeface="Arial"/>
              </a:rPr>
              <a:t>one</a:t>
            </a:r>
            <a:r>
              <a:rPr sz="1650" spc="5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of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133885" y="2189988"/>
            <a:ext cx="1940560" cy="1275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650" dirty="0">
                <a:latin typeface="Arial"/>
                <a:cs typeface="Arial"/>
              </a:rPr>
              <a:t>Leftmost derivation  </a:t>
            </a:r>
            <a:r>
              <a:rPr sz="1650" spc="5" dirty="0">
                <a:latin typeface="Arial"/>
                <a:cs typeface="Arial"/>
              </a:rPr>
              <a:t>rule-bodies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695"/>
              </a:spcBef>
            </a:pPr>
            <a:r>
              <a:rPr sz="1650" dirty="0">
                <a:latin typeface="Arial"/>
                <a:cs typeface="Arial"/>
              </a:rPr>
              <a:t>Rightmost</a:t>
            </a:r>
            <a:r>
              <a:rPr sz="1650" spc="-7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derivation  its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rule-bodies.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809628" y="4278859"/>
            <a:ext cx="1830323" cy="10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 txBox="1"/>
          <p:nvPr/>
        </p:nvSpPr>
        <p:spPr>
          <a:xfrm>
            <a:off x="454180" y="3695777"/>
            <a:ext cx="4699635" cy="91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EXAMP</a:t>
            </a:r>
            <a:r>
              <a:rPr sz="1650" spc="5" dirty="0">
                <a:latin typeface="Arial"/>
                <a:cs typeface="Arial"/>
              </a:rPr>
              <a:t>L</a:t>
            </a:r>
            <a:r>
              <a:rPr sz="1650" dirty="0">
                <a:latin typeface="Arial"/>
                <a:cs typeface="Arial"/>
              </a:rPr>
              <a:t>ES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650" spc="10" dirty="0">
                <a:latin typeface="Tahoma"/>
                <a:cs typeface="Tahoma"/>
              </a:rPr>
              <a:t>1</a:t>
            </a:r>
            <a:r>
              <a:rPr sz="1650" spc="10" dirty="0">
                <a:latin typeface="Lucida Sans Unicode"/>
                <a:cs typeface="Lucida Sans Unicode"/>
              </a:rPr>
              <a:t>− </a:t>
            </a:r>
            <a:r>
              <a:rPr sz="1650" dirty="0">
                <a:latin typeface="Arial"/>
                <a:cs typeface="Arial"/>
              </a:rPr>
              <a:t>Leftmost derivation: </a:t>
            </a:r>
            <a:r>
              <a:rPr sz="1650" spc="-5" dirty="0">
                <a:latin typeface="Arial"/>
                <a:cs typeface="Arial"/>
              </a:rPr>
              <a:t>previous</a:t>
            </a:r>
            <a:r>
              <a:rPr sz="1650" spc="-16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example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spc="10" dirty="0">
                <a:latin typeface="Tahoma"/>
                <a:cs typeface="Tahoma"/>
              </a:rPr>
              <a:t>2</a:t>
            </a:r>
            <a:r>
              <a:rPr sz="1650" spc="10" dirty="0">
                <a:latin typeface="Lucida Sans Unicode"/>
                <a:cs typeface="Lucida Sans Unicode"/>
              </a:rPr>
              <a:t>− </a:t>
            </a:r>
            <a:r>
              <a:rPr sz="1650" dirty="0">
                <a:latin typeface="Arial"/>
                <a:cs typeface="Arial"/>
              </a:rPr>
              <a:t>Rightmost</a:t>
            </a:r>
            <a:r>
              <a:rPr sz="1650" spc="-14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derivation: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809628" y="4617187"/>
            <a:ext cx="1970532" cy="10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 txBox="1"/>
          <p:nvPr/>
        </p:nvSpPr>
        <p:spPr>
          <a:xfrm>
            <a:off x="454180" y="4628465"/>
            <a:ext cx="161290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8385" algn="l"/>
              </a:tabLst>
            </a:pPr>
            <a:r>
              <a:rPr sz="1650" i="1" spc="185" dirty="0">
                <a:latin typeface="Arial"/>
                <a:cs typeface="Arial"/>
              </a:rPr>
              <a:t>E	E </a:t>
            </a:r>
            <a:r>
              <a:rPr sz="1650" spc="-434" dirty="0">
                <a:latin typeface="Lucida Sans Unicode"/>
                <a:cs typeface="Lucida Sans Unicode"/>
              </a:rPr>
              <a:t>∗</a:t>
            </a:r>
            <a:r>
              <a:rPr sz="1650" spc="-38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807736" y="4654372"/>
            <a:ext cx="193992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5735" algn="l"/>
              </a:tabLst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2913917" y="4628465"/>
            <a:ext cx="76136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 </a:t>
            </a:r>
            <a:r>
              <a:rPr sz="1650" spc="-434" dirty="0">
                <a:latin typeface="Lucida Sans Unicode"/>
                <a:cs typeface="Lucida Sans Unicode"/>
              </a:rPr>
              <a:t>∗</a:t>
            </a:r>
            <a:r>
              <a:rPr sz="1650" spc="-385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2497864" y="4922596"/>
            <a:ext cx="114554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9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i="1" spc="235" dirty="0">
                <a:latin typeface="Arial"/>
                <a:cs typeface="Arial"/>
              </a:rPr>
              <a:t>I</a:t>
            </a:r>
            <a:r>
              <a:rPr sz="1650" spc="235" dirty="0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3797811" y="4654372"/>
            <a:ext cx="546735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75" spc="450" baseline="6734" dirty="0">
                <a:latin typeface="Lucida Sans Unicode"/>
                <a:cs typeface="Lucida Sans Unicode"/>
              </a:rPr>
              <a:t>⇒</a:t>
            </a:r>
            <a:r>
              <a:rPr sz="1200" i="1" spc="300" dirty="0">
                <a:latin typeface="Arial"/>
                <a:cs typeface="Arial"/>
              </a:rPr>
              <a:t>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4480601" y="4922596"/>
            <a:ext cx="125666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25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i="1" spc="150" dirty="0">
                <a:latin typeface="Arial"/>
                <a:cs typeface="Arial"/>
              </a:rPr>
              <a:t>I</a:t>
            </a:r>
            <a:r>
              <a:rPr sz="1650" spc="150" dirty="0">
                <a:latin typeface="Tahoma"/>
                <a:cs typeface="Tahoma"/>
              </a:rPr>
              <a:t>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5891787" y="4948504"/>
            <a:ext cx="5162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2659421" y="5216728"/>
            <a:ext cx="135128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9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4163571" y="5242637"/>
            <a:ext cx="5162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847885" y="5216728"/>
            <a:ext cx="128905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9" dirty="0">
                <a:latin typeface="Lucida Sans Unicode"/>
                <a:cs typeface="Lucida Sans Unicode"/>
              </a:rPr>
              <a:t> </a:t>
            </a:r>
            <a:r>
              <a:rPr sz="1650" spc="175" dirty="0">
                <a:latin typeface="Tahoma"/>
                <a:cs typeface="Tahoma"/>
              </a:rPr>
              <a:t>(</a:t>
            </a:r>
            <a:r>
              <a:rPr sz="1650" i="1" spc="175" dirty="0">
                <a:latin typeface="Arial"/>
                <a:cs typeface="Arial"/>
              </a:rPr>
              <a:t>I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289551" y="5242637"/>
            <a:ext cx="5162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454180" y="4879848"/>
            <a:ext cx="136779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17000"/>
              </a:lnSpc>
            </a:pPr>
            <a:r>
              <a:rPr sz="1650" i="1" spc="185" dirty="0">
                <a:latin typeface="Arial"/>
                <a:cs typeface="Arial"/>
              </a:rPr>
              <a:t>E </a:t>
            </a:r>
            <a:r>
              <a:rPr sz="1650" spc="-434" dirty="0">
                <a:latin typeface="Lucida Sans Unicode"/>
                <a:cs typeface="Lucida Sans Unicode"/>
              </a:rPr>
              <a:t>∗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 </a:t>
            </a:r>
            <a:r>
              <a:rPr sz="1650" spc="165" dirty="0">
                <a:latin typeface="Tahoma"/>
                <a:cs typeface="Tahoma"/>
              </a:rPr>
              <a:t>+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 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15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i="1" spc="105" dirty="0">
                <a:latin typeface="Arial"/>
                <a:cs typeface="Arial"/>
              </a:rPr>
              <a:t>I</a:t>
            </a:r>
            <a:r>
              <a:rPr sz="1650" spc="10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1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9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1815074" y="4948504"/>
            <a:ext cx="67818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450" baseline="6734" dirty="0">
                <a:latin typeface="Lucida Sans Unicode"/>
                <a:cs typeface="Lucida Sans Unicode"/>
              </a:rPr>
              <a:t>⇒</a:t>
            </a:r>
            <a:r>
              <a:rPr sz="1200" i="1" spc="300" dirty="0">
                <a:latin typeface="Arial"/>
                <a:cs typeface="Arial"/>
              </a:rPr>
              <a:t>rm</a:t>
            </a:r>
            <a:endParaRPr sz="12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335"/>
              </a:spcBef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335"/>
              </a:spcBef>
            </a:pPr>
            <a:r>
              <a:rPr sz="2475" spc="450" baseline="6734" dirty="0">
                <a:latin typeface="Lucida Sans Unicode"/>
                <a:cs typeface="Lucida Sans Unicode"/>
              </a:rPr>
              <a:t>⇒</a:t>
            </a:r>
            <a:r>
              <a:rPr sz="1200" i="1" spc="300" dirty="0">
                <a:latin typeface="Arial"/>
                <a:cs typeface="Arial"/>
              </a:rPr>
              <a:t>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2584745" y="5510860"/>
            <a:ext cx="123253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300" dirty="0">
                <a:latin typeface="Arial"/>
                <a:cs typeface="Arial"/>
              </a:rPr>
              <a:t>I</a:t>
            </a:r>
            <a:r>
              <a:rPr sz="1650" i="1" spc="3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9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9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3970023" y="5536769"/>
            <a:ext cx="5162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0"/>
          <p:cNvSpPr txBox="1"/>
          <p:nvPr/>
        </p:nvSpPr>
        <p:spPr>
          <a:xfrm>
            <a:off x="4654337" y="5510860"/>
            <a:ext cx="123698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434" dirty="0">
                <a:latin typeface="Lucida Sans Unicode"/>
                <a:cs typeface="Lucida Sans Unicode"/>
              </a:rPr>
              <a:t>∗   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36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3" name="object 31"/>
          <p:cNvSpPr txBox="1"/>
          <p:nvPr/>
        </p:nvSpPr>
        <p:spPr>
          <a:xfrm>
            <a:off x="454193" y="5968060"/>
            <a:ext cx="226060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can conclude that</a:t>
            </a:r>
            <a:r>
              <a:rPr sz="1650" spc="-55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2939837" y="5903291"/>
            <a:ext cx="51625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ts val="1075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ts val="1614"/>
              </a:lnSpc>
            </a:pPr>
            <a:r>
              <a:rPr sz="2475" spc="292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3686597" y="5968060"/>
            <a:ext cx="123698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434" dirty="0">
                <a:latin typeface="Lucida Sans Unicode"/>
                <a:cs typeface="Lucida Sans Unicode"/>
              </a:rPr>
              <a:t>∗   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36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1194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" dirty="0"/>
              <a:t>The Language of the</a:t>
            </a:r>
            <a:r>
              <a:rPr lang="en-US" b="1" spc="-10" dirty="0"/>
              <a:t> </a:t>
            </a:r>
            <a:r>
              <a:rPr lang="en-US" b="1" spc="15" dirty="0"/>
              <a:t>Grammar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838200" y="1371600"/>
            <a:ext cx="4791075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If</a:t>
            </a:r>
            <a:r>
              <a:rPr sz="1650" dirty="0">
                <a:latin typeface="Arial"/>
                <a:cs typeface="Arial"/>
              </a:rPr>
              <a:t> </a:t>
            </a:r>
            <a:r>
              <a:rPr lang="en-US" sz="1650" i="1" spc="105" dirty="0" smtClean="0">
                <a:latin typeface="Arial"/>
                <a:cs typeface="Arial"/>
              </a:rPr>
              <a:t>G</a:t>
            </a:r>
            <a:r>
              <a:rPr sz="1650" spc="105" dirty="0" smtClean="0">
                <a:latin typeface="Tahoma"/>
                <a:cs typeface="Tahoma"/>
              </a:rPr>
              <a:t>(</a:t>
            </a:r>
            <a:r>
              <a:rPr sz="1650" i="1" spc="105" dirty="0" smtClean="0">
                <a:latin typeface="Arial"/>
                <a:cs typeface="Arial"/>
              </a:rPr>
              <a:t>V</a:t>
            </a:r>
            <a:r>
              <a:rPr sz="1650" i="1" spc="105" dirty="0">
                <a:latin typeface="Arial"/>
                <a:cs typeface="Arial"/>
              </a:rPr>
              <a:t>,</a:t>
            </a:r>
            <a:r>
              <a:rPr sz="1650" i="1" spc="-175" dirty="0">
                <a:latin typeface="Arial"/>
                <a:cs typeface="Arial"/>
              </a:rPr>
              <a:t> </a:t>
            </a:r>
            <a:r>
              <a:rPr sz="1650" i="1" spc="90" dirty="0">
                <a:latin typeface="Arial"/>
                <a:cs typeface="Arial"/>
              </a:rPr>
              <a:t>T,</a:t>
            </a:r>
            <a:r>
              <a:rPr sz="1650" i="1" spc="-175" dirty="0">
                <a:latin typeface="Arial"/>
                <a:cs typeface="Arial"/>
              </a:rPr>
              <a:t> </a:t>
            </a:r>
            <a:r>
              <a:rPr sz="1650" i="1" spc="45" dirty="0">
                <a:latin typeface="Arial"/>
                <a:cs typeface="Arial"/>
              </a:rPr>
              <a:t>P,</a:t>
            </a:r>
            <a:r>
              <a:rPr sz="1650" i="1" spc="-175" dirty="0">
                <a:latin typeface="Arial"/>
                <a:cs typeface="Arial"/>
              </a:rPr>
              <a:t> </a:t>
            </a:r>
            <a:r>
              <a:rPr sz="1650" i="1" spc="55" dirty="0">
                <a:latin typeface="Arial"/>
                <a:cs typeface="Arial"/>
              </a:rPr>
              <a:t>S</a:t>
            </a:r>
            <a:r>
              <a:rPr sz="1650" spc="55" dirty="0">
                <a:latin typeface="Tahoma"/>
                <a:cs typeface="Tahoma"/>
              </a:rPr>
              <a:t>)</a:t>
            </a:r>
            <a:r>
              <a:rPr sz="1650" spc="-65" dirty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-5" dirty="0">
                <a:latin typeface="Arial"/>
                <a:cs typeface="Arial"/>
              </a:rPr>
              <a:t> CFG,</a:t>
            </a:r>
            <a:r>
              <a:rPr sz="1650" dirty="0">
                <a:latin typeface="Arial"/>
                <a:cs typeface="Arial"/>
              </a:rPr>
              <a:t> then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language</a:t>
            </a:r>
            <a:r>
              <a:rPr sz="1650" spc="-4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of </a:t>
            </a:r>
            <a:r>
              <a:rPr lang="en-US" sz="1650" i="1" spc="225" dirty="0" smtClean="0">
                <a:latin typeface="Arial"/>
                <a:cs typeface="Arial"/>
              </a:rPr>
              <a:t>G</a:t>
            </a:r>
            <a:r>
              <a:rPr sz="1650" i="1" spc="-10" dirty="0" smtClean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5789676" y="1666494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38200" y="1729741"/>
            <a:ext cx="5943600" cy="597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619375">
              <a:lnSpc>
                <a:spcPct val="100000"/>
              </a:lnSpc>
              <a:tabLst>
                <a:tab pos="5326380" algn="l"/>
              </a:tabLst>
            </a:pPr>
            <a:r>
              <a:rPr sz="1650" i="1" spc="165" dirty="0" smtClean="0">
                <a:latin typeface="Arial"/>
                <a:cs typeface="Arial"/>
              </a:rPr>
              <a:t>L</a:t>
            </a:r>
            <a:r>
              <a:rPr sz="1650" spc="165" dirty="0" smtClean="0">
                <a:latin typeface="Tahoma"/>
                <a:cs typeface="Tahoma"/>
              </a:rPr>
              <a:t>(</a:t>
            </a:r>
            <a:r>
              <a:rPr lang="en-US" sz="1650" i="1" spc="165" dirty="0" smtClean="0">
                <a:latin typeface="Arial"/>
                <a:cs typeface="Arial"/>
              </a:rPr>
              <a:t>G</a:t>
            </a:r>
            <a:r>
              <a:rPr sz="1650" spc="165" dirty="0" smtClean="0">
                <a:latin typeface="Tahoma"/>
                <a:cs typeface="Tahoma"/>
              </a:rPr>
              <a:t>) </a:t>
            </a:r>
            <a:r>
              <a:rPr sz="1650" spc="165" dirty="0">
                <a:latin typeface="Tahoma"/>
                <a:cs typeface="Tahoma"/>
              </a:rPr>
              <a:t>= </a:t>
            </a:r>
            <a:r>
              <a:rPr sz="1650" spc="200" dirty="0">
                <a:latin typeface="Lucida Sans Unicode"/>
                <a:cs typeface="Lucida Sans Unicode"/>
              </a:rPr>
              <a:t>{</a:t>
            </a:r>
            <a:r>
              <a:rPr sz="1650" i="1" spc="200" dirty="0">
                <a:latin typeface="Arial"/>
                <a:cs typeface="Arial"/>
              </a:rPr>
              <a:t>w </a:t>
            </a:r>
            <a:r>
              <a:rPr sz="1650" i="1" spc="190" dirty="0">
                <a:latin typeface="Arial"/>
                <a:cs typeface="Arial"/>
              </a:rPr>
              <a:t>in </a:t>
            </a:r>
            <a:r>
              <a:rPr sz="1650" i="1" spc="15" dirty="0">
                <a:latin typeface="Arial"/>
                <a:cs typeface="Arial"/>
              </a:rPr>
              <a:t>T </a:t>
            </a:r>
            <a:r>
              <a:rPr sz="1800" spc="-247" baseline="27777" dirty="0">
                <a:latin typeface="Lucida Sans Unicode"/>
                <a:cs typeface="Lucida Sans Unicode"/>
              </a:rPr>
              <a:t>∗   </a:t>
            </a:r>
            <a:r>
              <a:rPr sz="1650" spc="-130" dirty="0">
                <a:latin typeface="Lucida Sans Unicode"/>
                <a:cs typeface="Lucida Sans Unicode"/>
              </a:rPr>
              <a:t>|  </a:t>
            </a:r>
            <a:r>
              <a:rPr sz="1650" spc="35" dirty="0">
                <a:latin typeface="Lucida Sans Unicode"/>
                <a:cs typeface="Lucida Sans Unicode"/>
              </a:rPr>
              <a:t> </a:t>
            </a:r>
            <a:r>
              <a:rPr sz="1650" i="1" spc="-35" dirty="0">
                <a:latin typeface="Arial"/>
                <a:cs typeface="Arial"/>
              </a:rPr>
              <a:t>S</a:t>
            </a:r>
            <a:r>
              <a:rPr sz="1650" i="1" spc="245" dirty="0">
                <a:latin typeface="Arial"/>
                <a:cs typeface="Arial"/>
              </a:rPr>
              <a:t> </a:t>
            </a:r>
            <a:r>
              <a:rPr sz="1650" spc="220" dirty="0">
                <a:latin typeface="Lucida Sans Unicode"/>
                <a:cs typeface="Lucida Sans Unicode"/>
              </a:rPr>
              <a:t>⇒</a:t>
            </a:r>
            <a:r>
              <a:rPr sz="1800" i="1" spc="330" baseline="-13888" dirty="0">
                <a:latin typeface="Arial"/>
                <a:cs typeface="Arial"/>
              </a:rPr>
              <a:t>G	</a:t>
            </a:r>
            <a:r>
              <a:rPr sz="1650" i="1" spc="225" dirty="0">
                <a:latin typeface="Arial"/>
                <a:cs typeface="Arial"/>
              </a:rPr>
              <a:t>w</a:t>
            </a:r>
            <a:r>
              <a:rPr sz="1650" spc="225" dirty="0">
                <a:latin typeface="Lucida Sans Unicode"/>
                <a:cs typeface="Lucida Sans Unicode"/>
              </a:rPr>
              <a:t>}</a:t>
            </a:r>
            <a:endParaRPr sz="16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50" i="1" spc="-5" dirty="0">
                <a:latin typeface="Arial"/>
                <a:cs typeface="Arial"/>
              </a:rPr>
              <a:t>i.e.</a:t>
            </a:r>
            <a:r>
              <a:rPr sz="1650" spc="-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the set of </a:t>
            </a:r>
            <a:r>
              <a:rPr sz="1650" spc="5" dirty="0">
                <a:latin typeface="Arial"/>
                <a:cs typeface="Arial"/>
              </a:rPr>
              <a:t>strings </a:t>
            </a:r>
            <a:r>
              <a:rPr sz="1650" spc="-15" dirty="0">
                <a:latin typeface="Arial"/>
                <a:cs typeface="Arial"/>
              </a:rPr>
              <a:t>over </a:t>
            </a:r>
            <a:r>
              <a:rPr lang="en-US" sz="1650" i="1" spc="15" dirty="0" smtClean="0">
                <a:latin typeface="Arial"/>
                <a:cs typeface="Arial"/>
              </a:rPr>
              <a:t>G</a:t>
            </a:r>
            <a:r>
              <a:rPr sz="1650" i="1" spc="15" dirty="0" smtClean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derivable </a:t>
            </a:r>
            <a:r>
              <a:rPr sz="1650" dirty="0">
                <a:latin typeface="Arial"/>
                <a:cs typeface="Arial"/>
              </a:rPr>
              <a:t>from the </a:t>
            </a:r>
            <a:r>
              <a:rPr sz="1650" spc="15" dirty="0">
                <a:latin typeface="Arial"/>
                <a:cs typeface="Arial"/>
              </a:rPr>
              <a:t>start</a:t>
            </a:r>
            <a:r>
              <a:rPr sz="1650" spc="1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symbol.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838200" y="2743200"/>
            <a:ext cx="4892040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If </a:t>
            </a:r>
            <a:r>
              <a:rPr lang="en-US" sz="1650" i="1" spc="225" dirty="0" smtClean="0">
                <a:latin typeface="Arial"/>
                <a:cs typeface="Arial"/>
              </a:rPr>
              <a:t>L</a:t>
            </a:r>
            <a:r>
              <a:rPr sz="1650" i="1" spc="225" dirty="0" smtClean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 a </a:t>
            </a:r>
            <a:r>
              <a:rPr sz="1650" spc="-5" dirty="0">
                <a:latin typeface="Arial"/>
                <a:cs typeface="Arial"/>
              </a:rPr>
              <a:t>CFG,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call </a:t>
            </a:r>
            <a:r>
              <a:rPr sz="1650" i="1" spc="165" dirty="0" smtClean="0">
                <a:latin typeface="Arial"/>
                <a:cs typeface="Arial"/>
              </a:rPr>
              <a:t>L</a:t>
            </a:r>
            <a:r>
              <a:rPr sz="1650" spc="165" dirty="0" smtClean="0">
                <a:latin typeface="Tahoma"/>
                <a:cs typeface="Tahoma"/>
              </a:rPr>
              <a:t>(</a:t>
            </a:r>
            <a:r>
              <a:rPr lang="en-US" sz="1650" i="1" spc="165" dirty="0" smtClean="0">
                <a:latin typeface="Arial"/>
                <a:cs typeface="Arial"/>
              </a:rPr>
              <a:t>G</a:t>
            </a:r>
            <a:r>
              <a:rPr sz="1650" spc="165" dirty="0" smtClean="0">
                <a:latin typeface="Tahoma"/>
                <a:cs typeface="Tahoma"/>
              </a:rPr>
              <a:t>)</a:t>
            </a:r>
            <a:r>
              <a:rPr sz="1650" spc="-290" dirty="0" smtClean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a </a:t>
            </a:r>
            <a:r>
              <a:rPr sz="1650" spc="-5" dirty="0">
                <a:latin typeface="Arial"/>
                <a:cs typeface="Arial"/>
              </a:rPr>
              <a:t>context-free </a:t>
            </a:r>
            <a:r>
              <a:rPr sz="1650" dirty="0">
                <a:latin typeface="Arial"/>
                <a:cs typeface="Arial"/>
              </a:rPr>
              <a:t>language.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838200" y="3784093"/>
            <a:ext cx="4282440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Example: </a:t>
            </a:r>
            <a:r>
              <a:rPr sz="1650" i="1" spc="180" dirty="0" smtClean="0">
                <a:latin typeface="Arial"/>
                <a:cs typeface="Arial"/>
              </a:rPr>
              <a:t>L</a:t>
            </a:r>
            <a:r>
              <a:rPr sz="1650" spc="180" dirty="0" smtClean="0">
                <a:latin typeface="Tahoma"/>
                <a:cs typeface="Tahoma"/>
              </a:rPr>
              <a:t>(</a:t>
            </a:r>
            <a:r>
              <a:rPr lang="en-US" sz="1650" i="1" spc="180" dirty="0" err="1" smtClean="0">
                <a:latin typeface="Arial"/>
                <a:cs typeface="Arial"/>
              </a:rPr>
              <a:t>G</a:t>
            </a:r>
            <a:r>
              <a:rPr sz="1800" i="1" spc="270" baseline="-13888" dirty="0" err="1" smtClean="0">
                <a:latin typeface="Arial"/>
                <a:cs typeface="Arial"/>
              </a:rPr>
              <a:t>pal</a:t>
            </a:r>
            <a:r>
              <a:rPr sz="1650" spc="180" dirty="0">
                <a:latin typeface="Tahoma"/>
                <a:cs typeface="Tahoma"/>
              </a:rPr>
              <a:t>) </a:t>
            </a:r>
            <a:r>
              <a:rPr sz="1650" dirty="0">
                <a:latin typeface="Arial"/>
                <a:cs typeface="Arial"/>
              </a:rPr>
              <a:t>is a </a:t>
            </a:r>
            <a:r>
              <a:rPr sz="1650" spc="-5" dirty="0">
                <a:latin typeface="Arial"/>
                <a:cs typeface="Arial"/>
              </a:rPr>
              <a:t>context-free</a:t>
            </a:r>
            <a:r>
              <a:rPr sz="1650" spc="-19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language.</a:t>
            </a:r>
          </a:p>
        </p:txBody>
      </p:sp>
    </p:spTree>
    <p:extLst>
      <p:ext uri="{BB962C8B-B14F-4D97-AF65-F5344CB8AC3E}">
        <p14:creationId xmlns:p14="http://schemas.microsoft.com/office/powerpoint/2010/main" val="413718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917633" y="1394016"/>
            <a:ext cx="7491730" cy="848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A string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-145" dirty="0">
                <a:latin typeface="Lucida Sans Unicode"/>
                <a:cs typeface="Lucida Sans Unicode"/>
              </a:rPr>
              <a:t>∈ </a:t>
            </a:r>
            <a:r>
              <a:rPr sz="1650" spc="110" dirty="0">
                <a:latin typeface="Lucida Sans Unicode"/>
                <a:cs typeface="Lucida Sans Unicode"/>
              </a:rPr>
              <a:t>{</a:t>
            </a:r>
            <a:r>
              <a:rPr sz="1650" spc="110" dirty="0">
                <a:latin typeface="Tahoma"/>
                <a:cs typeface="Tahoma"/>
              </a:rPr>
              <a:t>0</a:t>
            </a:r>
            <a:r>
              <a:rPr sz="1650" i="1" spc="110" dirty="0">
                <a:latin typeface="Arial"/>
                <a:cs typeface="Arial"/>
              </a:rPr>
              <a:t>, </a:t>
            </a:r>
            <a:r>
              <a:rPr sz="1650" spc="45" dirty="0">
                <a:latin typeface="Tahoma"/>
                <a:cs typeface="Tahoma"/>
              </a:rPr>
              <a:t>1</a:t>
            </a:r>
            <a:r>
              <a:rPr sz="1650" spc="45" dirty="0">
                <a:latin typeface="Lucida Sans Unicode"/>
                <a:cs typeface="Lucida Sans Unicode"/>
              </a:rPr>
              <a:t>}</a:t>
            </a:r>
            <a:r>
              <a:rPr sz="1800" spc="67" baseline="27777" dirty="0">
                <a:latin typeface="Lucida Sans Unicode"/>
                <a:cs typeface="Lucida Sans Unicode"/>
              </a:rPr>
              <a:t>∗ </a:t>
            </a:r>
            <a:r>
              <a:rPr sz="1650" b="1" spc="-5" dirty="0">
                <a:latin typeface="Arial"/>
                <a:cs typeface="Arial"/>
              </a:rPr>
              <a:t>is in </a:t>
            </a:r>
            <a:r>
              <a:rPr sz="1650" i="1" spc="180" dirty="0" smtClean="0">
                <a:latin typeface="Arial"/>
                <a:cs typeface="Arial"/>
              </a:rPr>
              <a:t>L</a:t>
            </a:r>
            <a:r>
              <a:rPr sz="1650" spc="180" dirty="0" smtClean="0">
                <a:latin typeface="Tahoma"/>
                <a:cs typeface="Tahoma"/>
              </a:rPr>
              <a:t>(</a:t>
            </a:r>
            <a:r>
              <a:rPr lang="en-US" sz="1650" i="1" spc="180" dirty="0" err="1" smtClean="0">
                <a:latin typeface="Arial"/>
                <a:cs typeface="Arial"/>
              </a:rPr>
              <a:t>G</a:t>
            </a:r>
            <a:r>
              <a:rPr sz="1800" i="1" spc="270" baseline="-13888" dirty="0" err="1" smtClean="0">
                <a:latin typeface="Arial"/>
                <a:cs typeface="Arial"/>
              </a:rPr>
              <a:t>pal</a:t>
            </a:r>
            <a:r>
              <a:rPr sz="1650" spc="180" dirty="0">
                <a:latin typeface="Tahoma"/>
                <a:cs typeface="Tahoma"/>
              </a:rPr>
              <a:t>) </a:t>
            </a:r>
            <a:r>
              <a:rPr sz="1650" b="1" spc="-5" dirty="0">
                <a:latin typeface="Arial"/>
                <a:cs typeface="Arial"/>
              </a:rPr>
              <a:t>iff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300" dirty="0">
                <a:latin typeface="Tahoma"/>
                <a:cs typeface="Tahoma"/>
              </a:rPr>
              <a:t> </a:t>
            </a:r>
            <a:r>
              <a:rPr sz="1650" i="1" spc="165" dirty="0">
                <a:latin typeface="Arial"/>
                <a:cs typeface="Arial"/>
              </a:rPr>
              <a:t>w</a:t>
            </a:r>
            <a:r>
              <a:rPr sz="1800" i="1" spc="247" baseline="27777" dirty="0">
                <a:latin typeface="Arial"/>
                <a:cs typeface="Arial"/>
              </a:rPr>
              <a:t>R</a:t>
            </a:r>
            <a:r>
              <a:rPr sz="1650" spc="165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</a:pPr>
            <a:r>
              <a:rPr sz="1650" i="1" dirty="0">
                <a:latin typeface="Arial"/>
                <a:cs typeface="Arial"/>
              </a:rPr>
              <a:t>Proof </a:t>
            </a:r>
            <a:r>
              <a:rPr sz="1650" dirty="0">
                <a:latin typeface="Arial"/>
                <a:cs typeface="Arial"/>
              </a:rPr>
              <a:t>: </a:t>
            </a:r>
            <a:r>
              <a:rPr sz="1650" spc="5" dirty="0">
                <a:latin typeface="Arial"/>
                <a:cs typeface="Arial"/>
              </a:rPr>
              <a:t>(</a:t>
            </a:r>
            <a:r>
              <a:rPr sz="1650" spc="5" dirty="0">
                <a:latin typeface="Lucida Sans Unicode"/>
                <a:cs typeface="Lucida Sans Unicode"/>
              </a:rPr>
              <a:t>⊇</a:t>
            </a:r>
            <a:r>
              <a:rPr sz="1650" spc="5" dirty="0">
                <a:latin typeface="Arial"/>
                <a:cs typeface="Arial"/>
              </a:rPr>
              <a:t>-direction.) </a:t>
            </a:r>
            <a:r>
              <a:rPr sz="1650" dirty="0">
                <a:latin typeface="Arial"/>
                <a:cs typeface="Arial"/>
              </a:rPr>
              <a:t>Suppose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 </a:t>
            </a:r>
            <a:r>
              <a:rPr sz="1650" i="1" spc="165" dirty="0">
                <a:latin typeface="Arial"/>
                <a:cs typeface="Arial"/>
              </a:rPr>
              <a:t>w</a:t>
            </a:r>
            <a:r>
              <a:rPr sz="1800" i="1" spc="247" baseline="27777" dirty="0">
                <a:latin typeface="Arial"/>
                <a:cs typeface="Arial"/>
              </a:rPr>
              <a:t>R</a:t>
            </a:r>
            <a:r>
              <a:rPr sz="1650" spc="165" dirty="0">
                <a:latin typeface="Arial"/>
                <a:cs typeface="Arial"/>
              </a:rPr>
              <a:t>,</a:t>
            </a:r>
            <a:r>
              <a:rPr sz="1650" spc="-195" dirty="0">
                <a:latin typeface="Arial"/>
                <a:cs typeface="Arial"/>
              </a:rPr>
              <a:t> </a:t>
            </a:r>
            <a:r>
              <a:rPr sz="1650" i="1" spc="-5" dirty="0">
                <a:latin typeface="Arial"/>
                <a:cs typeface="Arial"/>
              </a:rPr>
              <a:t>i.e.</a:t>
            </a:r>
            <a:r>
              <a:rPr sz="1650" spc="-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that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dirty="0">
                <a:latin typeface="Arial"/>
                <a:cs typeface="Arial"/>
              </a:rPr>
              <a:t>is a palindrome. </a:t>
            </a:r>
            <a:r>
              <a:rPr sz="1650" spc="-25" dirty="0">
                <a:latin typeface="Arial"/>
                <a:cs typeface="Arial"/>
              </a:rPr>
              <a:t>We </a:t>
            </a:r>
            <a:r>
              <a:rPr sz="1650" spc="-5" dirty="0">
                <a:latin typeface="Arial"/>
                <a:cs typeface="Arial"/>
              </a:rPr>
              <a:t>show </a:t>
            </a:r>
            <a:r>
              <a:rPr sz="1650" spc="-20" dirty="0">
                <a:latin typeface="Arial"/>
                <a:cs typeface="Arial"/>
              </a:rPr>
              <a:t>by  </a:t>
            </a:r>
            <a:r>
              <a:rPr sz="1650" dirty="0">
                <a:latin typeface="Arial"/>
                <a:cs typeface="Arial"/>
              </a:rPr>
              <a:t>induction on </a:t>
            </a:r>
            <a:r>
              <a:rPr sz="1650" spc="-50" dirty="0">
                <a:latin typeface="Lucida Sans Unicode"/>
                <a:cs typeface="Lucida Sans Unicode"/>
              </a:rPr>
              <a:t>|</a:t>
            </a:r>
            <a:r>
              <a:rPr sz="1650" i="1" spc="-50" dirty="0">
                <a:latin typeface="Arial"/>
                <a:cs typeface="Arial"/>
              </a:rPr>
              <a:t>w</a:t>
            </a:r>
            <a:r>
              <a:rPr sz="1650" spc="-50" dirty="0">
                <a:latin typeface="Lucida Sans Unicode"/>
                <a:cs typeface="Lucida Sans Unicode"/>
              </a:rPr>
              <a:t>| </a:t>
            </a:r>
            <a:r>
              <a:rPr sz="1650" dirty="0">
                <a:latin typeface="Arial"/>
                <a:cs typeface="Arial"/>
              </a:rPr>
              <a:t>that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-145" dirty="0">
                <a:latin typeface="Lucida Sans Unicode"/>
                <a:cs typeface="Lucida Sans Unicode"/>
              </a:rPr>
              <a:t>∈</a:t>
            </a:r>
            <a:r>
              <a:rPr sz="1650" spc="-114" dirty="0">
                <a:latin typeface="Lucida Sans Unicode"/>
                <a:cs typeface="Lucida Sans Unicode"/>
              </a:rPr>
              <a:t> </a:t>
            </a:r>
            <a:r>
              <a:rPr sz="1650" i="1" spc="180" dirty="0" smtClean="0">
                <a:latin typeface="Arial"/>
                <a:cs typeface="Arial"/>
              </a:rPr>
              <a:t>L</a:t>
            </a:r>
            <a:r>
              <a:rPr sz="1650" spc="180" dirty="0" smtClean="0">
                <a:latin typeface="Tahoma"/>
                <a:cs typeface="Tahoma"/>
              </a:rPr>
              <a:t>(</a:t>
            </a:r>
            <a:r>
              <a:rPr lang="en-US" sz="1650" i="1" spc="180" dirty="0" err="1" smtClean="0">
                <a:latin typeface="Arial"/>
                <a:cs typeface="Arial"/>
              </a:rPr>
              <a:t>G</a:t>
            </a:r>
            <a:r>
              <a:rPr sz="1800" i="1" spc="270" baseline="-13888" dirty="0" err="1" smtClean="0">
                <a:latin typeface="Arial"/>
                <a:cs typeface="Arial"/>
              </a:rPr>
              <a:t>pal</a:t>
            </a:r>
            <a:r>
              <a:rPr sz="1650" spc="180" dirty="0">
                <a:latin typeface="Tahoma"/>
                <a:cs typeface="Tahoma"/>
              </a:rPr>
              <a:t>)</a:t>
            </a:r>
            <a:endParaRPr sz="1650" dirty="0">
              <a:latin typeface="Tahoma"/>
              <a:cs typeface="Tahoma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695962" y="3415284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917646" y="2500439"/>
            <a:ext cx="7678420" cy="55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Basis: </a:t>
            </a:r>
            <a:r>
              <a:rPr sz="1650" dirty="0">
                <a:latin typeface="Arial"/>
                <a:cs typeface="Arial"/>
              </a:rPr>
              <a:t>Basis: </a:t>
            </a:r>
            <a:r>
              <a:rPr sz="1650" spc="-50" dirty="0">
                <a:latin typeface="Lucida Sans Unicode"/>
                <a:cs typeface="Lucida Sans Unicode"/>
              </a:rPr>
              <a:t>|</a:t>
            </a:r>
            <a:r>
              <a:rPr sz="1650" i="1" spc="-50" dirty="0">
                <a:latin typeface="Arial"/>
                <a:cs typeface="Arial"/>
              </a:rPr>
              <a:t>w</a:t>
            </a:r>
            <a:r>
              <a:rPr sz="1650" spc="-50" dirty="0">
                <a:latin typeface="Lucida Sans Unicode"/>
                <a:cs typeface="Lucida Sans Unicode"/>
              </a:rPr>
              <a:t>| </a:t>
            </a:r>
            <a:r>
              <a:rPr sz="1650" spc="165" dirty="0">
                <a:latin typeface="Tahoma"/>
                <a:cs typeface="Tahoma"/>
              </a:rPr>
              <a:t>= </a:t>
            </a:r>
            <a:r>
              <a:rPr sz="1650" spc="-15" dirty="0">
                <a:latin typeface="Tahoma"/>
                <a:cs typeface="Tahoma"/>
              </a:rPr>
              <a:t>0</a:t>
            </a:r>
            <a:r>
              <a:rPr sz="1650" spc="-1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or </a:t>
            </a:r>
            <a:r>
              <a:rPr sz="1650" spc="-50" dirty="0">
                <a:latin typeface="Lucida Sans Unicode"/>
                <a:cs typeface="Lucida Sans Unicode"/>
              </a:rPr>
              <a:t>|</a:t>
            </a:r>
            <a:r>
              <a:rPr sz="1650" i="1" spc="-50" dirty="0">
                <a:latin typeface="Arial"/>
                <a:cs typeface="Arial"/>
              </a:rPr>
              <a:t>w</a:t>
            </a:r>
            <a:r>
              <a:rPr sz="1650" spc="-50" dirty="0">
                <a:latin typeface="Lucida Sans Unicode"/>
                <a:cs typeface="Lucida Sans Unicode"/>
              </a:rPr>
              <a:t>| </a:t>
            </a:r>
            <a:r>
              <a:rPr sz="1650" spc="165" dirty="0">
                <a:latin typeface="Tahoma"/>
                <a:cs typeface="Tahoma"/>
              </a:rPr>
              <a:t>= </a:t>
            </a:r>
            <a:r>
              <a:rPr sz="1650" spc="-15" dirty="0">
                <a:latin typeface="Tahoma"/>
                <a:cs typeface="Tahoma"/>
              </a:rPr>
              <a:t>1</a:t>
            </a:r>
            <a:r>
              <a:rPr sz="1650" spc="-15" dirty="0">
                <a:latin typeface="Arial"/>
                <a:cs typeface="Arial"/>
              </a:rPr>
              <a:t>. </a:t>
            </a:r>
            <a:r>
              <a:rPr sz="1650" dirty="0">
                <a:latin typeface="Arial"/>
                <a:cs typeface="Arial"/>
              </a:rPr>
              <a:t>Then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dirty="0">
                <a:latin typeface="Arial"/>
                <a:cs typeface="Arial"/>
              </a:rPr>
              <a:t>is </a:t>
            </a:r>
            <a:r>
              <a:rPr lang="en-US" altLang="en-US" sz="1600" dirty="0">
                <a:latin typeface="Lucida Sans Unicode" panose="020B0602030504020204" pitchFamily="34" charset="0"/>
              </a:rPr>
              <a:t>ε</a:t>
            </a:r>
            <a:r>
              <a:rPr sz="1650" i="1" spc="-210" dirty="0" smtClean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, </a:t>
            </a:r>
            <a:r>
              <a:rPr sz="1650" spc="-15" dirty="0">
                <a:latin typeface="Tahoma"/>
                <a:cs typeface="Tahoma"/>
              </a:rPr>
              <a:t>0</a:t>
            </a:r>
            <a:r>
              <a:rPr sz="1650" spc="-1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or </a:t>
            </a:r>
            <a:r>
              <a:rPr sz="1650" spc="-15" dirty="0">
                <a:latin typeface="Tahoma"/>
                <a:cs typeface="Tahoma"/>
              </a:rPr>
              <a:t>1</a:t>
            </a:r>
            <a:r>
              <a:rPr sz="1650" spc="-15" dirty="0">
                <a:latin typeface="Arial"/>
                <a:cs typeface="Arial"/>
              </a:rPr>
              <a:t>. </a:t>
            </a:r>
            <a:r>
              <a:rPr sz="1650" dirty="0">
                <a:latin typeface="Arial"/>
                <a:cs typeface="Arial"/>
              </a:rPr>
              <a:t>Since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→ </a:t>
            </a:r>
            <a:r>
              <a:rPr lang="en-US" altLang="en-US" sz="1600" dirty="0">
                <a:latin typeface="Lucida Sans Unicode" panose="020B0602030504020204" pitchFamily="34" charset="0"/>
              </a:rPr>
              <a:t>ε</a:t>
            </a:r>
            <a:r>
              <a:rPr sz="1650" spc="-110" dirty="0" smtClean="0">
                <a:latin typeface="Arial"/>
                <a:cs typeface="Arial"/>
              </a:rPr>
              <a:t>,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→ </a:t>
            </a:r>
            <a:r>
              <a:rPr sz="1650" spc="-25" dirty="0">
                <a:latin typeface="Tahoma"/>
                <a:cs typeface="Tahoma"/>
              </a:rPr>
              <a:t>0 </a:t>
            </a:r>
            <a:r>
              <a:rPr sz="1650" dirty="0">
                <a:latin typeface="Arial"/>
                <a:cs typeface="Arial"/>
              </a:rPr>
              <a:t>,</a:t>
            </a:r>
            <a:r>
              <a:rPr sz="1650" spc="1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and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→ </a:t>
            </a:r>
            <a:r>
              <a:rPr sz="1650" spc="-25" dirty="0">
                <a:latin typeface="Tahoma"/>
                <a:cs typeface="Tahoma"/>
              </a:rPr>
              <a:t>1 </a:t>
            </a:r>
            <a:r>
              <a:rPr sz="1650" dirty="0">
                <a:latin typeface="Arial"/>
                <a:cs typeface="Arial"/>
              </a:rPr>
              <a:t>are productions,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conclude that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⇒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dirty="0">
                <a:latin typeface="Arial"/>
                <a:cs typeface="Arial"/>
              </a:rPr>
              <a:t>in all base</a:t>
            </a:r>
            <a:r>
              <a:rPr sz="1650" spc="40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cases.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235714" y="4671059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917646" y="3326448"/>
            <a:ext cx="7597775" cy="135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5" dirty="0">
                <a:latin typeface="Arial"/>
                <a:cs typeface="Arial"/>
              </a:rPr>
              <a:t>Induction:</a:t>
            </a:r>
            <a:r>
              <a:rPr sz="1650" b="1" spc="114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Suppose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spc="-50" dirty="0">
                <a:latin typeface="Lucida Sans Unicode"/>
                <a:cs typeface="Lucida Sans Unicode"/>
              </a:rPr>
              <a:t>|</a:t>
            </a:r>
            <a:r>
              <a:rPr sz="1650" i="1" spc="-50" dirty="0">
                <a:latin typeface="Arial"/>
                <a:cs typeface="Arial"/>
              </a:rPr>
              <a:t>w</a:t>
            </a:r>
            <a:r>
              <a:rPr sz="1650" spc="-50" dirty="0">
                <a:latin typeface="Lucida Sans Unicode"/>
                <a:cs typeface="Lucida Sans Unicode"/>
              </a:rPr>
              <a:t>|</a:t>
            </a:r>
            <a:r>
              <a:rPr sz="1650" spc="-40" dirty="0">
                <a:latin typeface="Lucida Sans Unicode"/>
                <a:cs typeface="Lucida Sans Unicode"/>
              </a:rPr>
              <a:t> </a:t>
            </a:r>
            <a:r>
              <a:rPr sz="1650" spc="50" dirty="0">
                <a:latin typeface="Lucida Sans Unicode"/>
                <a:cs typeface="Lucida Sans Unicode"/>
              </a:rPr>
              <a:t>≥</a:t>
            </a:r>
            <a:r>
              <a:rPr sz="1650" spc="-40" dirty="0">
                <a:latin typeface="Lucida Sans Unicode"/>
                <a:cs typeface="Lucida Sans Unicode"/>
              </a:rPr>
              <a:t> </a:t>
            </a:r>
            <a:r>
              <a:rPr sz="1650" spc="-15" dirty="0">
                <a:latin typeface="Tahoma"/>
                <a:cs typeface="Tahoma"/>
              </a:rPr>
              <a:t>2</a:t>
            </a:r>
            <a:r>
              <a:rPr sz="1650" spc="-15" dirty="0">
                <a:latin typeface="Arial"/>
                <a:cs typeface="Arial"/>
              </a:rPr>
              <a:t>.</a:t>
            </a:r>
            <a:r>
              <a:rPr sz="1650" spc="1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Since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i="1" spc="65" dirty="0">
                <a:latin typeface="Arial"/>
                <a:cs typeface="Arial"/>
              </a:rPr>
              <a:t>w</a:t>
            </a:r>
            <a:r>
              <a:rPr sz="1650" i="1" spc="7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i="1" spc="165" dirty="0">
                <a:latin typeface="Arial"/>
                <a:cs typeface="Arial"/>
              </a:rPr>
              <a:t>w</a:t>
            </a:r>
            <a:r>
              <a:rPr sz="1800" i="1" spc="247" baseline="27777" dirty="0">
                <a:latin typeface="Arial"/>
                <a:cs typeface="Arial"/>
              </a:rPr>
              <a:t>R</a:t>
            </a:r>
            <a:r>
              <a:rPr sz="1650" spc="165" dirty="0">
                <a:latin typeface="Arial"/>
                <a:cs typeface="Arial"/>
              </a:rPr>
              <a:t>,</a:t>
            </a:r>
            <a:r>
              <a:rPr sz="1650" spc="-10" dirty="0">
                <a:latin typeface="Arial"/>
                <a:cs typeface="Arial"/>
              </a:rPr>
              <a:t> we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15" dirty="0">
                <a:latin typeface="Arial"/>
                <a:cs typeface="Arial"/>
              </a:rPr>
              <a:t>have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25" dirty="0">
                <a:latin typeface="Tahoma"/>
                <a:cs typeface="Tahoma"/>
              </a:rPr>
              <a:t>0</a:t>
            </a:r>
            <a:r>
              <a:rPr sz="1650" i="1" spc="25" dirty="0">
                <a:latin typeface="Arial"/>
                <a:cs typeface="Arial"/>
              </a:rPr>
              <a:t>x</a:t>
            </a:r>
            <a:r>
              <a:rPr sz="1650" spc="25" dirty="0">
                <a:latin typeface="Tahoma"/>
                <a:cs typeface="Tahoma"/>
              </a:rPr>
              <a:t>0</a:t>
            </a:r>
            <a:r>
              <a:rPr sz="1650" spc="25" dirty="0">
                <a:latin typeface="Arial"/>
                <a:cs typeface="Arial"/>
              </a:rPr>
              <a:t>,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or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25" dirty="0">
                <a:latin typeface="Tahoma"/>
                <a:cs typeface="Tahoma"/>
              </a:rPr>
              <a:t>1</a:t>
            </a:r>
            <a:r>
              <a:rPr sz="1650" i="1" spc="25" dirty="0">
                <a:latin typeface="Arial"/>
                <a:cs typeface="Arial"/>
              </a:rPr>
              <a:t>x</a:t>
            </a:r>
            <a:r>
              <a:rPr sz="1650" spc="25" dirty="0">
                <a:latin typeface="Tahoma"/>
                <a:cs typeface="Tahoma"/>
              </a:rPr>
              <a:t>1</a:t>
            </a:r>
            <a:r>
              <a:rPr sz="1650" spc="25" dirty="0">
                <a:latin typeface="Arial"/>
                <a:cs typeface="Arial"/>
              </a:rPr>
              <a:t>,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and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i="1" spc="160" dirty="0">
                <a:latin typeface="Arial"/>
                <a:cs typeface="Arial"/>
              </a:rPr>
              <a:t>x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260" dirty="0">
                <a:latin typeface="Tahoma"/>
                <a:cs typeface="Tahoma"/>
              </a:rPr>
              <a:t> </a:t>
            </a:r>
            <a:r>
              <a:rPr sz="1650" i="1" spc="180" dirty="0">
                <a:latin typeface="Arial"/>
                <a:cs typeface="Arial"/>
              </a:rPr>
              <a:t>x</a:t>
            </a:r>
            <a:r>
              <a:rPr sz="1800" i="1" spc="270" baseline="27777" dirty="0">
                <a:latin typeface="Arial"/>
                <a:cs typeface="Arial"/>
              </a:rPr>
              <a:t>R</a:t>
            </a:r>
            <a:r>
              <a:rPr sz="1650" spc="180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650" spc="-5" dirty="0">
                <a:latin typeface="Arial"/>
                <a:cs typeface="Arial"/>
              </a:rPr>
              <a:t>If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 </a:t>
            </a:r>
            <a:r>
              <a:rPr sz="1650" spc="35" dirty="0">
                <a:latin typeface="Tahoma"/>
                <a:cs typeface="Tahoma"/>
              </a:rPr>
              <a:t>0</a:t>
            </a:r>
            <a:r>
              <a:rPr sz="1650" i="1" spc="35" dirty="0">
                <a:latin typeface="Arial"/>
                <a:cs typeface="Arial"/>
              </a:rPr>
              <a:t>x</a:t>
            </a:r>
            <a:r>
              <a:rPr sz="1650" spc="35" dirty="0">
                <a:latin typeface="Tahoma"/>
                <a:cs typeface="Tahoma"/>
              </a:rPr>
              <a:t>0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spc="-5" dirty="0">
                <a:latin typeface="Arial"/>
                <a:cs typeface="Arial"/>
              </a:rPr>
              <a:t>know </a:t>
            </a:r>
            <a:r>
              <a:rPr sz="1650" dirty="0">
                <a:latin typeface="Arial"/>
                <a:cs typeface="Arial"/>
              </a:rPr>
              <a:t>from the </a:t>
            </a:r>
            <a:r>
              <a:rPr sz="1650" spc="-5" dirty="0">
                <a:latin typeface="Arial"/>
                <a:cs typeface="Arial"/>
              </a:rPr>
              <a:t>IH </a:t>
            </a:r>
            <a:r>
              <a:rPr sz="1650" dirty="0">
                <a:latin typeface="Arial"/>
                <a:cs typeface="Arial"/>
              </a:rPr>
              <a:t>that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⇒ </a:t>
            </a:r>
            <a:r>
              <a:rPr sz="1650" i="1" spc="75" dirty="0">
                <a:latin typeface="Arial"/>
                <a:cs typeface="Arial"/>
              </a:rPr>
              <a:t>x</a:t>
            </a:r>
            <a:r>
              <a:rPr sz="1650" spc="75" dirty="0">
                <a:latin typeface="Arial"/>
                <a:cs typeface="Arial"/>
              </a:rPr>
              <a:t>.</a:t>
            </a:r>
            <a:r>
              <a:rPr sz="1650" spc="-16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Then</a:t>
            </a:r>
            <a:endParaRPr sz="1650">
              <a:latin typeface="Arial"/>
              <a:cs typeface="Arial"/>
            </a:endParaRPr>
          </a:p>
          <a:p>
            <a:pPr marL="742315" algn="ctr">
              <a:lnSpc>
                <a:spcPts val="969"/>
              </a:lnSpc>
              <a:spcBef>
                <a:spcPts val="229"/>
              </a:spcBef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  <a:p>
            <a:pPr marL="634365" algn="ctr">
              <a:lnSpc>
                <a:spcPts val="1510"/>
              </a:lnSpc>
            </a:pPr>
            <a:r>
              <a:rPr sz="1650" i="1" spc="10" dirty="0">
                <a:latin typeface="Arial"/>
                <a:cs typeface="Arial"/>
              </a:rPr>
              <a:t>P</a:t>
            </a:r>
            <a:r>
              <a:rPr sz="1650" i="1" spc="25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spc="-10" dirty="0">
                <a:latin typeface="Tahoma"/>
                <a:cs typeface="Tahoma"/>
              </a:rPr>
              <a:t>0</a:t>
            </a:r>
            <a:r>
              <a:rPr sz="1650" i="1" spc="-10" dirty="0">
                <a:latin typeface="Arial"/>
                <a:cs typeface="Arial"/>
              </a:rPr>
              <a:t>P</a:t>
            </a:r>
            <a:r>
              <a:rPr sz="1650" i="1" spc="-229" dirty="0">
                <a:latin typeface="Arial"/>
                <a:cs typeface="Arial"/>
              </a:rPr>
              <a:t> </a:t>
            </a:r>
            <a:r>
              <a:rPr sz="1650" spc="-25" dirty="0">
                <a:latin typeface="Tahoma"/>
                <a:cs typeface="Tahoma"/>
              </a:rPr>
              <a:t>0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spc="35" dirty="0">
                <a:latin typeface="Tahoma"/>
                <a:cs typeface="Tahoma"/>
              </a:rPr>
              <a:t>0</a:t>
            </a:r>
            <a:r>
              <a:rPr sz="1650" i="1" spc="35" dirty="0">
                <a:latin typeface="Arial"/>
                <a:cs typeface="Arial"/>
              </a:rPr>
              <a:t>x</a:t>
            </a:r>
            <a:r>
              <a:rPr sz="1650" spc="35" dirty="0">
                <a:latin typeface="Tahoma"/>
                <a:cs typeface="Tahoma"/>
              </a:rPr>
              <a:t>0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i="1" spc="65" dirty="0">
                <a:latin typeface="Arial"/>
                <a:cs typeface="Arial"/>
              </a:rPr>
              <a:t>w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917646" y="5053139"/>
            <a:ext cx="4791710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Thus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-145" dirty="0">
                <a:latin typeface="Lucida Sans Unicode"/>
                <a:cs typeface="Lucida Sans Unicode"/>
              </a:rPr>
              <a:t>∈ </a:t>
            </a:r>
            <a:r>
              <a:rPr sz="1650" i="1" spc="110" dirty="0" smtClean="0">
                <a:latin typeface="Arial"/>
                <a:cs typeface="Arial"/>
              </a:rPr>
              <a:t>L</a:t>
            </a:r>
            <a:r>
              <a:rPr sz="1650" spc="110" dirty="0" smtClean="0">
                <a:latin typeface="Tahoma"/>
                <a:cs typeface="Tahoma"/>
              </a:rPr>
              <a:t>(</a:t>
            </a:r>
            <a:r>
              <a:rPr lang="en-US" sz="1650" i="1" spc="110" dirty="0" err="1" smtClean="0">
                <a:latin typeface="Arial"/>
                <a:cs typeface="Arial"/>
              </a:rPr>
              <a:t>G</a:t>
            </a:r>
            <a:r>
              <a:rPr sz="1650" i="1" spc="110" dirty="0" err="1" smtClean="0">
                <a:latin typeface="Arial"/>
                <a:cs typeface="Arial"/>
              </a:rPr>
              <a:t>pal</a:t>
            </a:r>
            <a:r>
              <a:rPr sz="1650" spc="110" dirty="0">
                <a:latin typeface="Tahoma"/>
                <a:cs typeface="Tahoma"/>
              </a:rPr>
              <a:t>)</a:t>
            </a:r>
            <a:r>
              <a:rPr sz="1650" spc="110" dirty="0">
                <a:latin typeface="Arial"/>
                <a:cs typeface="Arial"/>
              </a:rPr>
              <a:t>. </a:t>
            </a:r>
            <a:r>
              <a:rPr sz="1650" dirty="0">
                <a:latin typeface="Arial"/>
                <a:cs typeface="Arial"/>
              </a:rPr>
              <a:t>The case </a:t>
            </a:r>
            <a:r>
              <a:rPr sz="1650" spc="-20" dirty="0">
                <a:latin typeface="Arial"/>
                <a:cs typeface="Arial"/>
              </a:rPr>
              <a:t>for </a:t>
            </a:r>
            <a:r>
              <a:rPr sz="1650" dirty="0">
                <a:latin typeface="Arial"/>
                <a:cs typeface="Arial"/>
              </a:rPr>
              <a:t>w = 1x1 is</a:t>
            </a:r>
            <a:r>
              <a:rPr sz="1650" spc="5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similar.</a:t>
            </a:r>
            <a:endParaRPr sz="16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192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838200" y="1524000"/>
            <a:ext cx="6335395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Arial"/>
                <a:cs typeface="Arial"/>
              </a:rPr>
              <a:t>(</a:t>
            </a:r>
            <a:r>
              <a:rPr sz="1650" spc="5" dirty="0">
                <a:latin typeface="Lucida Sans Unicode"/>
                <a:cs typeface="Lucida Sans Unicode"/>
              </a:rPr>
              <a:t>⊆</a:t>
            </a:r>
            <a:r>
              <a:rPr sz="1650" spc="5" dirty="0">
                <a:latin typeface="Arial"/>
                <a:cs typeface="Arial"/>
              </a:rPr>
              <a:t>-direction.) </a:t>
            </a:r>
            <a:r>
              <a:rPr sz="1650" spc="-25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assume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-145" dirty="0">
                <a:latin typeface="Lucida Sans Unicode"/>
                <a:cs typeface="Lucida Sans Unicode"/>
              </a:rPr>
              <a:t>∈ </a:t>
            </a:r>
            <a:r>
              <a:rPr sz="1650" i="1" spc="180" dirty="0" smtClean="0">
                <a:latin typeface="Arial"/>
                <a:cs typeface="Arial"/>
              </a:rPr>
              <a:t>L</a:t>
            </a:r>
            <a:r>
              <a:rPr sz="1650" spc="180" dirty="0" smtClean="0">
                <a:latin typeface="Tahoma"/>
                <a:cs typeface="Tahoma"/>
              </a:rPr>
              <a:t>(</a:t>
            </a:r>
            <a:r>
              <a:rPr lang="en-US" sz="1650" i="1" spc="180" dirty="0" err="1" smtClean="0">
                <a:latin typeface="Arial"/>
                <a:cs typeface="Arial"/>
              </a:rPr>
              <a:t>G</a:t>
            </a:r>
            <a:r>
              <a:rPr sz="1800" i="1" spc="270" baseline="-13888" dirty="0" err="1" smtClean="0">
                <a:latin typeface="Arial"/>
                <a:cs typeface="Arial"/>
              </a:rPr>
              <a:t>pal</a:t>
            </a:r>
            <a:r>
              <a:rPr sz="1650" spc="180" dirty="0">
                <a:latin typeface="Tahoma"/>
                <a:cs typeface="Tahoma"/>
              </a:rPr>
              <a:t>) </a:t>
            </a:r>
            <a:r>
              <a:rPr sz="1650" dirty="0">
                <a:latin typeface="Arial"/>
                <a:cs typeface="Arial"/>
              </a:rPr>
              <a:t>and </a:t>
            </a:r>
            <a:r>
              <a:rPr sz="1650" spc="-10" dirty="0">
                <a:latin typeface="Arial"/>
                <a:cs typeface="Arial"/>
              </a:rPr>
              <a:t>we prove </a:t>
            </a:r>
            <a:r>
              <a:rPr sz="1650" dirty="0">
                <a:latin typeface="Arial"/>
                <a:cs typeface="Arial"/>
              </a:rPr>
              <a:t>that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95" dirty="0">
                <a:latin typeface="Tahoma"/>
                <a:cs typeface="Tahoma"/>
              </a:rPr>
              <a:t> </a:t>
            </a:r>
            <a:r>
              <a:rPr sz="1650" i="1" spc="165" dirty="0">
                <a:latin typeface="Arial"/>
                <a:cs typeface="Arial"/>
              </a:rPr>
              <a:t>w</a:t>
            </a:r>
            <a:r>
              <a:rPr sz="1800" i="1" spc="247" baseline="27777" dirty="0">
                <a:latin typeface="Arial"/>
                <a:cs typeface="Arial"/>
              </a:rPr>
              <a:t>R</a:t>
            </a:r>
            <a:r>
              <a:rPr sz="1650" spc="165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3883178" y="1782318"/>
            <a:ext cx="400367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889375" algn="l"/>
              </a:tabLst>
            </a:pPr>
            <a:r>
              <a:rPr sz="1200" spc="-165" dirty="0">
                <a:latin typeface="Lucida Sans Unicode"/>
                <a:cs typeface="Lucida Sans Unicode"/>
              </a:rPr>
              <a:t>∗	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221762" y="2253233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838213" y="1847088"/>
            <a:ext cx="7367905" cy="1054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Since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-145" dirty="0">
                <a:latin typeface="Lucida Sans Unicode"/>
                <a:cs typeface="Lucida Sans Unicode"/>
              </a:rPr>
              <a:t>∈ </a:t>
            </a:r>
            <a:r>
              <a:rPr sz="1650" i="1" spc="160" dirty="0" smtClean="0">
                <a:latin typeface="Arial"/>
                <a:cs typeface="Arial"/>
              </a:rPr>
              <a:t>L</a:t>
            </a:r>
            <a:r>
              <a:rPr sz="1650" spc="160" dirty="0" smtClean="0">
                <a:latin typeface="Tahoma"/>
                <a:cs typeface="Tahoma"/>
              </a:rPr>
              <a:t>(</a:t>
            </a:r>
            <a:r>
              <a:rPr lang="en-US" sz="1650" i="1" spc="160" dirty="0" err="1" smtClean="0">
                <a:latin typeface="Arial"/>
                <a:cs typeface="Arial"/>
              </a:rPr>
              <a:t>G</a:t>
            </a:r>
            <a:r>
              <a:rPr sz="1800" i="1" spc="240" baseline="-13888" dirty="0" err="1" smtClean="0">
                <a:latin typeface="Arial"/>
                <a:cs typeface="Arial"/>
              </a:rPr>
              <a:t>pal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160" dirty="0">
                <a:latin typeface="Arial"/>
                <a:cs typeface="Arial"/>
              </a:rPr>
              <a:t>,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spc="-15" dirty="0">
                <a:latin typeface="Arial"/>
                <a:cs typeface="Arial"/>
              </a:rPr>
              <a:t>have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⇒ </a:t>
            </a:r>
            <a:r>
              <a:rPr sz="1650" i="1" spc="55" dirty="0">
                <a:latin typeface="Arial"/>
                <a:cs typeface="Arial"/>
              </a:rPr>
              <a:t>w</a:t>
            </a:r>
            <a:r>
              <a:rPr sz="1650" spc="55" dirty="0">
                <a:latin typeface="Arial"/>
                <a:cs typeface="Arial"/>
              </a:rPr>
              <a:t>. </a:t>
            </a:r>
            <a:r>
              <a:rPr sz="1650" spc="-25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do an induction of the length of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5" dirty="0">
                <a:latin typeface="Lucida Sans Unicode"/>
                <a:cs typeface="Lucida Sans Unicode"/>
              </a:rPr>
              <a:t>⇒</a:t>
            </a:r>
            <a:r>
              <a:rPr sz="1650" spc="105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1390"/>
              </a:spcBef>
            </a:pPr>
            <a:r>
              <a:rPr sz="1650" b="1" dirty="0">
                <a:latin typeface="Arial"/>
                <a:cs typeface="Arial"/>
              </a:rPr>
              <a:t>Basis: </a:t>
            </a:r>
            <a:r>
              <a:rPr sz="1650" dirty="0">
                <a:latin typeface="Arial"/>
                <a:cs typeface="Arial"/>
              </a:rPr>
              <a:t>The derivation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⇒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dirty="0">
                <a:latin typeface="Arial"/>
                <a:cs typeface="Arial"/>
              </a:rPr>
              <a:t>is </a:t>
            </a:r>
            <a:r>
              <a:rPr sz="1650" spc="5" dirty="0">
                <a:latin typeface="Arial"/>
                <a:cs typeface="Arial"/>
              </a:rPr>
              <a:t>done </a:t>
            </a:r>
            <a:r>
              <a:rPr sz="1650" dirty="0">
                <a:latin typeface="Arial"/>
                <a:cs typeface="Arial"/>
              </a:rPr>
              <a:t>in one </a:t>
            </a:r>
            <a:r>
              <a:rPr sz="1650" spc="-10" dirty="0">
                <a:latin typeface="Arial"/>
                <a:cs typeface="Arial"/>
              </a:rPr>
              <a:t>step. </a:t>
            </a:r>
            <a:r>
              <a:rPr sz="1650" dirty="0">
                <a:latin typeface="Arial"/>
                <a:cs typeface="Arial"/>
              </a:rPr>
              <a:t>Then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dirty="0">
                <a:latin typeface="Arial"/>
                <a:cs typeface="Arial"/>
              </a:rPr>
              <a:t>must be </a:t>
            </a:r>
            <a:r>
              <a:rPr lang="en-US" altLang="en-US" sz="1600" dirty="0">
                <a:latin typeface="Lucida Sans Unicode" panose="020B0602030504020204" pitchFamily="34" charset="0"/>
              </a:rPr>
              <a:t>ε</a:t>
            </a:r>
            <a:r>
              <a:rPr sz="1650" spc="-65" dirty="0" smtClean="0">
                <a:latin typeface="Arial"/>
                <a:cs typeface="Arial"/>
              </a:rPr>
              <a:t>,</a:t>
            </a:r>
            <a:r>
              <a:rPr sz="1650" spc="-65" dirty="0" smtClean="0">
                <a:latin typeface="Tahoma"/>
                <a:cs typeface="Tahoma"/>
              </a:rPr>
              <a:t>0</a:t>
            </a:r>
            <a:r>
              <a:rPr sz="1650" spc="-6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or </a:t>
            </a:r>
            <a:r>
              <a:rPr sz="1650" spc="-15" dirty="0">
                <a:latin typeface="Tahoma"/>
                <a:cs typeface="Tahoma"/>
              </a:rPr>
              <a:t>1</a:t>
            </a:r>
            <a:r>
              <a:rPr sz="1650" spc="-1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all  palindromes.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838213" y="3055620"/>
            <a:ext cx="8239125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50" b="1" spc="-5" dirty="0">
                <a:latin typeface="Arial"/>
                <a:cs typeface="Arial"/>
              </a:rPr>
              <a:t>Induction:</a:t>
            </a:r>
            <a:r>
              <a:rPr sz="1650" b="1" spc="1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Let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i="1" spc="145" dirty="0">
                <a:latin typeface="Arial"/>
                <a:cs typeface="Arial"/>
              </a:rPr>
              <a:t>n</a:t>
            </a:r>
            <a:r>
              <a:rPr sz="1650" i="1" spc="40" dirty="0">
                <a:latin typeface="Arial"/>
                <a:cs typeface="Arial"/>
              </a:rPr>
              <a:t> </a:t>
            </a:r>
            <a:r>
              <a:rPr sz="1650" spc="50" dirty="0">
                <a:latin typeface="Lucida Sans Unicode"/>
                <a:cs typeface="Lucida Sans Unicode"/>
              </a:rPr>
              <a:t>≥</a:t>
            </a:r>
            <a:r>
              <a:rPr sz="1650" spc="-35" dirty="0">
                <a:latin typeface="Lucida Sans Unicode"/>
                <a:cs typeface="Lucida Sans Unicode"/>
              </a:rPr>
              <a:t> </a:t>
            </a:r>
            <a:r>
              <a:rPr sz="1650" spc="-15" dirty="0">
                <a:latin typeface="Tahoma"/>
                <a:cs typeface="Tahoma"/>
              </a:rPr>
              <a:t>1</a:t>
            </a:r>
            <a:r>
              <a:rPr sz="1650" spc="-15" dirty="0">
                <a:latin typeface="Arial"/>
                <a:cs typeface="Arial"/>
              </a:rPr>
              <a:t>,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and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suppose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derivation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takes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i="1" spc="145" dirty="0">
                <a:latin typeface="Arial"/>
                <a:cs typeface="Arial"/>
              </a:rPr>
              <a:t>n</a:t>
            </a:r>
            <a:r>
              <a:rPr sz="1650" i="1" spc="-13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9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1</a:t>
            </a:r>
            <a:r>
              <a:rPr sz="1650" spc="-75" dirty="0">
                <a:latin typeface="Tahoma"/>
                <a:cs typeface="Tahoma"/>
              </a:rPr>
              <a:t> </a:t>
            </a:r>
            <a:r>
              <a:rPr sz="1650" spc="-5" dirty="0">
                <a:latin typeface="Arial"/>
                <a:cs typeface="Arial"/>
              </a:rPr>
              <a:t>steps.</a:t>
            </a:r>
            <a:r>
              <a:rPr sz="1650" spc="9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Then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must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spc="-15" dirty="0">
                <a:latin typeface="Arial"/>
                <a:cs typeface="Arial"/>
              </a:rPr>
              <a:t>have</a:t>
            </a:r>
            <a:endParaRPr sz="1650" dirty="0">
              <a:latin typeface="Arial"/>
              <a:cs typeface="Arial"/>
            </a:endParaRPr>
          </a:p>
          <a:p>
            <a:pPr marL="946785">
              <a:lnSpc>
                <a:spcPts val="905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1515"/>
              </a:lnSpc>
            </a:pPr>
            <a:r>
              <a:rPr sz="1650" i="1" spc="65" dirty="0">
                <a:latin typeface="Arial"/>
                <a:cs typeface="Arial"/>
              </a:rPr>
              <a:t>w</a:t>
            </a:r>
            <a:r>
              <a:rPr sz="1650" i="1" spc="5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35" dirty="0">
                <a:latin typeface="Tahoma"/>
                <a:cs typeface="Tahoma"/>
              </a:rPr>
              <a:t>0</a:t>
            </a:r>
            <a:r>
              <a:rPr sz="1650" i="1" spc="35" dirty="0">
                <a:latin typeface="Arial"/>
                <a:cs typeface="Arial"/>
              </a:rPr>
              <a:t>x</a:t>
            </a:r>
            <a:r>
              <a:rPr sz="1650" spc="35" dirty="0">
                <a:latin typeface="Tahoma"/>
                <a:cs typeface="Tahoma"/>
              </a:rPr>
              <a:t>0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⇐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spc="-10" dirty="0">
                <a:latin typeface="Tahoma"/>
                <a:cs typeface="Tahoma"/>
              </a:rPr>
              <a:t>0</a:t>
            </a:r>
            <a:r>
              <a:rPr sz="1650" i="1" spc="-10" dirty="0">
                <a:latin typeface="Arial"/>
                <a:cs typeface="Arial"/>
              </a:rPr>
              <a:t>P</a:t>
            </a:r>
            <a:r>
              <a:rPr sz="1650" i="1" spc="-229" dirty="0">
                <a:latin typeface="Arial"/>
                <a:cs typeface="Arial"/>
              </a:rPr>
              <a:t> </a:t>
            </a:r>
            <a:r>
              <a:rPr sz="1650" spc="-25" dirty="0">
                <a:latin typeface="Tahoma"/>
                <a:cs typeface="Tahoma"/>
              </a:rPr>
              <a:t>0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⇐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P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dirty="0">
                <a:latin typeface="Arial"/>
                <a:cs typeface="Arial"/>
              </a:rPr>
              <a:t>or</a:t>
            </a:r>
          </a:p>
        </p:txBody>
      </p:sp>
      <p:sp>
        <p:nvSpPr>
          <p:cNvPr id="10" name="object 8"/>
          <p:cNvSpPr txBox="1"/>
          <p:nvPr/>
        </p:nvSpPr>
        <p:spPr>
          <a:xfrm>
            <a:off x="1772425" y="3877818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38200" y="3942588"/>
            <a:ext cx="7829550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65" dirty="0">
                <a:latin typeface="Arial"/>
                <a:cs typeface="Arial"/>
              </a:rPr>
              <a:t>w</a:t>
            </a:r>
            <a:r>
              <a:rPr sz="1650" i="1" spc="5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35" dirty="0">
                <a:latin typeface="Tahoma"/>
                <a:cs typeface="Tahoma"/>
              </a:rPr>
              <a:t>1</a:t>
            </a:r>
            <a:r>
              <a:rPr sz="1650" i="1" spc="35" dirty="0">
                <a:latin typeface="Arial"/>
                <a:cs typeface="Arial"/>
              </a:rPr>
              <a:t>x</a:t>
            </a:r>
            <a:r>
              <a:rPr sz="1650" spc="35" dirty="0">
                <a:latin typeface="Tahoma"/>
                <a:cs typeface="Tahoma"/>
              </a:rPr>
              <a:t>1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⇐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spc="-10" dirty="0">
                <a:latin typeface="Tahoma"/>
                <a:cs typeface="Tahoma"/>
              </a:rPr>
              <a:t>1</a:t>
            </a:r>
            <a:r>
              <a:rPr sz="1650" i="1" spc="-10" dirty="0">
                <a:latin typeface="Arial"/>
                <a:cs typeface="Arial"/>
              </a:rPr>
              <a:t>P</a:t>
            </a:r>
            <a:r>
              <a:rPr sz="1650" i="1" spc="-229" dirty="0">
                <a:latin typeface="Arial"/>
                <a:cs typeface="Arial"/>
              </a:rPr>
              <a:t> </a:t>
            </a:r>
            <a:r>
              <a:rPr sz="1650" spc="-25" dirty="0">
                <a:latin typeface="Tahoma"/>
                <a:cs typeface="Tahoma"/>
              </a:rPr>
              <a:t>1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⇐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P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</a:pPr>
            <a:r>
              <a:rPr sz="1650" dirty="0">
                <a:latin typeface="Arial"/>
                <a:cs typeface="Arial"/>
              </a:rPr>
              <a:t>where the second derivation is </a:t>
            </a:r>
            <a:r>
              <a:rPr sz="1650" spc="5" dirty="0">
                <a:latin typeface="Arial"/>
                <a:cs typeface="Arial"/>
              </a:rPr>
              <a:t>done </a:t>
            </a:r>
            <a:r>
              <a:rPr sz="1650" dirty="0">
                <a:latin typeface="Arial"/>
                <a:cs typeface="Arial"/>
              </a:rPr>
              <a:t>in </a:t>
            </a:r>
            <a:r>
              <a:rPr sz="1650" i="1" spc="145" dirty="0">
                <a:latin typeface="Arial"/>
                <a:cs typeface="Arial"/>
              </a:rPr>
              <a:t>n </a:t>
            </a:r>
            <a:r>
              <a:rPr sz="1650" spc="-5" dirty="0">
                <a:latin typeface="Arial"/>
                <a:cs typeface="Arial"/>
              </a:rPr>
              <a:t>steps. </a:t>
            </a:r>
            <a:r>
              <a:rPr sz="1650" dirty="0">
                <a:latin typeface="Arial"/>
                <a:cs typeface="Arial"/>
              </a:rPr>
              <a:t>By the </a:t>
            </a:r>
            <a:r>
              <a:rPr sz="1650" spc="-5" dirty="0">
                <a:latin typeface="Arial"/>
                <a:cs typeface="Arial"/>
              </a:rPr>
              <a:t>IH </a:t>
            </a:r>
            <a:r>
              <a:rPr sz="1650" i="1" spc="160" dirty="0">
                <a:latin typeface="Arial"/>
                <a:cs typeface="Arial"/>
              </a:rPr>
              <a:t>x </a:t>
            </a:r>
            <a:r>
              <a:rPr sz="1650" dirty="0">
                <a:latin typeface="Arial"/>
                <a:cs typeface="Arial"/>
              </a:rPr>
              <a:t>is a palindrome, and</a:t>
            </a:r>
            <a:r>
              <a:rPr sz="1650" spc="-30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  </a:t>
            </a:r>
            <a:r>
              <a:rPr sz="1650" spc="-5" dirty="0">
                <a:latin typeface="Arial"/>
                <a:cs typeface="Arial"/>
              </a:rPr>
              <a:t>inductive </a:t>
            </a:r>
            <a:r>
              <a:rPr sz="1650" dirty="0">
                <a:latin typeface="Arial"/>
                <a:cs typeface="Arial"/>
              </a:rPr>
              <a:t>proof is</a:t>
            </a:r>
            <a:r>
              <a:rPr sz="1650" spc="-8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complete.</a:t>
            </a:r>
            <a:endParaRPr sz="16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73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753" y="199724"/>
            <a:ext cx="8229600" cy="916375"/>
          </a:xfrm>
        </p:spPr>
        <p:txBody>
          <a:bodyPr/>
          <a:lstStyle/>
          <a:p>
            <a:r>
              <a:rPr lang="en-US" spc="10" dirty="0"/>
              <a:t>Sentential</a:t>
            </a:r>
            <a:r>
              <a:rPr lang="en-US" spc="-70" dirty="0"/>
              <a:t> </a:t>
            </a:r>
            <a:r>
              <a:rPr lang="en-US" spc="15" dirty="0"/>
              <a:t>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810820" y="2411389"/>
            <a:ext cx="4935220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Let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lang="en-US" sz="1650" spc="-15" dirty="0" smtClean="0">
                <a:latin typeface="Arial"/>
                <a:cs typeface="Arial"/>
              </a:rPr>
              <a:t>G</a:t>
            </a:r>
            <a:r>
              <a:rPr sz="1650" spc="165" dirty="0" smtClean="0">
                <a:latin typeface="Tahoma"/>
                <a:cs typeface="Tahoma"/>
              </a:rPr>
              <a:t>=</a:t>
            </a:r>
            <a:r>
              <a:rPr sz="1650" spc="-30" dirty="0" smtClean="0">
                <a:latin typeface="Tahoma"/>
                <a:cs typeface="Tahoma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V,</a:t>
            </a:r>
            <a:r>
              <a:rPr sz="1650" i="1" spc="-175" dirty="0">
                <a:latin typeface="Arial"/>
                <a:cs typeface="Arial"/>
              </a:rPr>
              <a:t> </a:t>
            </a:r>
            <a:r>
              <a:rPr sz="1650" i="1" spc="90" dirty="0">
                <a:latin typeface="Arial"/>
                <a:cs typeface="Arial"/>
              </a:rPr>
              <a:t>T,</a:t>
            </a:r>
            <a:r>
              <a:rPr sz="1650" i="1" spc="-160" dirty="0">
                <a:latin typeface="Arial"/>
                <a:cs typeface="Arial"/>
              </a:rPr>
              <a:t> </a:t>
            </a:r>
            <a:r>
              <a:rPr sz="1650" i="1" spc="45" dirty="0">
                <a:latin typeface="Arial"/>
                <a:cs typeface="Arial"/>
              </a:rPr>
              <a:t>P,</a:t>
            </a:r>
            <a:r>
              <a:rPr sz="1650" i="1" spc="-185" dirty="0">
                <a:latin typeface="Arial"/>
                <a:cs typeface="Arial"/>
              </a:rPr>
              <a:t> </a:t>
            </a:r>
            <a:r>
              <a:rPr sz="1650" i="1" spc="55" dirty="0">
                <a:latin typeface="Arial"/>
                <a:cs typeface="Arial"/>
              </a:rPr>
              <a:t>S</a:t>
            </a:r>
            <a:r>
              <a:rPr sz="1650" spc="55" dirty="0">
                <a:latin typeface="Tahoma"/>
                <a:cs typeface="Tahoma"/>
              </a:rPr>
              <a:t>)</a:t>
            </a:r>
            <a:r>
              <a:rPr sz="1650" spc="-65" dirty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be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-5" dirty="0">
                <a:latin typeface="Arial"/>
                <a:cs typeface="Arial"/>
              </a:rPr>
              <a:t> CFG,</a:t>
            </a:r>
            <a:r>
              <a:rPr sz="1650" dirty="0">
                <a:latin typeface="Arial"/>
                <a:cs typeface="Arial"/>
              </a:rPr>
              <a:t> and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α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spc="-145" dirty="0">
                <a:latin typeface="Lucida Sans Unicode"/>
                <a:cs typeface="Lucida Sans Unicode"/>
              </a:rPr>
              <a:t>∈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spc="-15" dirty="0">
                <a:latin typeface="Tahoma"/>
                <a:cs typeface="Tahoma"/>
              </a:rPr>
              <a:t>(</a:t>
            </a:r>
            <a:r>
              <a:rPr sz="1650" i="1" spc="-15" dirty="0">
                <a:latin typeface="Arial"/>
                <a:cs typeface="Arial"/>
              </a:rPr>
              <a:t>V</a:t>
            </a:r>
            <a:r>
              <a:rPr sz="1650" i="1" spc="315" dirty="0">
                <a:latin typeface="Arial"/>
                <a:cs typeface="Arial"/>
              </a:rPr>
              <a:t> </a:t>
            </a:r>
            <a:r>
              <a:rPr sz="1650" spc="-145" dirty="0">
                <a:latin typeface="Lucida Sans Unicode"/>
                <a:cs typeface="Lucida Sans Unicode"/>
              </a:rPr>
              <a:t>∪</a:t>
            </a:r>
            <a:r>
              <a:rPr sz="1650" spc="-140" dirty="0">
                <a:latin typeface="Lucida Sans Unicode"/>
                <a:cs typeface="Lucida Sans Unicode"/>
              </a:rPr>
              <a:t> </a:t>
            </a:r>
            <a:r>
              <a:rPr sz="1650" i="1" spc="15" dirty="0">
                <a:latin typeface="Arial"/>
                <a:cs typeface="Arial"/>
              </a:rPr>
              <a:t>T</a:t>
            </a:r>
            <a:r>
              <a:rPr sz="1650" i="1" spc="-229" dirty="0">
                <a:latin typeface="Arial"/>
                <a:cs typeface="Arial"/>
              </a:rPr>
              <a:t> </a:t>
            </a:r>
            <a:r>
              <a:rPr sz="1650" spc="-5" dirty="0">
                <a:latin typeface="Tahoma"/>
                <a:cs typeface="Tahoma"/>
              </a:rPr>
              <a:t>)</a:t>
            </a:r>
            <a:r>
              <a:rPr sz="1800" spc="-7" baseline="27777" dirty="0">
                <a:latin typeface="Lucida Sans Unicode"/>
                <a:cs typeface="Lucida Sans Unicode"/>
              </a:rPr>
              <a:t>∗</a:t>
            </a:r>
            <a:r>
              <a:rPr sz="1650" spc="-5" dirty="0">
                <a:latin typeface="Arial"/>
                <a:cs typeface="Arial"/>
              </a:rPr>
              <a:t>.</a:t>
            </a:r>
            <a:r>
              <a:rPr sz="1650" spc="10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If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10820" y="2998812"/>
            <a:ext cx="7585709" cy="213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7225" algn="ctr">
              <a:lnSpc>
                <a:spcPts val="975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 dirty="0">
              <a:latin typeface="Lucida Sans Unicode"/>
              <a:cs typeface="Lucida Sans Unicode"/>
            </a:endParaRPr>
          </a:p>
          <a:p>
            <a:pPr marL="3799204">
              <a:lnSpc>
                <a:spcPts val="1515"/>
              </a:lnSpc>
            </a:pPr>
            <a:r>
              <a:rPr sz="1650" i="1" spc="-35" dirty="0">
                <a:latin typeface="Arial"/>
                <a:cs typeface="Arial"/>
              </a:rPr>
              <a:t>S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2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α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spc="-10" dirty="0">
                <a:latin typeface="Arial"/>
                <a:cs typeface="Arial"/>
              </a:rPr>
              <a:t>we </a:t>
            </a:r>
            <a:r>
              <a:rPr sz="1650" spc="-15" dirty="0">
                <a:latin typeface="Arial"/>
                <a:cs typeface="Arial"/>
              </a:rPr>
              <a:t>say </a:t>
            </a:r>
            <a:r>
              <a:rPr sz="1650" i="1" spc="185" dirty="0">
                <a:latin typeface="Arial"/>
                <a:cs typeface="Arial"/>
              </a:rPr>
              <a:t>α </a:t>
            </a:r>
            <a:r>
              <a:rPr sz="1650" dirty="0">
                <a:latin typeface="Arial"/>
                <a:cs typeface="Arial"/>
              </a:rPr>
              <a:t>is a sentential</a:t>
            </a:r>
            <a:r>
              <a:rPr sz="1650" spc="-24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form.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17000"/>
              </a:lnSpc>
            </a:pPr>
            <a:r>
              <a:rPr sz="1650" spc="-5" dirty="0">
                <a:latin typeface="Arial"/>
                <a:cs typeface="Arial"/>
              </a:rPr>
              <a:t>If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i="1" spc="225" dirty="0">
                <a:latin typeface="Arial"/>
                <a:cs typeface="Arial"/>
              </a:rPr>
              <a:t>S</a:t>
            </a:r>
            <a:r>
              <a:rPr sz="1650" spc="225" dirty="0">
                <a:latin typeface="Lucida Sans Unicode"/>
                <a:cs typeface="Lucida Sans Unicode"/>
              </a:rPr>
              <a:t>⇒</a:t>
            </a:r>
            <a:r>
              <a:rPr sz="1800" i="1" spc="337" baseline="-13888" dirty="0">
                <a:latin typeface="Arial"/>
                <a:cs typeface="Arial"/>
              </a:rPr>
              <a:t>lm</a:t>
            </a:r>
            <a:r>
              <a:rPr sz="1650" i="1" spc="225" dirty="0">
                <a:latin typeface="Arial"/>
                <a:cs typeface="Arial"/>
              </a:rPr>
              <a:t>α</a:t>
            </a:r>
            <a:r>
              <a:rPr sz="1650" i="1" spc="-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we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15" dirty="0">
                <a:latin typeface="Arial"/>
                <a:cs typeface="Arial"/>
              </a:rPr>
              <a:t>say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that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α</a:t>
            </a:r>
            <a:r>
              <a:rPr sz="1650" i="1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 </a:t>
            </a:r>
            <a:r>
              <a:rPr sz="1650" b="1" dirty="0">
                <a:latin typeface="Arial"/>
                <a:cs typeface="Arial"/>
              </a:rPr>
              <a:t>left-sentential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form</a:t>
            </a:r>
            <a:r>
              <a:rPr sz="1650" spc="-10" dirty="0">
                <a:latin typeface="Arial"/>
                <a:cs typeface="Arial"/>
              </a:rPr>
              <a:t>,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and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if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i="1" spc="250" dirty="0">
                <a:latin typeface="Arial"/>
                <a:cs typeface="Arial"/>
              </a:rPr>
              <a:t>S</a:t>
            </a:r>
            <a:r>
              <a:rPr sz="1650" spc="250" dirty="0">
                <a:latin typeface="Lucida Sans Unicode"/>
                <a:cs typeface="Lucida Sans Unicode"/>
              </a:rPr>
              <a:t>⇒</a:t>
            </a:r>
            <a:r>
              <a:rPr sz="1800" i="1" spc="375" baseline="-9259" dirty="0">
                <a:latin typeface="Arial"/>
                <a:cs typeface="Arial"/>
              </a:rPr>
              <a:t>rm</a:t>
            </a:r>
            <a:r>
              <a:rPr sz="1650" i="1" spc="250" dirty="0">
                <a:latin typeface="Arial"/>
                <a:cs typeface="Arial"/>
              </a:rPr>
              <a:t>α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we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15" dirty="0">
                <a:latin typeface="Arial"/>
                <a:cs typeface="Arial"/>
              </a:rPr>
              <a:t>say </a:t>
            </a:r>
            <a:r>
              <a:rPr sz="1650" dirty="0">
                <a:latin typeface="Arial"/>
                <a:cs typeface="Arial"/>
              </a:rPr>
              <a:t>that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  right-sentential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form.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b="1" spc="-5" dirty="0">
                <a:latin typeface="Arial"/>
                <a:cs typeface="Arial"/>
              </a:rPr>
              <a:t>Note: </a:t>
            </a:r>
            <a:r>
              <a:rPr sz="1650" i="1" spc="165" dirty="0" smtClean="0">
                <a:latin typeface="Arial"/>
                <a:cs typeface="Arial"/>
              </a:rPr>
              <a:t>L</a:t>
            </a:r>
            <a:r>
              <a:rPr sz="1650" spc="165" dirty="0" smtClean="0">
                <a:latin typeface="Tahoma"/>
                <a:cs typeface="Tahoma"/>
              </a:rPr>
              <a:t>(</a:t>
            </a:r>
            <a:r>
              <a:rPr lang="en-US" sz="1650" i="1" spc="165" dirty="0" smtClean="0">
                <a:latin typeface="Arial"/>
                <a:cs typeface="Arial"/>
              </a:rPr>
              <a:t>G</a:t>
            </a:r>
            <a:r>
              <a:rPr sz="1650" spc="165" dirty="0" smtClean="0">
                <a:latin typeface="Tahoma"/>
                <a:cs typeface="Tahoma"/>
              </a:rPr>
              <a:t>)</a:t>
            </a:r>
            <a:r>
              <a:rPr sz="1650" spc="-240" dirty="0" smtClean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is those sentential </a:t>
            </a:r>
            <a:r>
              <a:rPr sz="1650" spc="-5" dirty="0">
                <a:latin typeface="Arial"/>
                <a:cs typeface="Arial"/>
              </a:rPr>
              <a:t>forms </a:t>
            </a:r>
            <a:r>
              <a:rPr sz="1650" dirty="0">
                <a:latin typeface="Arial"/>
                <a:cs typeface="Arial"/>
              </a:rPr>
              <a:t>that are in </a:t>
            </a:r>
            <a:r>
              <a:rPr sz="1650" i="1" spc="15" dirty="0">
                <a:latin typeface="Arial"/>
                <a:cs typeface="Arial"/>
              </a:rPr>
              <a:t>T </a:t>
            </a:r>
            <a:r>
              <a:rPr sz="1800" spc="-37" baseline="27777" dirty="0">
                <a:latin typeface="Lucida Sans Unicode"/>
                <a:cs typeface="Lucida Sans Unicode"/>
              </a:rPr>
              <a:t>∗</a:t>
            </a:r>
            <a:r>
              <a:rPr sz="1650" spc="-25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494375"/>
            <a:ext cx="846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Derivation from the start symbol produce strings that have a special role.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call these sentential forms.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63395" y="5590539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2819401" y="1170642"/>
            <a:ext cx="1234212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40600"/>
              </a:lnSpc>
            </a:pPr>
            <a:r>
              <a:rPr sz="1650" dirty="0" smtClean="0">
                <a:latin typeface="Arial"/>
                <a:cs typeface="Arial"/>
              </a:rPr>
              <a:t>Recall</a:t>
            </a:r>
            <a:r>
              <a:rPr lang="en-US" sz="1650" spc="-85" dirty="0">
                <a:latin typeface="Arial"/>
                <a:cs typeface="Arial"/>
              </a:rPr>
              <a:t> </a:t>
            </a:r>
            <a:r>
              <a:rPr lang="en-US" sz="1650" i="1" spc="135" dirty="0" smtClean="0">
                <a:latin typeface="Arial"/>
                <a:cs typeface="Arial"/>
              </a:rPr>
              <a:t>G</a:t>
            </a:r>
            <a:r>
              <a:rPr sz="1800" spc="202" baseline="-11574" dirty="0" smtClean="0">
                <a:latin typeface="Lucida Sans Unicode"/>
                <a:cs typeface="Lucida Sans Unicode"/>
              </a:rPr>
              <a:t>1</a:t>
            </a:r>
            <a:r>
              <a:rPr sz="1650" spc="135" dirty="0">
                <a:latin typeface="Arial"/>
                <a:cs typeface="Arial"/>
              </a:rPr>
              <a:t>: 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endParaRPr sz="1650" dirty="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790"/>
              </a:spcBef>
            </a:pPr>
            <a:r>
              <a:rPr sz="1650" i="1" spc="300" dirty="0">
                <a:latin typeface="Arial"/>
                <a:cs typeface="Arial"/>
              </a:rPr>
              <a:t>I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343032" y="1626303"/>
            <a:ext cx="276733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0545" algn="l"/>
              </a:tabLst>
            </a:pPr>
            <a:r>
              <a:rPr sz="1650" spc="204" dirty="0">
                <a:latin typeface="Lucida Sans Unicode"/>
                <a:cs typeface="Lucida Sans Unicode"/>
              </a:rPr>
              <a:t>→	</a:t>
            </a:r>
            <a:r>
              <a:rPr sz="1650" i="1" spc="300" dirty="0">
                <a:latin typeface="Arial"/>
                <a:cs typeface="Arial"/>
              </a:rPr>
              <a:t>I</a:t>
            </a:r>
            <a:r>
              <a:rPr sz="1650" i="1" spc="145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0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4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635635" algn="l"/>
              </a:tabLst>
            </a:pPr>
            <a:r>
              <a:rPr sz="1650" spc="204" dirty="0">
                <a:latin typeface="Lucida Sans Unicode"/>
                <a:cs typeface="Lucida Sans Unicode"/>
              </a:rPr>
              <a:t>→	</a:t>
            </a: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-170" dirty="0">
                <a:latin typeface="Arial"/>
                <a:cs typeface="Arial"/>
              </a:rPr>
              <a:t>b 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220" dirty="0">
                <a:latin typeface="Arial"/>
                <a:cs typeface="Arial"/>
              </a:rPr>
              <a:t>Ia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130" dirty="0">
                <a:latin typeface="Arial"/>
                <a:cs typeface="Arial"/>
              </a:rPr>
              <a:t>Ib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200" dirty="0">
                <a:latin typeface="Arial"/>
                <a:cs typeface="Arial"/>
              </a:rPr>
              <a:t>I</a:t>
            </a:r>
            <a:r>
              <a:rPr sz="1650" spc="200" dirty="0">
                <a:latin typeface="Tahoma"/>
                <a:cs typeface="Tahoma"/>
              </a:rPr>
              <a:t>0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335" dirty="0">
                <a:latin typeface="Lucida Sans Unicode"/>
                <a:cs typeface="Lucida Sans Unicode"/>
              </a:rPr>
              <a:t> </a:t>
            </a:r>
            <a:r>
              <a:rPr sz="1650" i="1" spc="200" dirty="0">
                <a:latin typeface="Arial"/>
                <a:cs typeface="Arial"/>
              </a:rPr>
              <a:t>I</a:t>
            </a:r>
            <a:r>
              <a:rPr sz="1650" spc="200" dirty="0">
                <a:latin typeface="Tahoma"/>
                <a:cs typeface="Tahoma"/>
              </a:rPr>
              <a:t>1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2990669" y="1524000"/>
            <a:ext cx="4364735" cy="809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958228" y="2338011"/>
            <a:ext cx="7042772" cy="373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Tahoma"/>
                <a:cs typeface="Tahoma"/>
              </a:rPr>
              <a:t>1</a:t>
            </a:r>
            <a:r>
              <a:rPr sz="1650" spc="10" dirty="0">
                <a:latin typeface="Lucida Sans Unicode"/>
                <a:cs typeface="Lucida Sans Unicode"/>
              </a:rPr>
              <a:t>−</a:t>
            </a:r>
            <a:r>
              <a:rPr sz="1650" spc="-65" dirty="0">
                <a:latin typeface="Lucida Sans Unicode"/>
                <a:cs typeface="Lucida Sans Unicode"/>
              </a:rPr>
              <a:t> </a:t>
            </a:r>
            <a:r>
              <a:rPr sz="1650" dirty="0">
                <a:latin typeface="Arial"/>
                <a:cs typeface="Arial"/>
              </a:rPr>
              <a:t>Then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75" dirty="0">
                <a:latin typeface="Tahoma"/>
                <a:cs typeface="Tahoma"/>
              </a:rPr>
              <a:t>(</a:t>
            </a:r>
            <a:r>
              <a:rPr sz="1650" i="1" spc="175" dirty="0">
                <a:latin typeface="Arial"/>
                <a:cs typeface="Arial"/>
              </a:rPr>
              <a:t>I</a:t>
            </a:r>
            <a:r>
              <a:rPr sz="1650" i="1" spc="5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60" dirty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 sentential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form</a:t>
            </a:r>
            <a:r>
              <a:rPr sz="1650" dirty="0">
                <a:latin typeface="Arial"/>
                <a:cs typeface="Arial"/>
              </a:rPr>
              <a:t> since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630680" algn="ctr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20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20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2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5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2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210" dirty="0" smtClean="0">
                <a:latin typeface="Arial"/>
                <a:cs typeface="Arial"/>
              </a:rPr>
              <a:t>E</a:t>
            </a:r>
            <a:r>
              <a:rPr lang="en-US" sz="1650" i="1" spc="210" dirty="0" smtClean="0">
                <a:latin typeface="Arial"/>
                <a:cs typeface="Arial"/>
              </a:rPr>
              <a:t>*</a:t>
            </a:r>
            <a:r>
              <a:rPr sz="1650" spc="210" dirty="0" smtClean="0">
                <a:latin typeface="Tahoma"/>
                <a:cs typeface="Tahoma"/>
              </a:rPr>
              <a:t>(</a:t>
            </a:r>
            <a:r>
              <a:rPr sz="1650" i="1" spc="210" dirty="0">
                <a:latin typeface="Arial"/>
                <a:cs typeface="Arial"/>
              </a:rPr>
              <a:t>I</a:t>
            </a:r>
            <a:r>
              <a:rPr sz="1650" i="1" spc="4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endParaRPr sz="16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This derivation is neither leftmost, nor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right-most.</a:t>
            </a: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spc="10" dirty="0">
                <a:latin typeface="Tahoma"/>
                <a:cs typeface="Tahoma"/>
              </a:rPr>
              <a:t>2</a:t>
            </a:r>
            <a:r>
              <a:rPr sz="1650" spc="10" dirty="0">
                <a:latin typeface="Lucida Sans Unicode"/>
                <a:cs typeface="Lucida Sans Unicode"/>
              </a:rPr>
              <a:t>− </a:t>
            </a: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434" dirty="0">
                <a:latin typeface="Lucida Sans Unicode"/>
                <a:cs typeface="Lucida Sans Unicode"/>
              </a:rPr>
              <a:t>∗    </a:t>
            </a:r>
            <a:r>
              <a:rPr sz="1650" i="1" spc="185" dirty="0">
                <a:latin typeface="Arial"/>
                <a:cs typeface="Arial"/>
              </a:rPr>
              <a:t>E </a:t>
            </a:r>
            <a:r>
              <a:rPr sz="1650" dirty="0">
                <a:latin typeface="Arial"/>
                <a:cs typeface="Arial"/>
              </a:rPr>
              <a:t>left-sentential </a:t>
            </a:r>
            <a:r>
              <a:rPr sz="1650" spc="-5" dirty="0">
                <a:latin typeface="Arial"/>
                <a:cs typeface="Arial"/>
              </a:rPr>
              <a:t>form,</a:t>
            </a:r>
            <a:r>
              <a:rPr sz="1650" spc="-27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since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618615" algn="ctr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i="1" spc="300" dirty="0">
                <a:latin typeface="Arial"/>
                <a:cs typeface="Arial"/>
              </a:rPr>
              <a:t>I</a:t>
            </a:r>
            <a:r>
              <a:rPr sz="1650" i="1" spc="4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spc="10" dirty="0">
                <a:latin typeface="Tahoma"/>
                <a:cs typeface="Tahoma"/>
              </a:rPr>
              <a:t>3</a:t>
            </a:r>
            <a:r>
              <a:rPr sz="1650" spc="10" dirty="0">
                <a:latin typeface="Lucida Sans Unicode"/>
                <a:cs typeface="Lucida Sans Unicode"/>
              </a:rPr>
              <a:t>−</a:t>
            </a:r>
            <a:r>
              <a:rPr sz="1650" spc="-6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60" dirty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 right-sentential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form</a:t>
            </a:r>
            <a:r>
              <a:rPr sz="1650" dirty="0">
                <a:latin typeface="Arial"/>
                <a:cs typeface="Arial"/>
              </a:rPr>
              <a:t> since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630680" algn="ctr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3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endParaRPr sz="16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2097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G = (V, T, P, S) be a CFG. A tree is a 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derivation (or parse) tree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if: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interior node is labeled by a variable in V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leaf is labeled by either a variable, a terminal or </a:t>
            </a:r>
            <a:r>
              <a:rPr lang="en-US" altLang="en-US" sz="2000" dirty="0" smtClean="0">
                <a:latin typeface="Lucida Sans Unicode" panose="020B0602030504020204" pitchFamily="34" charset="0"/>
              </a:rPr>
              <a:t>ε. However if leaf is ε, then it must be the only child of its parent.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label of the root is S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interior node is labeled A and its children are labeled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,…,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from left to right, then</a:t>
            </a:r>
          </a:p>
          <a:p>
            <a:pPr lvl="1"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A –&gt; X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,…,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must be a production in P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vertex has label ε, then that vertex is a leaf and the only child of its’ parent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Generally, a derivation tree can be defined with any non-terminal as the root.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586849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66"/>
                </a:solidFill>
              </a:rPr>
              <a:t>context-free grammar</a:t>
            </a:r>
            <a:r>
              <a:rPr lang="en-US" altLang="en-US" dirty="0"/>
              <a:t>  is a notation for describing languages.</a:t>
            </a:r>
          </a:p>
          <a:p>
            <a:r>
              <a:rPr lang="en-US" altLang="en-US" dirty="0"/>
              <a:t>It is more powerful than finite automata or RE’s, but still cannot define all possible languages.</a:t>
            </a:r>
          </a:p>
          <a:p>
            <a:r>
              <a:rPr lang="en-US" altLang="en-US" dirty="0"/>
              <a:t>Every regular language is a CFL.</a:t>
            </a:r>
          </a:p>
          <a:p>
            <a:r>
              <a:rPr lang="en-US" altLang="en-US" dirty="0"/>
              <a:t>The class of regular languages is a proper subclass of CFLs.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00400" y="3810000"/>
            <a:ext cx="2971800" cy="19050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771900" y="4572000"/>
            <a:ext cx="1828800" cy="7620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098925" y="40751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CFL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194175" y="4769644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Regular</a:t>
            </a:r>
          </a:p>
        </p:txBody>
      </p:sp>
    </p:spTree>
    <p:extLst>
      <p:ext uri="{BB962C8B-B14F-4D97-AF65-F5344CB8AC3E}">
        <p14:creationId xmlns:p14="http://schemas.microsoft.com/office/powerpoint/2010/main" val="19517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198" y="1208731"/>
            <a:ext cx="2252309" cy="17863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dirty="0" smtClean="0"/>
              <a:t>Tree..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09" y="3183138"/>
            <a:ext cx="2514600" cy="2319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4478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parse tree showing the derivation of I+E from 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3753" y="4084280"/>
            <a:ext cx="717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parse tree showing the derivation of P </a:t>
            </a:r>
            <a:r>
              <a:rPr lang="en-US" sz="2400" spc="204" dirty="0" smtClean="0">
                <a:latin typeface="Lucida Sans Unicode"/>
                <a:cs typeface="Lucida Sans Unicode"/>
              </a:rPr>
              <a:t>⇒ 0110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94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DA42-B0D6-46F3-AAE0-7FA570149790}" type="slidenum">
              <a:rPr lang="en-US"/>
              <a:pPr/>
              <a:t>21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sz="2800" i="1" dirty="0">
                <a:solidFill>
                  <a:srgbClr val="FF0066"/>
                </a:solidFill>
              </a:rPr>
              <a:t>Parse trees</a:t>
            </a:r>
            <a:r>
              <a:rPr lang="en-US" sz="2800" dirty="0"/>
              <a:t>  are trees labeled by symbols of a particular CFG.</a:t>
            </a:r>
          </a:p>
          <a:p>
            <a:r>
              <a:rPr lang="en-US" sz="2800" dirty="0">
                <a:solidFill>
                  <a:srgbClr val="FF9900"/>
                </a:solidFill>
              </a:rPr>
              <a:t>Leaves</a:t>
            </a:r>
            <a:r>
              <a:rPr lang="en-US" sz="2800" dirty="0"/>
              <a:t>: labeled by a terminal or </a:t>
            </a:r>
            <a:r>
              <a:rPr lang="en-US" sz="2800" dirty="0">
                <a:latin typeface="Lucida Sans Unicode" pitchFamily="34" charset="0"/>
              </a:rPr>
              <a:t>ε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FF9900"/>
                </a:solidFill>
              </a:rPr>
              <a:t>Interior nodes</a:t>
            </a:r>
            <a:r>
              <a:rPr lang="en-US" sz="2800" dirty="0"/>
              <a:t>: labeled by a variable.</a:t>
            </a:r>
          </a:p>
          <a:p>
            <a:pPr lvl="1"/>
            <a:r>
              <a:rPr lang="en-US" sz="2800" dirty="0"/>
              <a:t>Children are labeled by the right side of a production for the parent.</a:t>
            </a:r>
          </a:p>
          <a:p>
            <a:r>
              <a:rPr lang="en-US" sz="2800" dirty="0">
                <a:solidFill>
                  <a:srgbClr val="FF9900"/>
                </a:solidFill>
              </a:rPr>
              <a:t>Root</a:t>
            </a:r>
            <a:r>
              <a:rPr lang="en-US" sz="2800" dirty="0"/>
              <a:t>: must be labeled by the start symbol.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58D80-80DA-4C43-8C6A-A6C743933160}" type="slidenum">
              <a:rPr lang="en-US"/>
              <a:pPr/>
              <a:t>22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Parse Tree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3230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None/>
            </a:pPr>
            <a:r>
              <a:rPr lang="en-US" sz="3200">
                <a:solidFill>
                  <a:srgbClr val="CC3300"/>
                </a:solidFill>
              </a:rPr>
              <a:t>S -&gt; SS | (S) | ()</a:t>
            </a:r>
            <a:endParaRPr lang="en-US">
              <a:latin typeface="Times New Roman" charset="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438400" y="2590800"/>
            <a:ext cx="3886200" cy="3124200"/>
            <a:chOff x="1536" y="1632"/>
            <a:chExt cx="2448" cy="1968"/>
          </a:xfrm>
        </p:grpSpPr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2064" y="1872"/>
              <a:ext cx="1584" cy="576"/>
              <a:chOff x="2064" y="1872"/>
              <a:chExt cx="1584" cy="576"/>
            </a:xfrm>
          </p:grpSpPr>
          <p:sp>
            <p:nvSpPr>
              <p:cNvPr id="11271" name="Oval 7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1272" name="Oval 8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1278" name="Line 14"/>
              <p:cNvSpPr>
                <a:spLocks noChangeShapeType="1"/>
              </p:cNvSpPr>
              <p:nvPr/>
            </p:nvSpPr>
            <p:spPr bwMode="auto">
              <a:xfrm flipH="1">
                <a:off x="2304" y="1872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9" name="Line 15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536" y="2400"/>
              <a:ext cx="1296" cy="624"/>
              <a:chOff x="1536" y="2400"/>
              <a:chExt cx="1296" cy="624"/>
            </a:xfrm>
          </p:grpSpPr>
          <p:sp>
            <p:nvSpPr>
              <p:cNvPr id="11269" name="Oval 5"/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1270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1275" name="Oval 1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1280" name="Line 16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1" name="Line 17"/>
              <p:cNvSpPr>
                <a:spLocks noChangeShapeType="1"/>
              </p:cNvSpPr>
              <p:nvPr/>
            </p:nvSpPr>
            <p:spPr bwMode="auto">
              <a:xfrm flipH="1">
                <a:off x="1728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1824" y="2976"/>
              <a:ext cx="768" cy="624"/>
              <a:chOff x="1824" y="2976"/>
              <a:chExt cx="768" cy="624"/>
            </a:xfrm>
          </p:grpSpPr>
          <p:sp>
            <p:nvSpPr>
              <p:cNvPr id="11274" name="Oval 10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1277" name="Oval 13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1283" name="Line 19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4" name="Line 20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072" y="2448"/>
              <a:ext cx="912" cy="576"/>
              <a:chOff x="3072" y="2448"/>
              <a:chExt cx="912" cy="576"/>
            </a:xfrm>
          </p:grpSpPr>
          <p:sp>
            <p:nvSpPr>
              <p:cNvPr id="11273" name="Oval 9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1276" name="Oval 12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1285" name="Line 21"/>
              <p:cNvSpPr>
                <a:spLocks noChangeShapeType="1"/>
              </p:cNvSpPr>
              <p:nvPr/>
            </p:nvSpPr>
            <p:spPr bwMode="auto">
              <a:xfrm flipH="1">
                <a:off x="3216" y="244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6" name="Line 22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E03EA-686F-4F0E-A468-01A767B371F8}" type="slidenum">
              <a:rPr lang="en-US"/>
              <a:pPr/>
              <a:t>23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Yield of a Parse Tree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concatenation of the labels of the leaves in left-to-right order</a:t>
            </a:r>
          </a:p>
          <a:p>
            <a:pPr lvl="1"/>
            <a:r>
              <a:rPr lang="en-US"/>
              <a:t>That is, in the order of a preorder traversal.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is called the </a:t>
            </a:r>
            <a:r>
              <a:rPr lang="en-US" i="1">
                <a:solidFill>
                  <a:srgbClr val="FF0066"/>
                </a:solidFill>
              </a:rPr>
              <a:t>yield</a:t>
            </a:r>
            <a:r>
              <a:rPr lang="en-US"/>
              <a:t>  of the parse tree.</a:t>
            </a:r>
          </a:p>
          <a:p>
            <a:r>
              <a:rPr lang="en-US">
                <a:solidFill>
                  <a:srgbClr val="33CC33"/>
                </a:solidFill>
              </a:rPr>
              <a:t>Example</a:t>
            </a:r>
            <a:r>
              <a:rPr lang="en-US"/>
              <a:t>: yield of             is (())()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67000" y="3276600"/>
            <a:ext cx="3962400" cy="2743200"/>
            <a:chOff x="1536" y="1632"/>
            <a:chExt cx="2448" cy="1968"/>
          </a:xfrm>
        </p:grpSpPr>
        <p:sp>
          <p:nvSpPr>
            <p:cNvPr id="13317" name="Oval 5"/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064" y="1872"/>
              <a:ext cx="1584" cy="576"/>
              <a:chOff x="2064" y="1872"/>
              <a:chExt cx="1584" cy="576"/>
            </a:xfrm>
          </p:grpSpPr>
          <p:sp>
            <p:nvSpPr>
              <p:cNvPr id="13319" name="Oval 7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3320" name="Oval 8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 flipH="1">
                <a:off x="2304" y="1872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Line 10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36" y="2400"/>
              <a:ext cx="1296" cy="624"/>
              <a:chOff x="1536" y="2400"/>
              <a:chExt cx="1296" cy="624"/>
            </a:xfrm>
          </p:grpSpPr>
          <p:sp>
            <p:nvSpPr>
              <p:cNvPr id="13324" name="Oval 12"/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3325" name="Oval 13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3326" name="Oval 14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3327" name="Line 15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8" name="Line 16"/>
              <p:cNvSpPr>
                <a:spLocks noChangeShapeType="1"/>
              </p:cNvSpPr>
              <p:nvPr/>
            </p:nvSpPr>
            <p:spPr bwMode="auto">
              <a:xfrm flipH="1">
                <a:off x="1728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9" name="Line 17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824" y="2976"/>
              <a:ext cx="768" cy="624"/>
              <a:chOff x="1824" y="2976"/>
              <a:chExt cx="768" cy="624"/>
            </a:xfrm>
          </p:grpSpPr>
          <p:sp>
            <p:nvSpPr>
              <p:cNvPr id="13331" name="Oval 19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3332" name="Oval 20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3333" name="Line 21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4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072" y="2448"/>
              <a:ext cx="912" cy="576"/>
              <a:chOff x="3072" y="2448"/>
              <a:chExt cx="912" cy="576"/>
            </a:xfrm>
          </p:grpSpPr>
          <p:sp>
            <p:nvSpPr>
              <p:cNvPr id="13336" name="Oval 24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(</a:t>
                </a:r>
              </a:p>
            </p:txBody>
          </p:sp>
          <p:sp>
            <p:nvSpPr>
              <p:cNvPr id="13337" name="Oval 25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)</a:t>
                </a:r>
              </a:p>
            </p:txBody>
          </p:sp>
          <p:sp>
            <p:nvSpPr>
              <p:cNvPr id="13338" name="Line 26"/>
              <p:cNvSpPr>
                <a:spLocks noChangeShapeType="1"/>
              </p:cNvSpPr>
              <p:nvPr/>
            </p:nvSpPr>
            <p:spPr bwMode="auto">
              <a:xfrm flipH="1">
                <a:off x="3216" y="244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Line 27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Inference, </a:t>
            </a:r>
            <a:r>
              <a:rPr lang="en-US" dirty="0" smtClean="0"/>
              <a:t>Derivation and Parse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69437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Inference to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505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81000" y="1371601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We’ll prove: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=&gt;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*lm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w, then there is a parse tree with root A and yield w.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there is a parse tree with root labeled A and yield w, then A =&gt;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*lm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572000"/>
            <a:ext cx="7267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2B44-8886-4811-8343-4337497EC692}" type="slidenum">
              <a:rPr lang="en-US"/>
              <a:pPr/>
              <a:t>26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Proof</a:t>
            </a:r>
            <a:r>
              <a:rPr lang="en-US" dirty="0"/>
              <a:t>: Part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leftmost derivation of a terminal string, we need to prove the existence of a parse tree.</a:t>
            </a:r>
          </a:p>
          <a:p>
            <a:r>
              <a:rPr lang="en-US"/>
              <a:t>The proof is an induction on the length of the derivation.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3F057-C0D0-4D10-9E62-195ABA6B2686}" type="slidenum">
              <a:rPr lang="en-US"/>
              <a:pPr/>
              <a:t>27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 </a:t>
            </a:r>
            <a:r>
              <a:rPr lang="en-US" dirty="0"/>
              <a:t>– </a:t>
            </a:r>
            <a:r>
              <a:rPr lang="en-US" dirty="0">
                <a:solidFill>
                  <a:srgbClr val="3366FF"/>
                </a:solidFill>
              </a:rPr>
              <a:t>Basis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 =&gt;*</a:t>
            </a:r>
            <a:r>
              <a:rPr lang="en-US" baseline="-25000"/>
              <a:t>lm</a:t>
            </a:r>
            <a:r>
              <a:rPr lang="en-US"/>
              <a:t> a</a:t>
            </a:r>
            <a:r>
              <a:rPr lang="en-US" baseline="-25000"/>
              <a:t>1</a:t>
            </a:r>
            <a:r>
              <a:rPr lang="en-US"/>
              <a:t>…a</a:t>
            </a:r>
            <a:r>
              <a:rPr lang="en-US" baseline="-25000"/>
              <a:t>n</a:t>
            </a:r>
            <a:r>
              <a:rPr lang="en-US"/>
              <a:t> by a one-step derivation, then there must be a parse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2590800"/>
            <a:ext cx="4038600" cy="1828800"/>
            <a:chOff x="4320" y="2064"/>
            <a:chExt cx="1104" cy="720"/>
          </a:xfrm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4704" y="2064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4320" y="2496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r>
                <a:rPr lang="en-US" baseline="-25000"/>
                <a:t>1</a:t>
              </a: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5136" y="2496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r>
                <a:rPr lang="en-US" baseline="-25000"/>
                <a:t>n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4656" y="2496"/>
              <a:ext cx="4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. . .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4560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4944" y="23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C7FE-4A10-444B-AABF-5D51ADCE0992}" type="slidenum">
              <a:rPr lang="en-US"/>
              <a:pPr/>
              <a:t>28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 </a:t>
            </a:r>
            <a:r>
              <a:rPr lang="en-US" dirty="0"/>
              <a:t>– </a:t>
            </a:r>
            <a:r>
              <a:rPr lang="en-US" dirty="0">
                <a:solidFill>
                  <a:srgbClr val="3366FF"/>
                </a:solidFill>
              </a:rPr>
              <a:t>Induction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43000"/>
            <a:ext cx="7772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048000"/>
            <a:ext cx="7848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48C2-3591-48D1-9D5C-CC3F155A8557}" type="slidenum">
              <a:rPr lang="en-US"/>
              <a:pPr/>
              <a:t>29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366FF"/>
                </a:solidFill>
              </a:rPr>
              <a:t>Induction</a:t>
            </a:r>
            <a:r>
              <a:rPr lang="en-US"/>
              <a:t> – (2)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04800" y="3429000"/>
            <a:ext cx="7772400" cy="4114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70389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1" y="1295400"/>
            <a:ext cx="8063752" cy="126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14" dirty="0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lang="en-US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12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i="1" spc="179" baseline="-15151" dirty="0" err="1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  <a:r>
              <a:rPr lang="en-US" sz="2400" i="1" spc="277" baseline="-151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785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-10" dirty="0">
                <a:latin typeface="Arial" panose="020B0604020202020204" pitchFamily="34" charset="0"/>
                <a:cs typeface="Arial" panose="020B0604020202020204" pitchFamily="34" charset="0"/>
              </a:rPr>
              <a:t>{w</a:t>
            </a:r>
            <a:r>
              <a:rPr lang="en-US" i="1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-165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n-US" i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pc="215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l-GR" sz="2400" i="1" spc="322" baseline="23569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l-GR" sz="2400" i="1" spc="89" baseline="2356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pc="14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l-GR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1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i="1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785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75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i="1" spc="112" baseline="23569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i="1" spc="75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200700"/>
              </a:lnSpc>
              <a:spcBef>
                <a:spcPts val="15"/>
              </a:spcBef>
            </a:pPr>
            <a:r>
              <a:rPr lang="en-US" spc="15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pc="114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000" spc="-170" dirty="0" err="1">
                <a:latin typeface="Arial" panose="020B0604020202020204" pitchFamily="34" charset="0"/>
                <a:cs typeface="Arial" panose="020B0604020202020204" pitchFamily="34" charset="0"/>
              </a:rPr>
              <a:t>otto</a:t>
            </a:r>
            <a:r>
              <a:rPr lang="en-US" sz="20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-165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i="1" spc="114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i="1" spc="172" baseline="-15151" dirty="0" err="1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  <a:r>
              <a:rPr lang="en-US" i="1" spc="114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spc="-170" dirty="0" err="1">
                <a:latin typeface="Arial" panose="020B0604020202020204" pitchFamily="34" charset="0"/>
                <a:cs typeface="Arial" panose="020B0604020202020204" pitchFamily="34" charset="0"/>
              </a:rPr>
              <a:t>madamimadam</a:t>
            </a:r>
            <a:r>
              <a:rPr lang="en-US" sz="20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-165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i="1" spc="135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i="1" spc="202" baseline="-15151" dirty="0" err="1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  <a:r>
              <a:rPr lang="en-US" spc="135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pc="229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l-GR" spc="585" dirty="0">
                <a:latin typeface="Arial" panose="020B0604020202020204" pitchFamily="34" charset="0"/>
                <a:cs typeface="Arial" panose="020B0604020202020204" pitchFamily="34" charset="0"/>
              </a:rPr>
              <a:t>Σ </a:t>
            </a:r>
            <a:r>
              <a:rPr lang="el-GR" spc="785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l-GR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spc="25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l-GR" spc="25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l-GR" i="1" spc="2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pc="15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i="1" spc="15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pc="13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pc="90" dirty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lang="en-US" i="1" spc="12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i="1" spc="179" baseline="-15151" dirty="0" err="1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  <a:r>
              <a:rPr lang="en-US" sz="2400" i="1" spc="179" baseline="-1515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pc="95" dirty="0">
                <a:latin typeface="Arial" panose="020B0604020202020204" pitchFamily="34" charset="0"/>
                <a:cs typeface="Arial" panose="020B0604020202020204" pitchFamily="34" charset="0"/>
              </a:rPr>
              <a:t>were </a:t>
            </a:r>
            <a:r>
              <a:rPr lang="en-US" spc="120" dirty="0">
                <a:latin typeface="Arial" panose="020B0604020202020204" pitchFamily="34" charset="0"/>
                <a:cs typeface="Arial" panose="020B0604020202020204" pitchFamily="34" charset="0"/>
              </a:rPr>
              <a:t>regular.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609601" y="2710787"/>
            <a:ext cx="5116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229" dirty="0">
                <a:latin typeface="Arial"/>
                <a:cs typeface="Arial"/>
              </a:rPr>
              <a:t>Let </a:t>
            </a:r>
            <a:r>
              <a:rPr sz="1950" i="1" spc="190" dirty="0">
                <a:latin typeface="Arial"/>
                <a:cs typeface="Arial"/>
              </a:rPr>
              <a:t>n </a:t>
            </a:r>
            <a:r>
              <a:rPr sz="1950" spc="114" dirty="0">
                <a:latin typeface="Arial"/>
                <a:cs typeface="Arial"/>
              </a:rPr>
              <a:t>be </a:t>
            </a:r>
            <a:r>
              <a:rPr sz="1950" spc="110" dirty="0">
                <a:latin typeface="Arial"/>
                <a:cs typeface="Arial"/>
              </a:rPr>
              <a:t>given </a:t>
            </a:r>
            <a:r>
              <a:rPr sz="1950" spc="105" dirty="0">
                <a:latin typeface="Arial"/>
                <a:cs typeface="Arial"/>
              </a:rPr>
              <a:t>by </a:t>
            </a:r>
            <a:r>
              <a:rPr sz="1950" spc="175" dirty="0">
                <a:latin typeface="Arial"/>
                <a:cs typeface="Arial"/>
              </a:rPr>
              <a:t>the </a:t>
            </a:r>
            <a:r>
              <a:rPr sz="1950" spc="170" dirty="0">
                <a:latin typeface="Arial"/>
                <a:cs typeface="Arial"/>
              </a:rPr>
              <a:t>pumping </a:t>
            </a:r>
            <a:r>
              <a:rPr sz="1950" spc="71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lemma.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863288" y="2710787"/>
            <a:ext cx="7061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225" dirty="0">
                <a:latin typeface="Arial"/>
                <a:cs typeface="Arial"/>
              </a:rPr>
              <a:t>Then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609601" y="3032147"/>
            <a:ext cx="596011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7845" algn="l"/>
              </a:tabLst>
            </a:pPr>
            <a:r>
              <a:rPr sz="1950" spc="160" dirty="0">
                <a:latin typeface="Arial"/>
                <a:cs typeface="Arial"/>
              </a:rPr>
              <a:t>0</a:t>
            </a:r>
            <a:r>
              <a:rPr sz="2475" i="1" spc="240" baseline="23569" dirty="0">
                <a:latin typeface="Arial"/>
                <a:cs typeface="Arial"/>
              </a:rPr>
              <a:t>n</a:t>
            </a:r>
            <a:r>
              <a:rPr sz="1950" spc="160" dirty="0">
                <a:latin typeface="Arial"/>
                <a:cs typeface="Arial"/>
              </a:rPr>
              <a:t>10</a:t>
            </a:r>
            <a:r>
              <a:rPr sz="2475" i="1" spc="240" baseline="23569" dirty="0">
                <a:latin typeface="Arial"/>
                <a:cs typeface="Arial"/>
              </a:rPr>
              <a:t>n</a:t>
            </a:r>
            <a:r>
              <a:rPr sz="2475" i="1" spc="1132" baseline="23569" dirty="0">
                <a:latin typeface="Arial"/>
                <a:cs typeface="Arial"/>
              </a:rPr>
              <a:t> </a:t>
            </a:r>
            <a:r>
              <a:rPr sz="1950" i="1" spc="-165" dirty="0">
                <a:latin typeface="Meiryo"/>
                <a:cs typeface="Meiryo"/>
              </a:rPr>
              <a:t>∈ </a:t>
            </a:r>
            <a:r>
              <a:rPr sz="1950" i="1" spc="-45" dirty="0">
                <a:latin typeface="Meiryo"/>
                <a:cs typeface="Meiryo"/>
              </a:rPr>
              <a:t> </a:t>
            </a:r>
            <a:r>
              <a:rPr sz="1950" i="1" spc="135" dirty="0">
                <a:latin typeface="Arial"/>
                <a:cs typeface="Arial"/>
              </a:rPr>
              <a:t>L</a:t>
            </a:r>
            <a:r>
              <a:rPr sz="2475" i="1" spc="202" baseline="-15151" dirty="0">
                <a:latin typeface="Arial"/>
                <a:cs typeface="Arial"/>
              </a:rPr>
              <a:t>pal</a:t>
            </a:r>
            <a:r>
              <a:rPr sz="1950" spc="135" dirty="0">
                <a:latin typeface="Arial"/>
                <a:cs typeface="Arial"/>
              </a:rPr>
              <a:t>.	</a:t>
            </a:r>
            <a:r>
              <a:rPr sz="1950" spc="120" dirty="0">
                <a:latin typeface="Arial"/>
                <a:cs typeface="Arial"/>
              </a:rPr>
              <a:t>In reading </a:t>
            </a:r>
            <a:r>
              <a:rPr sz="1950" spc="150" dirty="0">
                <a:latin typeface="Arial"/>
                <a:cs typeface="Arial"/>
              </a:rPr>
              <a:t>0</a:t>
            </a:r>
            <a:r>
              <a:rPr sz="2475" i="1" spc="225" baseline="23569" dirty="0">
                <a:latin typeface="Arial"/>
                <a:cs typeface="Arial"/>
              </a:rPr>
              <a:t>n </a:t>
            </a:r>
            <a:r>
              <a:rPr sz="1950" spc="175" dirty="0">
                <a:latin typeface="Arial"/>
                <a:cs typeface="Arial"/>
              </a:rPr>
              <a:t>the </a:t>
            </a:r>
            <a:r>
              <a:rPr sz="1950" spc="185" dirty="0">
                <a:latin typeface="Arial"/>
                <a:cs typeface="Arial"/>
              </a:rPr>
              <a:t>FA </a:t>
            </a:r>
            <a:r>
              <a:rPr sz="1950" spc="195" dirty="0">
                <a:latin typeface="Arial"/>
                <a:cs typeface="Arial"/>
              </a:rPr>
              <a:t>must</a:t>
            </a:r>
            <a:r>
              <a:rPr sz="1950" spc="635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make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609601" y="3353496"/>
            <a:ext cx="486918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4575" algn="l"/>
              </a:tabLst>
            </a:pPr>
            <a:r>
              <a:rPr sz="1950" spc="85" dirty="0">
                <a:latin typeface="Arial"/>
                <a:cs typeface="Arial"/>
              </a:rPr>
              <a:t>a  </a:t>
            </a:r>
            <a:r>
              <a:rPr sz="1950" spc="145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loop.	</a:t>
            </a:r>
            <a:r>
              <a:rPr sz="1950" spc="290" dirty="0">
                <a:latin typeface="Arial"/>
                <a:cs typeface="Arial"/>
              </a:rPr>
              <a:t>Omit </a:t>
            </a:r>
            <a:r>
              <a:rPr sz="1950" spc="175" dirty="0">
                <a:latin typeface="Arial"/>
                <a:cs typeface="Arial"/>
              </a:rPr>
              <a:t>the </a:t>
            </a:r>
            <a:r>
              <a:rPr sz="1950" spc="155" dirty="0">
                <a:latin typeface="Arial"/>
                <a:cs typeface="Arial"/>
              </a:rPr>
              <a:t>loop;</a:t>
            </a:r>
            <a:r>
              <a:rPr sz="1950" spc="31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contradiction.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762000" y="3750421"/>
            <a:ext cx="5562600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Arial"/>
                <a:cs typeface="Arial"/>
              </a:rPr>
              <a:t>Let’s </a:t>
            </a:r>
            <a:r>
              <a:rPr sz="1950" spc="110" dirty="0">
                <a:latin typeface="Arial"/>
                <a:cs typeface="Arial"/>
              </a:rPr>
              <a:t>define </a:t>
            </a:r>
            <a:r>
              <a:rPr sz="1950" i="1" spc="120" dirty="0">
                <a:latin typeface="Arial"/>
                <a:cs typeface="Arial"/>
              </a:rPr>
              <a:t>L</a:t>
            </a:r>
            <a:r>
              <a:rPr sz="2475" i="1" spc="179" baseline="-15151" dirty="0">
                <a:latin typeface="Arial"/>
                <a:cs typeface="Arial"/>
              </a:rPr>
              <a:t>pal</a:t>
            </a:r>
            <a:r>
              <a:rPr sz="2475" i="1" spc="1035" baseline="-15151" dirty="0">
                <a:latin typeface="Arial"/>
                <a:cs typeface="Arial"/>
              </a:rPr>
              <a:t> </a:t>
            </a:r>
            <a:r>
              <a:rPr sz="1950" spc="140" dirty="0">
                <a:latin typeface="Arial"/>
                <a:cs typeface="Arial"/>
              </a:rPr>
              <a:t>inductively: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79169" algn="l"/>
              </a:tabLst>
            </a:pPr>
            <a:r>
              <a:rPr sz="1950" b="1" spc="110" dirty="0">
                <a:latin typeface="Arial"/>
                <a:cs typeface="Arial"/>
              </a:rPr>
              <a:t>Basis</a:t>
            </a:r>
            <a:r>
              <a:rPr sz="1950" b="1" spc="110" dirty="0" smtClean="0">
                <a:latin typeface="Arial"/>
                <a:cs typeface="Arial"/>
              </a:rPr>
              <a:t>:</a:t>
            </a:r>
            <a:r>
              <a:rPr lang="en-US" sz="1950" b="1" spc="110" dirty="0" smtClean="0">
                <a:latin typeface="Arial"/>
                <a:cs typeface="Arial"/>
              </a:rPr>
              <a:t> </a:t>
            </a:r>
            <a:r>
              <a:rPr sz="1950" b="1" spc="110" dirty="0">
                <a:latin typeface="Arial"/>
                <a:cs typeface="Arial"/>
              </a:rPr>
              <a:t>	</a:t>
            </a:r>
            <a:r>
              <a:rPr lang="en-US" altLang="en-US" sz="2000" dirty="0">
                <a:latin typeface="Lucida Sans Unicode" panose="020B0602030504020204" pitchFamily="34" charset="0"/>
              </a:rPr>
              <a:t> ε</a:t>
            </a:r>
            <a:r>
              <a:rPr sz="1950" i="1" spc="-40" dirty="0" smtClean="0">
                <a:latin typeface="Arial"/>
                <a:cs typeface="Arial"/>
              </a:rPr>
              <a:t>, </a:t>
            </a:r>
            <a:r>
              <a:rPr sz="1950" spc="150" dirty="0">
                <a:latin typeface="Arial"/>
                <a:cs typeface="Arial"/>
              </a:rPr>
              <a:t>0,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55" dirty="0">
                <a:latin typeface="Arial"/>
                <a:cs typeface="Arial"/>
              </a:rPr>
              <a:t>1 </a:t>
            </a:r>
            <a:r>
              <a:rPr sz="1950" spc="70" dirty="0">
                <a:latin typeface="Arial"/>
                <a:cs typeface="Arial"/>
              </a:rPr>
              <a:t>are</a:t>
            </a:r>
            <a:r>
              <a:rPr sz="1950" spc="450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palindromes.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2340151" y="4886218"/>
            <a:ext cx="436054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3215" algn="l"/>
                <a:tab pos="656590" algn="l"/>
                <a:tab pos="981710" algn="l"/>
                <a:tab pos="1264920" algn="l"/>
                <a:tab pos="2901950" algn="l"/>
                <a:tab pos="3314700" algn="l"/>
                <a:tab pos="3833495" algn="l"/>
              </a:tabLst>
            </a:pPr>
            <a:r>
              <a:rPr sz="1950" spc="150" dirty="0">
                <a:latin typeface="Arial"/>
                <a:cs typeface="Arial"/>
              </a:rPr>
              <a:t>If	</a:t>
            </a:r>
            <a:r>
              <a:rPr sz="1950" i="1" spc="100" dirty="0">
                <a:latin typeface="Arial"/>
                <a:cs typeface="Arial"/>
              </a:rPr>
              <a:t>w	</a:t>
            </a:r>
            <a:r>
              <a:rPr sz="1950" spc="45" dirty="0">
                <a:latin typeface="Arial"/>
                <a:cs typeface="Arial"/>
              </a:rPr>
              <a:t>is	</a:t>
            </a:r>
            <a:r>
              <a:rPr sz="1950" spc="85" dirty="0">
                <a:latin typeface="Arial"/>
                <a:cs typeface="Arial"/>
              </a:rPr>
              <a:t>a	</a:t>
            </a:r>
            <a:r>
              <a:rPr sz="1950" spc="140" dirty="0">
                <a:latin typeface="Arial"/>
                <a:cs typeface="Arial"/>
              </a:rPr>
              <a:t>palindrome,	</a:t>
            </a:r>
            <a:r>
              <a:rPr sz="1950" spc="65" dirty="0">
                <a:latin typeface="Arial"/>
                <a:cs typeface="Arial"/>
              </a:rPr>
              <a:t>so	</a:t>
            </a:r>
            <a:r>
              <a:rPr sz="1950" spc="15" dirty="0">
                <a:latin typeface="Arial"/>
                <a:cs typeface="Arial"/>
              </a:rPr>
              <a:t>a</a:t>
            </a:r>
            <a:r>
              <a:rPr sz="1950" spc="95" dirty="0">
                <a:latin typeface="Arial"/>
                <a:cs typeface="Arial"/>
              </a:rPr>
              <a:t>re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5" dirty="0">
                <a:latin typeface="Arial"/>
                <a:cs typeface="Arial"/>
              </a:rPr>
              <a:t>0</a:t>
            </a:r>
            <a:r>
              <a:rPr sz="1950" i="1" spc="150" dirty="0">
                <a:latin typeface="Arial"/>
                <a:cs typeface="Arial"/>
              </a:rPr>
              <a:t>w</a:t>
            </a:r>
            <a:r>
              <a:rPr sz="1950" spc="15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741145" y="4886218"/>
            <a:ext cx="142684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60" dirty="0">
                <a:latin typeface="Arial"/>
                <a:cs typeface="Arial"/>
              </a:rPr>
              <a:t>Induction: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950" spc="130" dirty="0">
                <a:latin typeface="Arial"/>
                <a:cs typeface="Arial"/>
              </a:rPr>
              <a:t>and</a:t>
            </a:r>
            <a:r>
              <a:rPr sz="1950" spc="195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1</a:t>
            </a:r>
            <a:r>
              <a:rPr sz="1950" i="1" spc="150" dirty="0">
                <a:latin typeface="Arial"/>
                <a:cs typeface="Arial"/>
              </a:rPr>
              <a:t>w</a:t>
            </a:r>
            <a:r>
              <a:rPr sz="1950" spc="150" dirty="0">
                <a:latin typeface="Arial"/>
                <a:cs typeface="Arial"/>
              </a:rPr>
              <a:t>1.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53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43EB-4D5D-450C-AFB7-70AC213545A4}" type="slidenum">
              <a:rPr lang="en-US"/>
              <a:pPr/>
              <a:t>30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– Part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229600" cy="3886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</a:t>
            </a:r>
            <a:r>
              <a:rPr lang="en-US" dirty="0" smtClean="0"/>
              <a:t>perform induction on the height of the tree.</a:t>
            </a:r>
          </a:p>
          <a:p>
            <a:r>
              <a:rPr lang="en-US" dirty="0" smtClean="0"/>
              <a:t>Induction </a:t>
            </a:r>
            <a:r>
              <a:rPr lang="en-US" dirty="0"/>
              <a:t>on the </a:t>
            </a:r>
            <a:r>
              <a:rPr lang="en-US" i="1" dirty="0">
                <a:solidFill>
                  <a:srgbClr val="FF0066"/>
                </a:solidFill>
              </a:rPr>
              <a:t>height </a:t>
            </a:r>
            <a:r>
              <a:rPr lang="en-US" dirty="0"/>
              <a:t> (length of the longest path from the root) of the tree.</a:t>
            </a:r>
          </a:p>
          <a:p>
            <a:r>
              <a:rPr lang="en-US" dirty="0">
                <a:solidFill>
                  <a:srgbClr val="3366FF"/>
                </a:solidFill>
              </a:rPr>
              <a:t>Basis</a:t>
            </a:r>
            <a:r>
              <a:rPr lang="en-US" dirty="0"/>
              <a:t>: height 1.  Tree looks like</a:t>
            </a:r>
          </a:p>
          <a:p>
            <a:r>
              <a:rPr lang="en-US" dirty="0"/>
              <a:t>A -&gt; a</a:t>
            </a:r>
            <a:r>
              <a:rPr lang="en-US" baseline="-25000" dirty="0"/>
              <a:t>1</a:t>
            </a:r>
            <a:r>
              <a:rPr lang="en-US" dirty="0"/>
              <a:t>…a</a:t>
            </a:r>
            <a:r>
              <a:rPr lang="en-US" baseline="-25000" dirty="0"/>
              <a:t>n</a:t>
            </a:r>
            <a:r>
              <a:rPr lang="en-US" dirty="0"/>
              <a:t> must be a   </a:t>
            </a:r>
            <a:r>
              <a:rPr lang="en-US" dirty="0" smtClean="0"/>
              <a:t>production</a:t>
            </a:r>
            <a:r>
              <a:rPr lang="en-US" dirty="0"/>
              <a:t>.</a:t>
            </a:r>
          </a:p>
          <a:p>
            <a:r>
              <a:rPr lang="en-US" dirty="0"/>
              <a:t>Thus, A =&gt;</a:t>
            </a:r>
            <a:r>
              <a:rPr lang="en-US" baseline="-25000" dirty="0"/>
              <a:t>*lm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…a</a:t>
            </a:r>
            <a:r>
              <a:rPr lang="en-US" baseline="-25000" dirty="0"/>
              <a:t>n</a:t>
            </a:r>
            <a:r>
              <a:rPr lang="en-US" dirty="0"/>
              <a:t>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961294" y="4292991"/>
            <a:ext cx="2590800" cy="1600200"/>
            <a:chOff x="4320" y="2064"/>
            <a:chExt cx="1104" cy="720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4704" y="2064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4320" y="2496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r>
                <a:rPr lang="en-US" baseline="-25000"/>
                <a:t>1</a:t>
              </a: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5136" y="2496"/>
              <a:ext cx="288" cy="288"/>
            </a:xfrm>
            <a:prstGeom prst="ellipse">
              <a:avLst/>
            </a:prstGeom>
            <a:solidFill>
              <a:srgbClr val="FFCC99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r>
                <a:rPr lang="en-US" baseline="-25000"/>
                <a:t>n</a:t>
              </a: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4656" y="2496"/>
              <a:ext cx="4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. . .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H="1">
              <a:off x="4560" y="230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4944" y="230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73" y="1600200"/>
            <a:ext cx="72675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0E5-F78A-4A3E-9D30-5F5F3EC252F6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2 </a:t>
            </a:r>
            <a:r>
              <a:rPr lang="en-US" dirty="0"/>
              <a:t>– </a:t>
            </a:r>
            <a:r>
              <a:rPr lang="en-US" dirty="0">
                <a:solidFill>
                  <a:srgbClr val="3366FF"/>
                </a:solidFill>
              </a:rPr>
              <a:t>Induction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495800"/>
          </a:xfrm>
        </p:spPr>
        <p:txBody>
          <a:bodyPr/>
          <a:lstStyle/>
          <a:p>
            <a:r>
              <a:rPr lang="en-US" dirty="0" smtClean="0"/>
              <a:t>If the  </a:t>
            </a:r>
            <a:r>
              <a:rPr lang="en-US" dirty="0"/>
              <a:t>height </a:t>
            </a:r>
            <a:r>
              <a:rPr lang="en-US" dirty="0" smtClean="0"/>
              <a:t>of the tree is n and n&gt;1, then it looks like 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IH, X</a:t>
            </a:r>
            <a:r>
              <a:rPr lang="en-US" baseline="-25000" dirty="0"/>
              <a:t>i</a:t>
            </a:r>
            <a:r>
              <a:rPr lang="en-US" dirty="0"/>
              <a:t> =&gt;*</a:t>
            </a:r>
            <a:r>
              <a:rPr lang="en-US" baseline="-25000" dirty="0"/>
              <a:t>lm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Note: if X</a:t>
            </a:r>
            <a:r>
              <a:rPr lang="en-US" baseline="-25000" dirty="0"/>
              <a:t>i</a:t>
            </a:r>
            <a:r>
              <a:rPr lang="en-US" dirty="0"/>
              <a:t> is a terminal, then                   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Thus, A =&gt;</a:t>
            </a:r>
            <a:r>
              <a:rPr lang="en-US" baseline="-25000" dirty="0"/>
              <a:t>lm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=&gt;*</a:t>
            </a:r>
            <a:r>
              <a:rPr lang="en-US" baseline="-25000" dirty="0"/>
              <a:t>lm</a:t>
            </a:r>
            <a:r>
              <a:rPr lang="en-US" dirty="0"/>
              <a:t>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=&gt;*</a:t>
            </a:r>
            <a:r>
              <a:rPr lang="en-US" baseline="-25000" dirty="0"/>
              <a:t>lm</a:t>
            </a:r>
            <a:r>
              <a:rPr lang="en-US" dirty="0"/>
              <a:t> w</a:t>
            </a:r>
            <a:r>
              <a:rPr lang="en-US" baseline="-25000" dirty="0"/>
              <a:t>1</a:t>
            </a:r>
            <a:r>
              <a:rPr lang="en-US" dirty="0"/>
              <a:t>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=&gt;*</a:t>
            </a:r>
            <a:r>
              <a:rPr lang="en-US" baseline="-25000" dirty="0"/>
              <a:t>lm</a:t>
            </a:r>
            <a:r>
              <a:rPr lang="en-US" dirty="0"/>
              <a:t> … =&gt;*</a:t>
            </a:r>
            <a:r>
              <a:rPr lang="en-US" baseline="-25000" dirty="0"/>
              <a:t>lm</a:t>
            </a:r>
            <a:r>
              <a:rPr lang="en-US" dirty="0"/>
              <a:t>  w</a:t>
            </a:r>
            <a:r>
              <a:rPr lang="en-US" baseline="-25000" dirty="0"/>
              <a:t>1</a:t>
            </a:r>
            <a:r>
              <a:rPr lang="en-US" dirty="0"/>
              <a:t>…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038600" y="1905000"/>
            <a:ext cx="2047875" cy="2166938"/>
            <a:chOff x="4176" y="1659"/>
            <a:chExt cx="1290" cy="136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272" y="1659"/>
              <a:ext cx="1104" cy="720"/>
              <a:chOff x="4320" y="2064"/>
              <a:chExt cx="1104" cy="720"/>
            </a:xfrm>
          </p:grpSpPr>
          <p:sp>
            <p:nvSpPr>
              <p:cNvPr id="19461" name="Oval 5"/>
              <p:cNvSpPr>
                <a:spLocks noChangeArrowheads="1"/>
              </p:cNvSpPr>
              <p:nvPr/>
            </p:nvSpPr>
            <p:spPr bwMode="auto">
              <a:xfrm>
                <a:off x="4704" y="2064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9462" name="Oval 6"/>
              <p:cNvSpPr>
                <a:spLocks noChangeArrowheads="1"/>
              </p:cNvSpPr>
              <p:nvPr/>
            </p:nvSpPr>
            <p:spPr bwMode="auto">
              <a:xfrm>
                <a:off x="4320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19463" name="Oval 7"/>
              <p:cNvSpPr>
                <a:spLocks noChangeArrowheads="1"/>
              </p:cNvSpPr>
              <p:nvPr/>
            </p:nvSpPr>
            <p:spPr bwMode="auto">
              <a:xfrm>
                <a:off x="5136" y="2496"/>
                <a:ext cx="288" cy="288"/>
              </a:xfrm>
              <a:prstGeom prst="ellipse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X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19464" name="Text Box 8"/>
              <p:cNvSpPr txBox="1">
                <a:spLocks noChangeArrowheads="1"/>
              </p:cNvSpPr>
              <p:nvPr/>
            </p:nvSpPr>
            <p:spPr bwMode="auto">
              <a:xfrm>
                <a:off x="4656" y="2496"/>
                <a:ext cx="41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. . .</a:t>
                </a:r>
              </a:p>
            </p:txBody>
          </p:sp>
          <p:sp>
            <p:nvSpPr>
              <p:cNvPr id="19465" name="Line 9"/>
              <p:cNvSpPr>
                <a:spLocks noChangeShapeType="1"/>
              </p:cNvSpPr>
              <p:nvPr/>
            </p:nvSpPr>
            <p:spPr bwMode="auto">
              <a:xfrm flipH="1">
                <a:off x="4560" y="2304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66" name="Line 10"/>
              <p:cNvSpPr>
                <a:spLocks noChangeShapeType="1"/>
              </p:cNvSpPr>
              <p:nvPr/>
            </p:nvSpPr>
            <p:spPr bwMode="auto">
              <a:xfrm>
                <a:off x="4944" y="2304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67" name="AutoShape 11"/>
            <p:cNvSpPr>
              <a:spLocks noChangeArrowheads="1"/>
            </p:cNvSpPr>
            <p:nvPr/>
          </p:nvSpPr>
          <p:spPr bwMode="auto">
            <a:xfrm>
              <a:off x="4176" y="2379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AutoShape 19"/>
            <p:cNvSpPr>
              <a:spLocks noChangeArrowheads="1"/>
            </p:cNvSpPr>
            <p:nvPr/>
          </p:nvSpPr>
          <p:spPr bwMode="auto">
            <a:xfrm>
              <a:off x="4992" y="2352"/>
              <a:ext cx="474" cy="384"/>
            </a:xfrm>
            <a:prstGeom prst="triangle">
              <a:avLst>
                <a:gd name="adj" fmla="val 50000"/>
              </a:avLst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4262" y="2736"/>
              <a:ext cx="3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1</a:t>
              </a:r>
            </a:p>
          </p:txBody>
        </p:sp>
        <p:sp>
          <p:nvSpPr>
            <p:cNvPr id="19477" name="Text Box 21"/>
            <p:cNvSpPr txBox="1">
              <a:spLocks noChangeArrowheads="1"/>
            </p:cNvSpPr>
            <p:nvPr/>
          </p:nvSpPr>
          <p:spPr bwMode="auto">
            <a:xfrm>
              <a:off x="5088" y="273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w</a:t>
              </a:r>
              <a:r>
                <a:rPr lang="en-US" baseline="-25000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605649"/>
          </a:xfrm>
        </p:spPr>
        <p:txBody>
          <a:bodyPr/>
          <a:lstStyle/>
          <a:p>
            <a:r>
              <a:rPr lang="en-US" dirty="0" smtClean="0"/>
              <a:t>Grammars are used to describe programming languages.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Applications of Context-free Grammars 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2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2672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Ambiguous Grammar</a:t>
            </a:r>
            <a:br>
              <a:rPr lang="en-US" dirty="0" smtClean="0"/>
            </a:br>
            <a:r>
              <a:rPr lang="en-US" dirty="0" smtClean="0"/>
              <a:t>Derivation </a:t>
            </a:r>
            <a:r>
              <a:rPr lang="en-US" dirty="0"/>
              <a:t>Trees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164388" y="4267200"/>
            <a:ext cx="15906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/>
              <a:t>Infinitely many others possible.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3352800"/>
            <a:ext cx="1565275" cy="2835275"/>
            <a:chOff x="1823" y="1872"/>
            <a:chExt cx="986" cy="1786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2304" y="18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2016" y="225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2592" y="225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2207" y="26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823" y="26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2592" y="2640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823" y="3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112" y="340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2304" y="3024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H="1">
              <a:off x="2112" y="2112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2400" y="2112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 flipH="1">
              <a:off x="1920" y="2496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2112" y="2496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 flipH="1">
              <a:off x="2688" y="249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 flipH="1">
              <a:off x="1920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 flipH="1">
              <a:off x="2208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2110" y="3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>
              <a:off x="2304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 flipH="1">
              <a:off x="2208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181600" y="3124200"/>
            <a:ext cx="1717675" cy="3444875"/>
            <a:chOff x="3263" y="1872"/>
            <a:chExt cx="1082" cy="2170"/>
          </a:xfrm>
        </p:grpSpPr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3648" y="18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</a:t>
              </a:r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 flipH="1">
              <a:off x="3744" y="211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3648" y="225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 flipH="1">
              <a:off x="3456" y="249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29"/>
            <p:cNvSpPr>
              <a:spLocks noChangeShapeType="1"/>
            </p:cNvSpPr>
            <p:nvPr/>
          </p:nvSpPr>
          <p:spPr bwMode="auto">
            <a:xfrm>
              <a:off x="3744" y="2496"/>
              <a:ext cx="288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Text Box 30"/>
            <p:cNvSpPr txBox="1">
              <a:spLocks noChangeArrowheads="1"/>
            </p:cNvSpPr>
            <p:nvPr/>
          </p:nvSpPr>
          <p:spPr bwMode="auto">
            <a:xfrm>
              <a:off x="3360" y="26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3936" y="26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H="1">
              <a:off x="3840" y="2880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4032" y="2880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>
              <a:off x="3455" y="3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3263" y="3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4128" y="3024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29" name="Text Box 37"/>
            <p:cNvSpPr txBox="1">
              <a:spLocks noChangeArrowheads="1"/>
            </p:cNvSpPr>
            <p:nvPr/>
          </p:nvSpPr>
          <p:spPr bwMode="auto">
            <a:xfrm>
              <a:off x="3742" y="3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>
              <a:off x="3263" y="340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 flipH="1">
              <a:off x="3360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Text Box 40"/>
            <p:cNvSpPr txBox="1">
              <a:spLocks noChangeArrowheads="1"/>
            </p:cNvSpPr>
            <p:nvPr/>
          </p:nvSpPr>
          <p:spPr bwMode="auto">
            <a:xfrm>
              <a:off x="3467" y="3409"/>
              <a:ext cx="18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latin typeface="Symbol" pitchFamily="18" charset="2"/>
                </a:rPr>
                <a:t>e</a:t>
              </a:r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 flipH="1">
              <a:off x="3552" y="326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4" name="Text Box 42"/>
            <p:cNvSpPr txBox="1">
              <a:spLocks noChangeArrowheads="1"/>
            </p:cNvSpPr>
            <p:nvPr/>
          </p:nvSpPr>
          <p:spPr bwMode="auto">
            <a:xfrm>
              <a:off x="3648" y="3792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35" name="Text Box 43"/>
            <p:cNvSpPr txBox="1">
              <a:spLocks noChangeArrowheads="1"/>
            </p:cNvSpPr>
            <p:nvPr/>
          </p:nvSpPr>
          <p:spPr bwMode="auto">
            <a:xfrm>
              <a:off x="3840" y="3408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H="1">
              <a:off x="3744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7" name="Text Box 45"/>
            <p:cNvSpPr txBox="1">
              <a:spLocks noChangeArrowheads="1"/>
            </p:cNvSpPr>
            <p:nvPr/>
          </p:nvSpPr>
          <p:spPr bwMode="auto">
            <a:xfrm>
              <a:off x="3646" y="3408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>
              <a:off x="3840" y="3264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 flipH="1">
              <a:off x="3744" y="3264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3456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 flipH="1">
              <a:off x="3360" y="2880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914400" y="3352800"/>
            <a:ext cx="1260475" cy="2225675"/>
            <a:chOff x="575" y="1872"/>
            <a:chExt cx="794" cy="1402"/>
          </a:xfrm>
        </p:grpSpPr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864" y="1872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S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672" y="2256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1056" y="2256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768" y="26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576" y="2640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1152" y="2640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961" y="2640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575" y="3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767" y="3024"/>
              <a:ext cx="2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a</a:t>
              </a:r>
            </a:p>
          </p:txBody>
        </p:sp>
        <p:sp>
          <p:nvSpPr>
            <p:cNvPr id="33852" name="Text Box 60"/>
            <p:cNvSpPr txBox="1">
              <a:spLocks noChangeArrowheads="1"/>
            </p:cNvSpPr>
            <p:nvPr/>
          </p:nvSpPr>
          <p:spPr bwMode="auto">
            <a:xfrm>
              <a:off x="1152" y="3024"/>
              <a:ext cx="2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/>
                <a:t>b</a:t>
              </a:r>
            </a:p>
          </p:txBody>
        </p:sp>
        <p:sp>
          <p:nvSpPr>
            <p:cNvPr id="33853" name="Line 61"/>
            <p:cNvSpPr>
              <a:spLocks noChangeShapeType="1"/>
            </p:cNvSpPr>
            <p:nvPr/>
          </p:nvSpPr>
          <p:spPr bwMode="auto">
            <a:xfrm flipH="1">
              <a:off x="672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Line 62"/>
            <p:cNvSpPr>
              <a:spLocks noChangeShapeType="1"/>
            </p:cNvSpPr>
            <p:nvPr/>
          </p:nvSpPr>
          <p:spPr bwMode="auto">
            <a:xfrm flipH="1">
              <a:off x="864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5" name="Line 63"/>
            <p:cNvSpPr>
              <a:spLocks noChangeShapeType="1"/>
            </p:cNvSpPr>
            <p:nvPr/>
          </p:nvSpPr>
          <p:spPr bwMode="auto">
            <a:xfrm flipH="1">
              <a:off x="1248" y="288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6" name="Line 64"/>
            <p:cNvSpPr>
              <a:spLocks noChangeShapeType="1"/>
            </p:cNvSpPr>
            <p:nvPr/>
          </p:nvSpPr>
          <p:spPr bwMode="auto">
            <a:xfrm>
              <a:off x="768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7" name="Line 65"/>
            <p:cNvSpPr>
              <a:spLocks noChangeShapeType="1"/>
            </p:cNvSpPr>
            <p:nvPr/>
          </p:nvSpPr>
          <p:spPr bwMode="auto">
            <a:xfrm flipH="1">
              <a:off x="67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8" name="Line 66"/>
            <p:cNvSpPr>
              <a:spLocks noChangeShapeType="1"/>
            </p:cNvSpPr>
            <p:nvPr/>
          </p:nvSpPr>
          <p:spPr bwMode="auto">
            <a:xfrm>
              <a:off x="1152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9" name="Line 67"/>
            <p:cNvSpPr>
              <a:spLocks noChangeShapeType="1"/>
            </p:cNvSpPr>
            <p:nvPr/>
          </p:nvSpPr>
          <p:spPr bwMode="auto">
            <a:xfrm flipH="1">
              <a:off x="1056" y="249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0" name="Line 68"/>
            <p:cNvSpPr>
              <a:spLocks noChangeShapeType="1"/>
            </p:cNvSpPr>
            <p:nvPr/>
          </p:nvSpPr>
          <p:spPr bwMode="auto">
            <a:xfrm flipH="1">
              <a:off x="768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61" name="Line 69"/>
            <p:cNvSpPr>
              <a:spLocks noChangeShapeType="1"/>
            </p:cNvSpPr>
            <p:nvPr/>
          </p:nvSpPr>
          <p:spPr bwMode="auto">
            <a:xfrm>
              <a:off x="960" y="2112"/>
              <a:ext cx="192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381000" y="2057400"/>
            <a:ext cx="8458200" cy="1828800"/>
            <a:chOff x="240" y="960"/>
            <a:chExt cx="5328" cy="1152"/>
          </a:xfrm>
        </p:grpSpPr>
        <p:sp>
          <p:nvSpPr>
            <p:cNvPr id="33863" name="Text Box 71"/>
            <p:cNvSpPr txBox="1">
              <a:spLocks noChangeArrowheads="1"/>
            </p:cNvSpPr>
            <p:nvPr/>
          </p:nvSpPr>
          <p:spPr bwMode="auto">
            <a:xfrm>
              <a:off x="240" y="960"/>
              <a:ext cx="1794" cy="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/>
                <a:t>S  </a:t>
              </a:r>
              <a:r>
                <a:rPr lang="en-US" sz="1800">
                  <a:sym typeface="Symbol" pitchFamily="18" charset="2"/>
                </a:rPr>
                <a:t></a:t>
              </a:r>
              <a:r>
                <a:rPr lang="en-US" sz="2000"/>
                <a:t> A | A B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/>
                <a:t>A  </a:t>
              </a:r>
              <a:r>
                <a:rPr lang="en-US" sz="1800">
                  <a:sym typeface="Symbol" pitchFamily="18" charset="2"/>
                </a:rPr>
                <a:t></a:t>
              </a:r>
              <a:r>
                <a:rPr lang="en-US" sz="2000"/>
                <a:t> </a:t>
              </a:r>
              <a:r>
                <a:rPr lang="en-US" sz="2000">
                  <a:latin typeface="Symbol" pitchFamily="18" charset="2"/>
                </a:rPr>
                <a:t>e</a:t>
              </a:r>
              <a:r>
                <a:rPr lang="en-US" sz="2000"/>
                <a:t> | </a:t>
              </a:r>
              <a:r>
                <a:rPr lang="en-US" sz="2000" b="1"/>
                <a:t>a</a:t>
              </a:r>
              <a:r>
                <a:rPr lang="en-US" sz="2000"/>
                <a:t> | A </a:t>
              </a:r>
              <a:r>
                <a:rPr lang="en-US" sz="2000" b="1"/>
                <a:t>b</a:t>
              </a:r>
              <a:r>
                <a:rPr lang="en-US" sz="2000"/>
                <a:t> | A A</a:t>
              </a:r>
            </a:p>
            <a:p>
              <a:pPr eaLnBrk="0" hangingPunct="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/>
                <a:t>B  </a:t>
              </a:r>
              <a:r>
                <a:rPr lang="en-US" sz="1800">
                  <a:sym typeface="Symbol" pitchFamily="18" charset="2"/>
                </a:rPr>
                <a:t></a:t>
              </a:r>
              <a:r>
                <a:rPr lang="en-US" sz="2000"/>
                <a:t> </a:t>
              </a:r>
              <a:r>
                <a:rPr lang="en-US" sz="2000" b="1"/>
                <a:t>b</a:t>
              </a:r>
              <a:r>
                <a:rPr lang="en-US" sz="2000"/>
                <a:t> | </a:t>
              </a:r>
              <a:r>
                <a:rPr lang="en-US" sz="2000" b="1"/>
                <a:t>b</a:t>
              </a:r>
              <a:r>
                <a:rPr lang="en-US" sz="2000"/>
                <a:t> </a:t>
              </a:r>
              <a:r>
                <a:rPr lang="en-US" sz="2000" b="1"/>
                <a:t>c</a:t>
              </a:r>
              <a:r>
                <a:rPr lang="en-US" sz="2000"/>
                <a:t> | B </a:t>
              </a:r>
              <a:r>
                <a:rPr lang="en-US" sz="2000" b="1"/>
                <a:t>c</a:t>
              </a:r>
              <a:r>
                <a:rPr lang="en-US" sz="2000"/>
                <a:t> | </a:t>
              </a:r>
              <a:r>
                <a:rPr lang="en-US" sz="2000" b="1"/>
                <a:t>b</a:t>
              </a:r>
              <a:r>
                <a:rPr lang="en-US" sz="2000"/>
                <a:t> B</a:t>
              </a:r>
            </a:p>
          </p:txBody>
        </p:sp>
        <p:sp>
          <p:nvSpPr>
            <p:cNvPr id="33864" name="Text Box 72"/>
            <p:cNvSpPr txBox="1">
              <a:spLocks noChangeArrowheads="1"/>
            </p:cNvSpPr>
            <p:nvPr/>
          </p:nvSpPr>
          <p:spPr bwMode="auto">
            <a:xfrm>
              <a:off x="2448" y="1152"/>
              <a:ext cx="84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/>
                <a:t>w = </a:t>
              </a:r>
              <a:r>
                <a:rPr lang="en-US" sz="2000" b="1"/>
                <a:t>aabb</a:t>
              </a:r>
            </a:p>
          </p:txBody>
        </p:sp>
        <p:sp>
          <p:nvSpPr>
            <p:cNvPr id="33865" name="Text Box 73"/>
            <p:cNvSpPr txBox="1">
              <a:spLocks noChangeArrowheads="1"/>
            </p:cNvSpPr>
            <p:nvPr/>
          </p:nvSpPr>
          <p:spPr bwMode="auto">
            <a:xfrm>
              <a:off x="3744" y="1008"/>
              <a:ext cx="182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/>
                <a:t>Other derivation trees for this string?</a:t>
              </a:r>
            </a:p>
          </p:txBody>
        </p:sp>
        <p:sp>
          <p:nvSpPr>
            <p:cNvPr id="33866" name="Text Box 74"/>
            <p:cNvSpPr txBox="1">
              <a:spLocks noChangeArrowheads="1"/>
            </p:cNvSpPr>
            <p:nvPr/>
          </p:nvSpPr>
          <p:spPr bwMode="auto">
            <a:xfrm>
              <a:off x="4201" y="1488"/>
              <a:ext cx="351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FF0066"/>
                  </a:solidFill>
                  <a:latin typeface="Copperplate Gothic Bold" pitchFamily="34" charset="0"/>
                </a:rPr>
                <a:t>?</a:t>
              </a:r>
            </a:p>
          </p:txBody>
        </p:sp>
        <p:sp>
          <p:nvSpPr>
            <p:cNvPr id="33867" name="Text Box 75"/>
            <p:cNvSpPr txBox="1">
              <a:spLocks noChangeArrowheads="1"/>
            </p:cNvSpPr>
            <p:nvPr/>
          </p:nvSpPr>
          <p:spPr bwMode="auto">
            <a:xfrm>
              <a:off x="5049" y="1593"/>
              <a:ext cx="286" cy="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4800" b="1">
                  <a:solidFill>
                    <a:srgbClr val="008000"/>
                  </a:solidFill>
                  <a:latin typeface="Book Antiqua" pitchFamily="18" charset="0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391400" cy="914400"/>
          </a:xfrm>
        </p:spPr>
        <p:txBody>
          <a:bodyPr/>
          <a:lstStyle/>
          <a:p>
            <a:r>
              <a:rPr lang="en-US" b="1" dirty="0"/>
              <a:t>Ambiguous Grammar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419475" y="2838450"/>
            <a:ext cx="12287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S 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 A</a:t>
            </a: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S  B</a:t>
            </a: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S  AB</a:t>
            </a: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A  </a:t>
            </a:r>
            <a:r>
              <a:rPr lang="en-US" dirty="0" err="1">
                <a:latin typeface="Times New Roman" pitchFamily="18" charset="0"/>
                <a:sym typeface="Wingdings" pitchFamily="2" charset="2"/>
              </a:rPr>
              <a:t>aA</a:t>
            </a:r>
            <a:endParaRPr lang="en-US" dirty="0">
              <a:latin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B  </a:t>
            </a:r>
            <a:r>
              <a:rPr lang="en-US" dirty="0" err="1">
                <a:latin typeface="Times New Roman" pitchFamily="18" charset="0"/>
                <a:sym typeface="Wingdings" pitchFamily="2" charset="2"/>
              </a:rPr>
              <a:t>bB</a:t>
            </a:r>
            <a:endParaRPr lang="en-US" dirty="0">
              <a:latin typeface="Times New Roman" pitchFamily="18" charset="0"/>
              <a:sym typeface="Wingdings" pitchFamily="2" charset="2"/>
            </a:endParaRPr>
          </a:p>
          <a:p>
            <a:r>
              <a:rPr lang="en-US" dirty="0">
                <a:latin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sym typeface="Wingdings" pitchFamily="2" charset="2"/>
              </a:rPr>
              <a:t> </a:t>
            </a:r>
            <a:r>
              <a:rPr lang="en-US" i="1" dirty="0">
                <a:latin typeface="Times New Roman" pitchFamily="18" charset="0"/>
                <a:sym typeface="Wingdings" pitchFamily="2" charset="2"/>
              </a:rPr>
              <a:t>e</a:t>
            </a:r>
          </a:p>
          <a:p>
            <a:r>
              <a:rPr lang="en-US" dirty="0">
                <a:latin typeface="Times New Roman" pitchFamily="18" charset="0"/>
                <a:sym typeface="Wingdings" pitchFamily="2" charset="2"/>
              </a:rPr>
              <a:t>B  </a:t>
            </a:r>
            <a:r>
              <a:rPr lang="en-US" i="1" dirty="0">
                <a:latin typeface="Times New Roman" pitchFamily="18" charset="0"/>
                <a:sym typeface="Wingdings" pitchFamily="2" charset="2"/>
              </a:rPr>
              <a:t>e</a:t>
            </a:r>
            <a:endParaRPr lang="en-US" i="1" dirty="0">
              <a:latin typeface="Times New Roman" pitchFamily="18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838200" y="1981200"/>
            <a:ext cx="7315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</a:rPr>
              <a:t>Definition</a:t>
            </a:r>
            <a:r>
              <a:rPr lang="en-US" dirty="0">
                <a:latin typeface="Times New Roman" pitchFamily="18" charset="0"/>
              </a:rPr>
              <a:t>. </a:t>
            </a:r>
            <a:r>
              <a:rPr lang="en-US" dirty="0" smtClean="0"/>
              <a:t>A CFG is </a:t>
            </a:r>
            <a:r>
              <a:rPr lang="en-US" i="1" dirty="0" smtClean="0">
                <a:solidFill>
                  <a:srgbClr val="FF0066"/>
                </a:solidFill>
              </a:rPr>
              <a:t>ambiguous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/>
              <a:t> if there is a string in the language that has two or more parse trees </a:t>
            </a:r>
          </a:p>
          <a:p>
            <a:r>
              <a:rPr lang="en-US" dirty="0" smtClean="0">
                <a:latin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</a:rPr>
              <a:t>grammar G is ambiguous if there is a word w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L(G)</a:t>
            </a:r>
            <a:r>
              <a:rPr lang="en-US" dirty="0">
                <a:latin typeface="Times New Roman" pitchFamily="18" charset="0"/>
              </a:rPr>
              <a:t> having are least two different parse trees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822325" y="5715000"/>
            <a:ext cx="628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Notice that a has at least two left-most derivations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CFG </a:t>
            </a:r>
            <a:r>
              <a:rPr lang="en-US" sz="2800" i="1"/>
              <a:t>ambiguous</a:t>
            </a:r>
            <a:r>
              <a:rPr lang="en-US" sz="2800"/>
              <a:t>  </a:t>
            </a:r>
            <a:r>
              <a:rPr lang="en-US" sz="2800">
                <a:sym typeface="Symbol" pitchFamily="18" charset="2"/>
              </a:rPr>
              <a:t>  any of following equivalent statements: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</a:t>
            </a:r>
            <a:r>
              <a:rPr lang="en-US" sz="2400"/>
              <a:t> string w with multiple derivation trees.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</a:t>
            </a:r>
            <a:r>
              <a:rPr lang="en-US" sz="2400"/>
              <a:t> string w with multiple leftmost derivations.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</a:t>
            </a:r>
            <a:r>
              <a:rPr lang="en-US" sz="2400"/>
              <a:t> string w with multiple rightmost derivations.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Defining ambiguity of </a:t>
            </a:r>
            <a:r>
              <a:rPr lang="en-US" sz="2800" u="sng"/>
              <a:t>grammar</a:t>
            </a:r>
            <a:r>
              <a:rPr lang="en-US" sz="2800"/>
              <a:t>, not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two different parse trees, they must produce two different leftmost derivations by the construction given in the proof.</a:t>
            </a:r>
          </a:p>
          <a:p>
            <a:r>
              <a:rPr lang="en-US" dirty="0" smtClean="0"/>
              <a:t>Conversely, two different leftmost derivations produce different parse trees by the other part of the proof.</a:t>
            </a:r>
          </a:p>
          <a:p>
            <a:r>
              <a:rPr lang="en-US" dirty="0" smtClean="0"/>
              <a:t>Likewise for rightmost derivations.</a:t>
            </a:r>
          </a:p>
          <a:p>
            <a:pPr marL="609600" indent="-609600"/>
            <a:r>
              <a:rPr lang="en-US" dirty="0" smtClean="0"/>
              <a:t>Thus, equivalent definitions of “ambiguous grammar’’ are: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 smtClean="0"/>
              <a:t>There is a string in the language that has two different leftmost derivations.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 smtClean="0"/>
              <a:t>There is a string in the language that has two different rightmost derivations.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ambiguity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77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048000"/>
            <a:ext cx="715327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ambiguity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9152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free grammar is a formal notation for expressing such (</a:t>
            </a:r>
            <a:r>
              <a:rPr lang="en-US" i="1" spc="12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i="1" spc="179" baseline="-15151" dirty="0" err="1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  <a:r>
              <a:rPr lang="en-US" dirty="0" smtClean="0"/>
              <a:t>) recursive definitions of language.  A grammar consists of one or more variables that represent classes of strings.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bject 4"/>
          <p:cNvSpPr txBox="1"/>
          <p:nvPr/>
        </p:nvSpPr>
        <p:spPr>
          <a:xfrm>
            <a:off x="1600200" y="2438400"/>
            <a:ext cx="3759835" cy="2278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2340" marR="368935" algn="just">
              <a:lnSpc>
                <a:spcPct val="132000"/>
              </a:lnSpc>
            </a:pPr>
            <a:r>
              <a:rPr sz="1950" spc="95" dirty="0">
                <a:latin typeface="Arial"/>
                <a:cs typeface="Arial"/>
              </a:rPr>
              <a:t>1</a:t>
            </a:r>
            <a:r>
              <a:rPr sz="1950" i="1" spc="95" dirty="0">
                <a:latin typeface="Arial"/>
                <a:cs typeface="Arial"/>
              </a:rPr>
              <a:t>. </a:t>
            </a:r>
            <a:r>
              <a:rPr sz="1950" i="1" spc="35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 </a:t>
            </a:r>
            <a:r>
              <a:rPr lang="en-US" altLang="en-US" sz="2000" dirty="0">
                <a:latin typeface="Lucida Sans Unicode" panose="020B0602030504020204" pitchFamily="34" charset="0"/>
              </a:rPr>
              <a:t>ε</a:t>
            </a:r>
            <a:r>
              <a:rPr sz="1950" i="1" spc="-125" dirty="0" smtClean="0">
                <a:latin typeface="Arial"/>
                <a:cs typeface="Arial"/>
              </a:rPr>
              <a:t>  </a:t>
            </a:r>
            <a:r>
              <a:rPr sz="1950" spc="95" dirty="0">
                <a:latin typeface="Arial"/>
                <a:cs typeface="Arial"/>
              </a:rPr>
              <a:t>2</a:t>
            </a:r>
            <a:r>
              <a:rPr sz="1950" i="1" spc="95" dirty="0">
                <a:latin typeface="Arial"/>
                <a:cs typeface="Arial"/>
              </a:rPr>
              <a:t>. </a:t>
            </a:r>
            <a:r>
              <a:rPr sz="1950" i="1" spc="35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 </a:t>
            </a:r>
            <a:r>
              <a:rPr sz="1950" spc="155" dirty="0">
                <a:latin typeface="Arial"/>
                <a:cs typeface="Arial"/>
              </a:rPr>
              <a:t>0  </a:t>
            </a:r>
            <a:r>
              <a:rPr sz="1950" spc="95" dirty="0">
                <a:latin typeface="Arial"/>
                <a:cs typeface="Arial"/>
              </a:rPr>
              <a:t>3</a:t>
            </a:r>
            <a:r>
              <a:rPr sz="1950" i="1" spc="95" dirty="0">
                <a:latin typeface="Arial"/>
                <a:cs typeface="Arial"/>
              </a:rPr>
              <a:t>.  </a:t>
            </a:r>
            <a:r>
              <a:rPr sz="1950" i="1" spc="35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90" dirty="0">
                <a:latin typeface="Meiryo"/>
                <a:cs typeface="Meiryo"/>
              </a:rPr>
              <a:t> </a:t>
            </a:r>
            <a:r>
              <a:rPr sz="1950" spc="155" dirty="0">
                <a:latin typeface="Arial"/>
                <a:cs typeface="Arial"/>
              </a:rPr>
              <a:t>1</a:t>
            </a:r>
            <a:endParaRPr sz="1950" dirty="0">
              <a:latin typeface="Arial"/>
              <a:cs typeface="Arial"/>
            </a:endParaRPr>
          </a:p>
          <a:p>
            <a:pPr marL="2212340" algn="just">
              <a:lnSpc>
                <a:spcPct val="100000"/>
              </a:lnSpc>
              <a:spcBef>
                <a:spcPts val="745"/>
              </a:spcBef>
            </a:pPr>
            <a:r>
              <a:rPr sz="1950" spc="95" dirty="0">
                <a:latin typeface="Arial"/>
                <a:cs typeface="Arial"/>
              </a:rPr>
              <a:t>4</a:t>
            </a:r>
            <a:r>
              <a:rPr sz="1950" i="1" spc="95" dirty="0">
                <a:latin typeface="Arial"/>
                <a:cs typeface="Arial"/>
              </a:rPr>
              <a:t>.  </a:t>
            </a:r>
            <a:r>
              <a:rPr sz="1950" i="1" spc="35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 </a:t>
            </a:r>
            <a:r>
              <a:rPr sz="1950" spc="95" dirty="0">
                <a:latin typeface="Arial"/>
                <a:cs typeface="Arial"/>
              </a:rPr>
              <a:t>0</a:t>
            </a:r>
            <a:r>
              <a:rPr sz="1950" i="1" spc="95" dirty="0">
                <a:latin typeface="Arial"/>
                <a:cs typeface="Arial"/>
              </a:rPr>
              <a:t>P</a:t>
            </a:r>
            <a:r>
              <a:rPr sz="1950" i="1" spc="-31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0</a:t>
            </a:r>
            <a:endParaRPr sz="1950" dirty="0">
              <a:latin typeface="Arial"/>
              <a:cs typeface="Arial"/>
            </a:endParaRPr>
          </a:p>
          <a:p>
            <a:pPr marL="2212340" algn="just">
              <a:lnSpc>
                <a:spcPct val="100000"/>
              </a:lnSpc>
              <a:spcBef>
                <a:spcPts val="745"/>
              </a:spcBef>
            </a:pPr>
            <a:r>
              <a:rPr sz="1950" spc="95" dirty="0">
                <a:latin typeface="Arial"/>
                <a:cs typeface="Arial"/>
              </a:rPr>
              <a:t>5</a:t>
            </a:r>
            <a:r>
              <a:rPr sz="1950" i="1" spc="95" dirty="0">
                <a:latin typeface="Arial"/>
                <a:cs typeface="Arial"/>
              </a:rPr>
              <a:t>.  </a:t>
            </a:r>
            <a:r>
              <a:rPr sz="1950" i="1" spc="35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 </a:t>
            </a:r>
            <a:r>
              <a:rPr sz="1950" spc="95" dirty="0">
                <a:latin typeface="Arial"/>
                <a:cs typeface="Arial"/>
              </a:rPr>
              <a:t>1</a:t>
            </a:r>
            <a:r>
              <a:rPr sz="1950" i="1" spc="95" dirty="0">
                <a:latin typeface="Arial"/>
                <a:cs typeface="Arial"/>
              </a:rPr>
              <a:t>P</a:t>
            </a:r>
            <a:r>
              <a:rPr sz="1950" i="1" spc="-31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1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50" spc="155" dirty="0" smtClean="0">
                <a:latin typeface="Arial"/>
                <a:cs typeface="Arial"/>
              </a:rPr>
              <a:t>0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55" dirty="0">
                <a:latin typeface="Arial"/>
                <a:cs typeface="Arial"/>
              </a:rPr>
              <a:t>1 </a:t>
            </a:r>
            <a:r>
              <a:rPr sz="1950" spc="70" dirty="0">
                <a:latin typeface="Arial"/>
                <a:cs typeface="Arial"/>
              </a:rPr>
              <a:t>are</a:t>
            </a:r>
            <a:r>
              <a:rPr sz="1950" spc="635" dirty="0">
                <a:latin typeface="Arial"/>
                <a:cs typeface="Arial"/>
              </a:rPr>
              <a:t> </a:t>
            </a:r>
            <a:r>
              <a:rPr sz="1950" i="1" spc="140" dirty="0">
                <a:latin typeface="Arial"/>
                <a:cs typeface="Arial"/>
              </a:rPr>
              <a:t>terminals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228503" y="4676017"/>
            <a:ext cx="15697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2115" algn="l"/>
              </a:tabLst>
            </a:pPr>
            <a:r>
              <a:rPr sz="1950" spc="85" dirty="0">
                <a:latin typeface="Arial"/>
                <a:cs typeface="Arial"/>
              </a:rPr>
              <a:t>o</a:t>
            </a:r>
            <a:r>
              <a:rPr sz="1950" spc="1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i="1" spc="155" dirty="0">
                <a:latin typeface="Arial"/>
                <a:cs typeface="Arial"/>
              </a:rPr>
              <a:t>syntactic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838200" y="4618958"/>
            <a:ext cx="4259580" cy="7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200"/>
              </a:lnSpc>
              <a:tabLst>
                <a:tab pos="365760" algn="l"/>
                <a:tab pos="702310" algn="l"/>
                <a:tab pos="997585" algn="l"/>
                <a:tab pos="2114550" algn="l"/>
                <a:tab pos="2636520" algn="l"/>
              </a:tabLst>
            </a:pPr>
            <a:r>
              <a:rPr sz="1950" i="1" spc="35" dirty="0">
                <a:latin typeface="Arial"/>
                <a:cs typeface="Arial"/>
              </a:rPr>
              <a:t>P	</a:t>
            </a:r>
            <a:r>
              <a:rPr sz="1950" spc="45" dirty="0">
                <a:latin typeface="Arial"/>
                <a:cs typeface="Arial"/>
              </a:rPr>
              <a:t>is	</a:t>
            </a:r>
            <a:r>
              <a:rPr sz="1950" spc="85" dirty="0">
                <a:latin typeface="Arial"/>
                <a:cs typeface="Arial"/>
              </a:rPr>
              <a:t>a	</a:t>
            </a:r>
            <a:r>
              <a:rPr sz="1950" i="1" spc="100" dirty="0">
                <a:latin typeface="Arial"/>
                <a:cs typeface="Arial"/>
              </a:rPr>
              <a:t>v</a:t>
            </a:r>
            <a:r>
              <a:rPr sz="1950" i="1" spc="40" dirty="0">
                <a:latin typeface="Arial"/>
                <a:cs typeface="Arial"/>
              </a:rPr>
              <a:t>a</a:t>
            </a:r>
            <a:r>
              <a:rPr sz="1950" i="1" spc="110" dirty="0">
                <a:latin typeface="Arial"/>
                <a:cs typeface="Arial"/>
              </a:rPr>
              <a:t>riable</a:t>
            </a:r>
            <a:r>
              <a:rPr sz="1950" i="1" dirty="0">
                <a:latin typeface="Arial"/>
                <a:cs typeface="Arial"/>
              </a:rPr>
              <a:t>	</a:t>
            </a:r>
            <a:r>
              <a:rPr sz="1950" spc="175" dirty="0">
                <a:latin typeface="Arial"/>
                <a:cs typeface="Arial"/>
              </a:rPr>
              <a:t>(</a:t>
            </a:r>
            <a:r>
              <a:rPr sz="1950" spc="220" dirty="0">
                <a:latin typeface="Arial"/>
                <a:cs typeface="Arial"/>
              </a:rPr>
              <a:t>o</a:t>
            </a:r>
            <a:r>
              <a:rPr sz="1950" spc="1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i="1" spc="160" dirty="0">
                <a:latin typeface="Arial"/>
                <a:cs typeface="Arial"/>
              </a:rPr>
              <a:t>nonterminal</a:t>
            </a:r>
            <a:r>
              <a:rPr sz="1950" spc="145" dirty="0">
                <a:latin typeface="Arial"/>
                <a:cs typeface="Arial"/>
              </a:rPr>
              <a:t>,  </a:t>
            </a:r>
            <a:r>
              <a:rPr sz="1950" i="1" spc="160" dirty="0">
                <a:latin typeface="Arial"/>
                <a:cs typeface="Arial"/>
              </a:rPr>
              <a:t>category</a:t>
            </a:r>
            <a:r>
              <a:rPr sz="1950" spc="160" dirty="0">
                <a:latin typeface="Arial"/>
                <a:cs typeface="Arial"/>
              </a:rPr>
              <a:t>)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838200" y="5340318"/>
            <a:ext cx="5584825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3850" algn="l"/>
              </a:tabLst>
            </a:pPr>
            <a:r>
              <a:rPr sz="1950" i="1" spc="35" dirty="0">
                <a:latin typeface="Arial"/>
                <a:cs typeface="Arial"/>
              </a:rPr>
              <a:t>P	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50" dirty="0">
                <a:latin typeface="Arial"/>
                <a:cs typeface="Arial"/>
              </a:rPr>
              <a:t>this </a:t>
            </a:r>
            <a:r>
              <a:rPr sz="1950" spc="170" dirty="0">
                <a:latin typeface="Arial"/>
                <a:cs typeface="Arial"/>
              </a:rPr>
              <a:t>grammar </a:t>
            </a:r>
            <a:r>
              <a:rPr sz="1950" spc="80" dirty="0">
                <a:latin typeface="Arial"/>
                <a:cs typeface="Arial"/>
              </a:rPr>
              <a:t>also </a:t>
            </a:r>
            <a:r>
              <a:rPr sz="1950" spc="175" dirty="0">
                <a:latin typeface="Arial"/>
                <a:cs typeface="Arial"/>
              </a:rPr>
              <a:t>the </a:t>
            </a:r>
            <a:r>
              <a:rPr sz="1950" i="1" spc="170" dirty="0">
                <a:latin typeface="Arial"/>
                <a:cs typeface="Arial"/>
              </a:rPr>
              <a:t>start </a:t>
            </a:r>
            <a:r>
              <a:rPr sz="1950" i="1" spc="509" dirty="0">
                <a:latin typeface="Arial"/>
                <a:cs typeface="Arial"/>
              </a:rPr>
              <a:t> </a:t>
            </a:r>
            <a:r>
              <a:rPr sz="1950" i="1" spc="145" dirty="0">
                <a:latin typeface="Arial"/>
                <a:cs typeface="Arial"/>
              </a:rPr>
              <a:t>symbol</a:t>
            </a:r>
            <a:r>
              <a:rPr sz="1950" spc="145" dirty="0">
                <a:latin typeface="Arial"/>
                <a:cs typeface="Arial"/>
              </a:rPr>
              <a:t>.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50" spc="155" dirty="0" smtClean="0">
                <a:latin typeface="Arial"/>
                <a:cs typeface="Arial"/>
              </a:rPr>
              <a:t>1–5 </a:t>
            </a:r>
            <a:r>
              <a:rPr sz="1950" spc="70" dirty="0">
                <a:latin typeface="Arial"/>
                <a:cs typeface="Arial"/>
              </a:rPr>
              <a:t>are </a:t>
            </a:r>
            <a:r>
              <a:rPr sz="1950" i="1" spc="150" dirty="0">
                <a:latin typeface="Arial"/>
                <a:cs typeface="Arial"/>
              </a:rPr>
              <a:t>productions </a:t>
            </a:r>
            <a:r>
              <a:rPr sz="1950" spc="190" dirty="0">
                <a:latin typeface="Arial"/>
                <a:cs typeface="Arial"/>
              </a:rPr>
              <a:t>(or</a:t>
            </a:r>
            <a:r>
              <a:rPr sz="1950" spc="690" dirty="0">
                <a:latin typeface="Arial"/>
                <a:cs typeface="Arial"/>
              </a:rPr>
              <a:t> </a:t>
            </a:r>
            <a:r>
              <a:rPr sz="1950" i="1" spc="125" dirty="0">
                <a:latin typeface="Arial"/>
                <a:cs typeface="Arial"/>
              </a:rPr>
              <a:t>rules</a:t>
            </a:r>
            <a:r>
              <a:rPr sz="1950" spc="125" dirty="0">
                <a:latin typeface="Arial"/>
                <a:cs typeface="Arial"/>
              </a:rPr>
              <a:t>)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4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There is no algorithm that can decide whether an arbitrary CFG is ambiguous, nor to remove all ambiguity</a:t>
            </a: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Some ambiguity can be removed by revising the CFG, such as separating the order of + and * in expressions:</a:t>
            </a:r>
          </a:p>
          <a:p>
            <a:pPr>
              <a:buNone/>
            </a:pPr>
            <a:endParaRPr lang="en-US" dirty="0" smtClean="0">
              <a:latin typeface="Arial Narrow" pitchFamily="34" charset="0"/>
            </a:endParaRPr>
          </a:p>
          <a:p>
            <a:pPr>
              <a:buNone/>
            </a:pPr>
            <a:r>
              <a:rPr lang="en-US" dirty="0" smtClean="0">
                <a:latin typeface="Arial Narrow" pitchFamily="34" charset="0"/>
              </a:rPr>
              <a:t>There are two reasons for ambiguity in the previous slide</a:t>
            </a:r>
          </a:p>
          <a:p>
            <a:pPr marL="749808" lvl="1" indent="-45720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>
                <a:latin typeface="Arial Narrow" pitchFamily="34" charset="0"/>
              </a:rPr>
              <a:t>   the precedence of the operation is not considered.</a:t>
            </a:r>
          </a:p>
          <a:p>
            <a:pPr marL="749808" lvl="1" indent="-45720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>
                <a:latin typeface="Arial Narrow" pitchFamily="34" charset="0"/>
              </a:rPr>
              <a:t>   the sequence of identical operator can group either from the left   or from the right.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Ambiguity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637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Removing Ambiguity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78771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343400"/>
            <a:ext cx="7553325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Ambiguity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4582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Ambiguity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00200"/>
            <a:ext cx="4343400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certain CFL’s are </a:t>
            </a:r>
            <a:r>
              <a:rPr lang="en-US" i="1" dirty="0" smtClean="0">
                <a:solidFill>
                  <a:srgbClr val="FF0066"/>
                </a:solidFill>
              </a:rPr>
              <a:t>inherently ambiguous</a:t>
            </a:r>
            <a:r>
              <a:rPr lang="en-US" dirty="0" smtClean="0"/>
              <a:t>, meaning that every grammar for the language is ambiguous.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Inherently ambiguous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3272649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Formally, </a:t>
            </a:r>
            <a:r>
              <a:rPr lang="en-US" altLang="en-US" sz="2800" dirty="0" smtClean="0"/>
              <a:t>A </a:t>
            </a:r>
            <a:r>
              <a:rPr lang="en-US" altLang="en-US" sz="2800" dirty="0">
                <a:solidFill>
                  <a:srgbClr val="FF3300"/>
                </a:solidFill>
              </a:rPr>
              <a:t>context-free grammar</a:t>
            </a:r>
            <a:r>
              <a:rPr lang="en-US" altLang="en-US" sz="2800" dirty="0"/>
              <a:t> (CFG) G is a quadruple </a:t>
            </a:r>
            <a:r>
              <a:rPr lang="en-US" altLang="en-US" sz="2800" dirty="0">
                <a:solidFill>
                  <a:srgbClr val="0000FF"/>
                </a:solidFill>
              </a:rPr>
              <a:t>(V, </a:t>
            </a:r>
            <a:r>
              <a:rPr lang="en-US" altLang="en-US" sz="2800" dirty="0" smtClean="0">
                <a:solidFill>
                  <a:srgbClr val="0000FF"/>
                </a:solidFill>
              </a:rPr>
              <a:t>T, P, </a:t>
            </a:r>
            <a:r>
              <a:rPr lang="en-US" altLang="en-US" sz="2800" dirty="0">
                <a:solidFill>
                  <a:srgbClr val="0000FF"/>
                </a:solidFill>
              </a:rPr>
              <a:t>S)</a:t>
            </a:r>
            <a:r>
              <a:rPr lang="en-US" altLang="en-US" sz="2800" dirty="0"/>
              <a:t> where</a:t>
            </a:r>
          </a:p>
          <a:p>
            <a:r>
              <a:rPr lang="en-US" altLang="en-US" sz="2800" dirty="0">
                <a:solidFill>
                  <a:srgbClr val="0000FF"/>
                </a:solidFill>
              </a:rPr>
              <a:t>V</a:t>
            </a:r>
            <a:r>
              <a:rPr lang="en-US" altLang="en-US" sz="2800" dirty="0"/>
              <a:t>: a set of non-terminal symbols</a:t>
            </a:r>
          </a:p>
          <a:p>
            <a:r>
              <a:rPr lang="en-US" altLang="en-US" sz="2800" dirty="0" smtClean="0">
                <a:solidFill>
                  <a:srgbClr val="0000FF"/>
                </a:solidFill>
              </a:rPr>
              <a:t>T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a set of terminals (</a:t>
            </a:r>
            <a:r>
              <a:rPr lang="en-US" altLang="en-US" sz="2800" dirty="0">
                <a:solidFill>
                  <a:srgbClr val="0000FF"/>
                </a:solidFill>
              </a:rPr>
              <a:t>V ∩ </a:t>
            </a:r>
            <a:r>
              <a:rPr lang="el-GR" altLang="en-US" sz="2800" dirty="0">
                <a:solidFill>
                  <a:srgbClr val="0000FF"/>
                </a:solidFill>
              </a:rPr>
              <a:t>Σ</a:t>
            </a:r>
            <a:r>
              <a:rPr lang="en-US" altLang="en-US" sz="2800" dirty="0">
                <a:solidFill>
                  <a:srgbClr val="0000FF"/>
                </a:solidFill>
              </a:rPr>
              <a:t> = Ǿ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 smtClean="0">
                <a:solidFill>
                  <a:srgbClr val="0000FF"/>
                </a:solidFill>
              </a:rPr>
              <a:t>P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a set of </a:t>
            </a:r>
            <a:r>
              <a:rPr lang="en-US" altLang="en-US" sz="2800" dirty="0" smtClean="0"/>
              <a:t>production (</a:t>
            </a:r>
            <a:r>
              <a:rPr lang="en-US" altLang="en-US" sz="2800" dirty="0" smtClean="0">
                <a:solidFill>
                  <a:srgbClr val="0000FF"/>
                </a:solidFill>
              </a:rPr>
              <a:t>P: </a:t>
            </a:r>
            <a:r>
              <a:rPr lang="en-US" altLang="en-US" sz="2800" dirty="0">
                <a:solidFill>
                  <a:srgbClr val="0000FF"/>
                </a:solidFill>
              </a:rPr>
              <a:t>V → (V U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rgbClr val="0000FF"/>
                </a:solidFill>
              </a:rPr>
              <a:t>T)*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r>
              <a:rPr lang="en-US" altLang="en-US" sz="2800" dirty="0">
                <a:solidFill>
                  <a:srgbClr val="0000FF"/>
                </a:solidFill>
              </a:rPr>
              <a:t>S</a:t>
            </a:r>
            <a:r>
              <a:rPr lang="en-US" altLang="en-US" sz="2800" dirty="0"/>
              <a:t>: a start symbol.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>
                <a:cs typeface="Times New Roman" panose="02020603050405020304" pitchFamily="18" charset="0"/>
              </a:rPr>
              <a:t>Context-Free Grammar</a:t>
            </a:r>
            <a:r>
              <a:rPr lang="en-US" altLang="en-US" dirty="0">
                <a:cs typeface="Times New Roman" panose="02020603050405020304" pitchFamily="18" charset="0"/>
              </a:rPr>
              <a:t> (CFG)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838200" y="3962400"/>
            <a:ext cx="7315200" cy="184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25245" algn="l"/>
              </a:tabLst>
            </a:pPr>
            <a:r>
              <a:rPr sz="1950" spc="145" dirty="0">
                <a:latin typeface="Arial"/>
                <a:cs typeface="Arial"/>
              </a:rPr>
              <a:t>Example:	</a:t>
            </a:r>
            <a:r>
              <a:rPr lang="en-US" sz="1950" i="1" spc="135" dirty="0" err="1" smtClean="0">
                <a:latin typeface="Arial"/>
                <a:cs typeface="Arial"/>
              </a:rPr>
              <a:t>G</a:t>
            </a:r>
            <a:r>
              <a:rPr sz="2475" i="1" spc="202" baseline="-15151" dirty="0" err="1" smtClean="0">
                <a:latin typeface="Arial"/>
                <a:cs typeface="Arial"/>
              </a:rPr>
              <a:t>pal</a:t>
            </a:r>
            <a:r>
              <a:rPr sz="2475" i="1" spc="284" baseline="-15151" dirty="0" smtClean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75" dirty="0">
                <a:latin typeface="Arial"/>
                <a:cs typeface="Arial"/>
              </a:rPr>
              <a:t>(</a:t>
            </a:r>
            <a:r>
              <a:rPr sz="1950" i="1" spc="75" dirty="0">
                <a:latin typeface="Meiryo"/>
                <a:cs typeface="Meiryo"/>
              </a:rPr>
              <a:t>{</a:t>
            </a:r>
            <a:r>
              <a:rPr sz="1950" i="1" spc="75" dirty="0">
                <a:latin typeface="Arial"/>
                <a:cs typeface="Arial"/>
              </a:rPr>
              <a:t>P</a:t>
            </a:r>
            <a:r>
              <a:rPr sz="1950" i="1" spc="-254" dirty="0">
                <a:latin typeface="Arial"/>
                <a:cs typeface="Arial"/>
              </a:rPr>
              <a:t> </a:t>
            </a:r>
            <a:r>
              <a:rPr sz="1950" i="1" spc="-40" dirty="0">
                <a:latin typeface="Meiryo"/>
                <a:cs typeface="Meiryo"/>
              </a:rPr>
              <a:t>}</a:t>
            </a:r>
            <a:r>
              <a:rPr sz="1950" i="1" spc="-40" dirty="0">
                <a:latin typeface="Arial"/>
                <a:cs typeface="Arial"/>
              </a:rPr>
              <a:t>,</a:t>
            </a:r>
            <a:r>
              <a:rPr sz="1950" i="1" spc="-195" dirty="0">
                <a:latin typeface="Arial"/>
                <a:cs typeface="Arial"/>
              </a:rPr>
              <a:t> </a:t>
            </a:r>
            <a:r>
              <a:rPr sz="1950" i="1" spc="25" dirty="0">
                <a:latin typeface="Meiryo"/>
                <a:cs typeface="Meiryo"/>
              </a:rPr>
              <a:t>{</a:t>
            </a:r>
            <a:r>
              <a:rPr sz="1950" spc="25" dirty="0">
                <a:latin typeface="Arial"/>
                <a:cs typeface="Arial"/>
              </a:rPr>
              <a:t>0</a:t>
            </a:r>
            <a:r>
              <a:rPr sz="1950" i="1" spc="25" dirty="0">
                <a:latin typeface="Arial"/>
                <a:cs typeface="Arial"/>
              </a:rPr>
              <a:t>,</a:t>
            </a:r>
            <a:r>
              <a:rPr sz="1950" i="1" spc="-195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1</a:t>
            </a:r>
            <a:r>
              <a:rPr sz="1950" i="1" spc="25" dirty="0">
                <a:latin typeface="Meiryo"/>
                <a:cs typeface="Meiryo"/>
              </a:rPr>
              <a:t>}</a:t>
            </a:r>
            <a:r>
              <a:rPr sz="1950" i="1" spc="25" dirty="0">
                <a:latin typeface="Arial"/>
                <a:cs typeface="Arial"/>
              </a:rPr>
              <a:t>,</a:t>
            </a:r>
            <a:r>
              <a:rPr sz="1950" i="1" spc="-200" dirty="0">
                <a:latin typeface="Arial"/>
                <a:cs typeface="Arial"/>
              </a:rPr>
              <a:t> </a:t>
            </a:r>
            <a:r>
              <a:rPr sz="1950" i="1" spc="160" dirty="0">
                <a:latin typeface="Arial"/>
                <a:cs typeface="Arial"/>
              </a:rPr>
              <a:t>A,</a:t>
            </a:r>
            <a:r>
              <a:rPr sz="1950" i="1" spc="-200" dirty="0">
                <a:latin typeface="Arial"/>
                <a:cs typeface="Arial"/>
              </a:rPr>
              <a:t> </a:t>
            </a:r>
            <a:r>
              <a:rPr lang="en-US" sz="1950" i="1" spc="35" dirty="0" smtClean="0">
                <a:latin typeface="Arial"/>
                <a:cs typeface="Arial"/>
              </a:rPr>
              <a:t>P</a:t>
            </a:r>
            <a:r>
              <a:rPr sz="1950" i="1" spc="-254" dirty="0" smtClean="0">
                <a:latin typeface="Arial"/>
                <a:cs typeface="Arial"/>
              </a:rPr>
              <a:t> </a:t>
            </a:r>
            <a:r>
              <a:rPr sz="1950" spc="229" dirty="0">
                <a:latin typeface="Arial"/>
                <a:cs typeface="Arial"/>
              </a:rPr>
              <a:t>),</a:t>
            </a:r>
            <a:r>
              <a:rPr sz="1950" spc="135" dirty="0">
                <a:latin typeface="Arial"/>
                <a:cs typeface="Arial"/>
              </a:rPr>
              <a:t> </a:t>
            </a:r>
            <a:r>
              <a:rPr sz="1950" spc="120" dirty="0">
                <a:latin typeface="Arial"/>
                <a:cs typeface="Arial"/>
              </a:rPr>
              <a:t>where</a:t>
            </a:r>
            <a:r>
              <a:rPr sz="1950" spc="95" dirty="0">
                <a:latin typeface="Arial"/>
                <a:cs typeface="Arial"/>
              </a:rPr>
              <a:t> </a:t>
            </a:r>
            <a:r>
              <a:rPr sz="1950" i="1" spc="275" dirty="0">
                <a:latin typeface="Arial"/>
                <a:cs typeface="Arial"/>
              </a:rPr>
              <a:t>A</a:t>
            </a:r>
            <a:r>
              <a:rPr sz="1950" i="1" spc="35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i="1" spc="-40" dirty="0">
                <a:latin typeface="Meiryo"/>
                <a:cs typeface="Meiryo"/>
              </a:rPr>
              <a:t>{</a:t>
            </a:r>
            <a:r>
              <a:rPr sz="1950" i="1" spc="-40" dirty="0">
                <a:latin typeface="Arial"/>
                <a:cs typeface="Arial"/>
              </a:rPr>
              <a:t>P</a:t>
            </a:r>
            <a:r>
              <a:rPr sz="1950" i="1" spc="325" dirty="0">
                <a:latin typeface="Arial"/>
                <a:cs typeface="Arial"/>
              </a:rPr>
              <a:t>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-85" dirty="0">
                <a:latin typeface="Meiryo"/>
                <a:cs typeface="Meiryo"/>
              </a:rPr>
              <a:t> </a:t>
            </a:r>
            <a:r>
              <a:rPr lang="en-US" altLang="en-US" sz="2000" dirty="0">
                <a:latin typeface="Lucida Sans Unicode" panose="020B0602030504020204" pitchFamily="34" charset="0"/>
              </a:rPr>
              <a:t>ε</a:t>
            </a:r>
            <a:r>
              <a:rPr sz="1950" i="1" spc="-40" dirty="0" smtClean="0">
                <a:latin typeface="Arial"/>
                <a:cs typeface="Arial"/>
              </a:rPr>
              <a:t>,</a:t>
            </a:r>
            <a:r>
              <a:rPr sz="1950" i="1" spc="-200" dirty="0" smtClean="0">
                <a:latin typeface="Arial"/>
                <a:cs typeface="Arial"/>
              </a:rPr>
              <a:t> </a:t>
            </a:r>
            <a:r>
              <a:rPr sz="1950" i="1" spc="35" dirty="0">
                <a:latin typeface="Arial"/>
                <a:cs typeface="Arial"/>
              </a:rPr>
              <a:t>P</a:t>
            </a:r>
            <a:r>
              <a:rPr sz="1950" i="1" spc="325" dirty="0">
                <a:latin typeface="Arial"/>
                <a:cs typeface="Arial"/>
              </a:rPr>
              <a:t>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-85" dirty="0">
                <a:latin typeface="Meiryo"/>
                <a:cs typeface="Meiryo"/>
              </a:rPr>
              <a:t> </a:t>
            </a:r>
            <a:r>
              <a:rPr sz="1950" spc="95" dirty="0">
                <a:latin typeface="Arial"/>
                <a:cs typeface="Arial"/>
              </a:rPr>
              <a:t>0</a:t>
            </a:r>
            <a:r>
              <a:rPr sz="1950" i="1" spc="95" dirty="0">
                <a:latin typeface="Arial"/>
                <a:cs typeface="Arial"/>
              </a:rPr>
              <a:t>,</a:t>
            </a:r>
            <a:r>
              <a:rPr sz="1950" i="1" spc="-200" dirty="0">
                <a:latin typeface="Arial"/>
                <a:cs typeface="Arial"/>
              </a:rPr>
              <a:t> </a:t>
            </a:r>
            <a:r>
              <a:rPr sz="1950" i="1" spc="35" dirty="0">
                <a:latin typeface="Arial"/>
                <a:cs typeface="Arial"/>
              </a:rPr>
              <a:t>P</a:t>
            </a:r>
            <a:r>
              <a:rPr sz="1950" i="1" spc="325" dirty="0">
                <a:latin typeface="Arial"/>
                <a:cs typeface="Arial"/>
              </a:rPr>
              <a:t>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-85" dirty="0">
                <a:latin typeface="Meiryo"/>
                <a:cs typeface="Meiryo"/>
              </a:rPr>
              <a:t> </a:t>
            </a:r>
            <a:r>
              <a:rPr sz="1950" spc="95" dirty="0">
                <a:latin typeface="Arial"/>
                <a:cs typeface="Arial"/>
              </a:rPr>
              <a:t>1</a:t>
            </a:r>
            <a:r>
              <a:rPr sz="1950" i="1" spc="95" dirty="0">
                <a:latin typeface="Arial"/>
                <a:cs typeface="Arial"/>
              </a:rPr>
              <a:t>,</a:t>
            </a:r>
            <a:r>
              <a:rPr sz="1950" i="1" spc="-200" dirty="0">
                <a:latin typeface="Arial"/>
                <a:cs typeface="Arial"/>
              </a:rPr>
              <a:t> </a:t>
            </a:r>
            <a:r>
              <a:rPr sz="1950" i="1" spc="35" dirty="0">
                <a:latin typeface="Arial"/>
                <a:cs typeface="Arial"/>
              </a:rPr>
              <a:t>P</a:t>
            </a:r>
            <a:r>
              <a:rPr sz="1950" i="1" spc="325" dirty="0">
                <a:latin typeface="Arial"/>
                <a:cs typeface="Arial"/>
              </a:rPr>
              <a:t>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-85" dirty="0">
                <a:latin typeface="Meiryo"/>
                <a:cs typeface="Meiryo"/>
              </a:rPr>
              <a:t> </a:t>
            </a:r>
            <a:r>
              <a:rPr sz="1950" spc="95" dirty="0">
                <a:latin typeface="Arial"/>
                <a:cs typeface="Arial"/>
              </a:rPr>
              <a:t>0</a:t>
            </a:r>
            <a:r>
              <a:rPr sz="1950" i="1" spc="95" dirty="0">
                <a:latin typeface="Arial"/>
                <a:cs typeface="Arial"/>
              </a:rPr>
              <a:t>P</a:t>
            </a:r>
            <a:r>
              <a:rPr sz="1950" i="1" spc="-254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0</a:t>
            </a:r>
            <a:r>
              <a:rPr sz="1950" i="1" spc="95" dirty="0">
                <a:latin typeface="Arial"/>
                <a:cs typeface="Arial"/>
              </a:rPr>
              <a:t>,</a:t>
            </a:r>
            <a:r>
              <a:rPr sz="1950" i="1" spc="-200" dirty="0">
                <a:latin typeface="Arial"/>
                <a:cs typeface="Arial"/>
              </a:rPr>
              <a:t> </a:t>
            </a:r>
            <a:r>
              <a:rPr sz="1950" i="1" spc="35" dirty="0">
                <a:latin typeface="Arial"/>
                <a:cs typeface="Arial"/>
              </a:rPr>
              <a:t>P</a:t>
            </a:r>
            <a:r>
              <a:rPr sz="1950" i="1" spc="325" dirty="0">
                <a:latin typeface="Arial"/>
                <a:cs typeface="Arial"/>
              </a:rPr>
              <a:t>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-85" dirty="0">
                <a:latin typeface="Meiryo"/>
                <a:cs typeface="Meiryo"/>
              </a:rPr>
              <a:t> </a:t>
            </a:r>
            <a:r>
              <a:rPr sz="1950" spc="95" dirty="0">
                <a:latin typeface="Arial"/>
                <a:cs typeface="Arial"/>
              </a:rPr>
              <a:t>1</a:t>
            </a:r>
            <a:r>
              <a:rPr sz="1950" i="1" spc="95" dirty="0">
                <a:latin typeface="Arial"/>
                <a:cs typeface="Arial"/>
              </a:rPr>
              <a:t>P</a:t>
            </a:r>
            <a:r>
              <a:rPr sz="1950" i="1" spc="-254" dirty="0">
                <a:latin typeface="Arial"/>
                <a:cs typeface="Arial"/>
              </a:rPr>
              <a:t> </a:t>
            </a:r>
            <a:r>
              <a:rPr sz="1950" spc="60" dirty="0">
                <a:latin typeface="Arial"/>
                <a:cs typeface="Arial"/>
              </a:rPr>
              <a:t>1</a:t>
            </a:r>
            <a:r>
              <a:rPr sz="1950" i="1" spc="60" dirty="0">
                <a:latin typeface="Meiryo"/>
                <a:cs typeface="Meiryo"/>
              </a:rPr>
              <a:t>}</a:t>
            </a:r>
            <a:r>
              <a:rPr sz="1950" spc="60" dirty="0">
                <a:latin typeface="Arial"/>
                <a:cs typeface="Arial"/>
              </a:rPr>
              <a:t>.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</a:pPr>
            <a:r>
              <a:rPr sz="1950" spc="145" dirty="0">
                <a:latin typeface="Arial"/>
                <a:cs typeface="Arial"/>
              </a:rPr>
              <a:t>Sometimes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we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group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productions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1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7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same  </a:t>
            </a:r>
            <a:r>
              <a:rPr sz="1950" spc="110" dirty="0">
                <a:latin typeface="Arial"/>
                <a:cs typeface="Arial"/>
              </a:rPr>
              <a:t>head, </a:t>
            </a:r>
            <a:r>
              <a:rPr sz="1950" spc="114" dirty="0">
                <a:latin typeface="Arial"/>
                <a:cs typeface="Arial"/>
              </a:rPr>
              <a:t>e.g. </a:t>
            </a:r>
            <a:r>
              <a:rPr sz="1950" i="1" spc="275" dirty="0">
                <a:latin typeface="Arial"/>
                <a:cs typeface="Arial"/>
              </a:rPr>
              <a:t>A </a:t>
            </a:r>
            <a:r>
              <a:rPr sz="1950" spc="785" dirty="0">
                <a:latin typeface="Arial"/>
                <a:cs typeface="Arial"/>
              </a:rPr>
              <a:t>=</a:t>
            </a:r>
            <a:r>
              <a:rPr sz="1950" spc="-190" dirty="0">
                <a:latin typeface="Arial"/>
                <a:cs typeface="Arial"/>
              </a:rPr>
              <a:t> </a:t>
            </a:r>
            <a:r>
              <a:rPr sz="1950" i="1" spc="-40" dirty="0">
                <a:latin typeface="Meiryo"/>
                <a:cs typeface="Meiryo"/>
              </a:rPr>
              <a:t>{</a:t>
            </a:r>
            <a:r>
              <a:rPr sz="1950" i="1" spc="-40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 </a:t>
            </a:r>
            <a:r>
              <a:rPr lang="en-US" altLang="en-US" sz="2000" dirty="0">
                <a:latin typeface="Lucida Sans Unicode" panose="020B0602030504020204" pitchFamily="34" charset="0"/>
              </a:rPr>
              <a:t>ε </a:t>
            </a:r>
            <a:r>
              <a:rPr sz="1950" i="1" spc="-60" dirty="0" smtClean="0">
                <a:latin typeface="Meiryo"/>
                <a:cs typeface="Meiryo"/>
              </a:rPr>
              <a:t>|</a:t>
            </a:r>
            <a:r>
              <a:rPr sz="1950" spc="-60" dirty="0" smtClean="0">
                <a:latin typeface="Arial"/>
                <a:cs typeface="Arial"/>
              </a:rPr>
              <a:t>0</a:t>
            </a:r>
            <a:r>
              <a:rPr sz="1950" i="1" spc="-60" dirty="0" smtClean="0">
                <a:latin typeface="Meiryo"/>
                <a:cs typeface="Meiryo"/>
              </a:rPr>
              <a:t>|</a:t>
            </a:r>
            <a:r>
              <a:rPr sz="1950" spc="-60" dirty="0" smtClean="0">
                <a:latin typeface="Arial"/>
                <a:cs typeface="Arial"/>
              </a:rPr>
              <a:t>1</a:t>
            </a:r>
            <a:r>
              <a:rPr sz="1950" i="1" spc="-60" dirty="0" smtClean="0">
                <a:latin typeface="Meiryo"/>
                <a:cs typeface="Meiryo"/>
              </a:rPr>
              <a:t>|</a:t>
            </a:r>
            <a:r>
              <a:rPr sz="1950" spc="-60" dirty="0" smtClean="0">
                <a:latin typeface="Arial"/>
                <a:cs typeface="Arial"/>
              </a:rPr>
              <a:t>0</a:t>
            </a:r>
            <a:r>
              <a:rPr sz="1950" i="1" spc="-60" dirty="0" smtClean="0">
                <a:latin typeface="Arial"/>
                <a:cs typeface="Arial"/>
              </a:rPr>
              <a:t>P </a:t>
            </a:r>
            <a:r>
              <a:rPr sz="1950" spc="15" dirty="0">
                <a:latin typeface="Arial"/>
                <a:cs typeface="Arial"/>
              </a:rPr>
              <a:t>0</a:t>
            </a:r>
            <a:r>
              <a:rPr sz="1950" i="1" spc="15" dirty="0">
                <a:latin typeface="Meiryo"/>
                <a:cs typeface="Meiryo"/>
              </a:rPr>
              <a:t>|</a:t>
            </a:r>
            <a:r>
              <a:rPr sz="1950" spc="15" dirty="0">
                <a:latin typeface="Arial"/>
                <a:cs typeface="Arial"/>
              </a:rPr>
              <a:t>1</a:t>
            </a:r>
            <a:r>
              <a:rPr sz="1950" i="1" spc="15" dirty="0">
                <a:latin typeface="Arial"/>
                <a:cs typeface="Arial"/>
              </a:rPr>
              <a:t>P </a:t>
            </a:r>
            <a:r>
              <a:rPr sz="1950" spc="60" dirty="0">
                <a:latin typeface="Arial"/>
                <a:cs typeface="Arial"/>
              </a:rPr>
              <a:t>1</a:t>
            </a:r>
            <a:r>
              <a:rPr sz="1950" i="1" spc="60" dirty="0">
                <a:latin typeface="Meiryo"/>
                <a:cs typeface="Meiryo"/>
              </a:rPr>
              <a:t>}</a:t>
            </a:r>
            <a:r>
              <a:rPr sz="1950" spc="60" dirty="0">
                <a:latin typeface="Arial"/>
                <a:cs typeface="Arial"/>
              </a:rPr>
              <a:t>.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0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458200" cy="487284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600" dirty="0">
                <a:solidFill>
                  <a:srgbClr val="33CC33"/>
                </a:solidFill>
              </a:rPr>
              <a:t>Example</a:t>
            </a:r>
            <a:r>
              <a:rPr lang="en-US" altLang="en-US" sz="2600" dirty="0"/>
              <a:t>: CFG for { 0</a:t>
            </a:r>
            <a:r>
              <a:rPr lang="en-US" altLang="en-US" sz="2600" baseline="30000" dirty="0"/>
              <a:t>n</a:t>
            </a:r>
            <a:r>
              <a:rPr lang="en-US" altLang="en-US" sz="2600" dirty="0"/>
              <a:t>1</a:t>
            </a:r>
            <a:r>
              <a:rPr lang="en-US" altLang="en-US" sz="2600" baseline="30000" dirty="0"/>
              <a:t>n</a:t>
            </a:r>
            <a:r>
              <a:rPr lang="en-US" altLang="en-US" sz="2600" dirty="0"/>
              <a:t> | n </a:t>
            </a:r>
            <a:r>
              <a:rPr lang="en-US" altLang="en-US" sz="2600" u="sng" dirty="0"/>
              <a:t>&gt;</a:t>
            </a:r>
            <a:r>
              <a:rPr lang="en-US" altLang="en-US" sz="2600" dirty="0"/>
              <a:t> 1} </a:t>
            </a:r>
            <a:endParaRPr lang="en-US" altLang="en-US" sz="2600" dirty="0" smtClean="0"/>
          </a:p>
          <a:p>
            <a:r>
              <a:rPr lang="en-US" altLang="en-US" sz="2600" dirty="0" smtClean="0"/>
              <a:t>Productions</a:t>
            </a:r>
            <a:r>
              <a:rPr lang="en-US" altLang="en-US" sz="2600" dirty="0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600" dirty="0"/>
              <a:t>S -&gt; 01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600" dirty="0"/>
              <a:t>S -&gt; 0S1</a:t>
            </a:r>
          </a:p>
          <a:p>
            <a:r>
              <a:rPr lang="en-US" altLang="en-US" sz="2600" dirty="0">
                <a:solidFill>
                  <a:srgbClr val="3366FF"/>
                </a:solidFill>
              </a:rPr>
              <a:t>Basis</a:t>
            </a:r>
            <a:r>
              <a:rPr lang="en-US" altLang="en-US" sz="2600" dirty="0"/>
              <a:t>: 01 is in the language.</a:t>
            </a:r>
          </a:p>
          <a:p>
            <a:r>
              <a:rPr lang="en-US" altLang="en-US" sz="2600" dirty="0">
                <a:solidFill>
                  <a:srgbClr val="3366FF"/>
                </a:solidFill>
              </a:rPr>
              <a:t>Induction</a:t>
            </a:r>
            <a:r>
              <a:rPr lang="en-US" altLang="en-US" sz="2600" dirty="0"/>
              <a:t>: if w is in the language, then so is 0w1</a:t>
            </a:r>
            <a:r>
              <a:rPr lang="en-US" altLang="en-US" sz="2600" dirty="0" smtClean="0"/>
              <a:t>.</a:t>
            </a:r>
          </a:p>
          <a:p>
            <a:r>
              <a:rPr lang="en-US" altLang="en-US" sz="1600" i="1" dirty="0" smtClean="0">
                <a:solidFill>
                  <a:srgbClr val="FF0066"/>
                </a:solidFill>
              </a:rPr>
              <a:t>Variables</a:t>
            </a:r>
            <a:r>
              <a:rPr lang="en-US" altLang="en-US" sz="1600" dirty="0" smtClean="0"/>
              <a:t>   </a:t>
            </a:r>
            <a:r>
              <a:rPr lang="en-US" altLang="en-US" sz="1600" dirty="0"/>
              <a:t>= </a:t>
            </a:r>
            <a:r>
              <a:rPr lang="en-US" altLang="en-US" sz="1600" i="1" dirty="0" err="1">
                <a:solidFill>
                  <a:srgbClr val="FF0066"/>
                </a:solidFill>
              </a:rPr>
              <a:t>nonterminals</a:t>
            </a:r>
            <a:r>
              <a:rPr lang="en-US" altLang="en-US" sz="1600" dirty="0"/>
              <a:t>  = a finite set of other symbols, each of which represents a language</a:t>
            </a:r>
            <a:r>
              <a:rPr lang="en-US" altLang="en-US" sz="1600" dirty="0" smtClean="0"/>
              <a:t>.</a:t>
            </a:r>
          </a:p>
          <a:p>
            <a:r>
              <a:rPr lang="en-US" altLang="en-US" sz="1600" i="1" dirty="0">
                <a:solidFill>
                  <a:srgbClr val="FF0066"/>
                </a:solidFill>
              </a:rPr>
              <a:t>Terminals</a:t>
            </a:r>
            <a:r>
              <a:rPr lang="en-US" altLang="en-US" sz="1600" dirty="0"/>
              <a:t>  = symbols of the alphabet of the language being defined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i="1" dirty="0">
                <a:solidFill>
                  <a:srgbClr val="FF0066"/>
                </a:solidFill>
              </a:rPr>
              <a:t>Start symbol</a:t>
            </a:r>
            <a:r>
              <a:rPr lang="en-US" altLang="en-US" sz="1600" dirty="0"/>
              <a:t>  = the variable whose language is the one being defined.</a:t>
            </a:r>
          </a:p>
          <a:p>
            <a:r>
              <a:rPr lang="en-US" altLang="en-US" sz="1600" dirty="0"/>
              <a:t>A </a:t>
            </a:r>
            <a:r>
              <a:rPr lang="en-US" altLang="en-US" sz="1600" i="1" dirty="0">
                <a:solidFill>
                  <a:srgbClr val="FF0066"/>
                </a:solidFill>
              </a:rPr>
              <a:t>production</a:t>
            </a:r>
            <a:r>
              <a:rPr lang="en-US" altLang="en-US" sz="1600" dirty="0"/>
              <a:t>  has the form </a:t>
            </a:r>
            <a:r>
              <a:rPr lang="en-US" altLang="en-US" sz="1600" dirty="0">
                <a:solidFill>
                  <a:srgbClr val="CC3300"/>
                </a:solidFill>
              </a:rPr>
              <a:t>variable -&gt; string of variables and terminals</a:t>
            </a:r>
            <a:r>
              <a:rPr lang="en-US" altLang="en-US" sz="1600" dirty="0"/>
              <a:t>.</a:t>
            </a:r>
          </a:p>
          <a:p>
            <a:r>
              <a:rPr lang="en-US" altLang="en-US" sz="1600" dirty="0">
                <a:solidFill>
                  <a:srgbClr val="3366FF"/>
                </a:solidFill>
              </a:rPr>
              <a:t>Convention</a:t>
            </a:r>
            <a:r>
              <a:rPr lang="en-US" altLang="en-US" sz="1600" dirty="0"/>
              <a:t>:</a:t>
            </a:r>
          </a:p>
          <a:p>
            <a:pPr lvl="1"/>
            <a:r>
              <a:rPr lang="en-US" altLang="en-US" sz="1600" dirty="0"/>
              <a:t>A, B, C,… are variables.</a:t>
            </a:r>
          </a:p>
          <a:p>
            <a:pPr lvl="1"/>
            <a:r>
              <a:rPr lang="en-US" altLang="en-US" sz="1600" dirty="0"/>
              <a:t>a, b, c,… are terminals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CFG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458200" cy="4872849"/>
          </a:xfrm>
        </p:spPr>
        <p:txBody>
          <a:bodyPr/>
          <a:lstStyle/>
          <a:p>
            <a:r>
              <a:rPr lang="en-US" altLang="en-US" dirty="0"/>
              <a:t>Here is a formal CFG for { 0</a:t>
            </a:r>
            <a:r>
              <a:rPr lang="en-US" altLang="en-US" baseline="30000" dirty="0"/>
              <a:t>n</a:t>
            </a:r>
            <a:r>
              <a:rPr lang="en-US" altLang="en-US" dirty="0"/>
              <a:t>1</a:t>
            </a:r>
            <a:r>
              <a:rPr lang="en-US" altLang="en-US" baseline="30000" dirty="0"/>
              <a:t>n</a:t>
            </a:r>
            <a:r>
              <a:rPr lang="en-US" altLang="en-US" dirty="0"/>
              <a:t> | n </a:t>
            </a:r>
            <a:r>
              <a:rPr lang="en-US" altLang="en-US" u="sng" dirty="0"/>
              <a:t>&gt;</a:t>
            </a:r>
            <a:r>
              <a:rPr lang="en-US" altLang="en-US" dirty="0"/>
              <a:t> 1}.</a:t>
            </a:r>
          </a:p>
          <a:p>
            <a:r>
              <a:rPr lang="en-US" altLang="en-US" dirty="0"/>
              <a:t>Terminals = {0, 1}.</a:t>
            </a:r>
          </a:p>
          <a:p>
            <a:r>
              <a:rPr lang="en-US" altLang="en-US" dirty="0"/>
              <a:t>Variables = {S}.</a:t>
            </a:r>
          </a:p>
          <a:p>
            <a:r>
              <a:rPr lang="en-US" altLang="en-US" dirty="0"/>
              <a:t>Start symbol = S.</a:t>
            </a:r>
          </a:p>
          <a:p>
            <a:r>
              <a:rPr lang="en-US" altLang="en-US" dirty="0"/>
              <a:t>Productions =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S -&gt; 01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S -&gt; </a:t>
            </a:r>
            <a:r>
              <a:rPr lang="en-US" altLang="en-US" dirty="0" smtClean="0"/>
              <a:t>0S1</a:t>
            </a:r>
          </a:p>
          <a:p>
            <a:pPr lvl="1">
              <a:buNone/>
            </a:pPr>
            <a:r>
              <a:rPr lang="pt-BR" i="1" spc="135" dirty="0" smtClean="0">
                <a:latin typeface="Arial"/>
                <a:cs typeface="Arial"/>
              </a:rPr>
              <a:t>G</a:t>
            </a:r>
            <a:r>
              <a:rPr lang="pt-BR" sz="3200" i="1" spc="202" baseline="-15151" dirty="0" smtClean="0">
                <a:latin typeface="Arial"/>
                <a:cs typeface="Arial"/>
              </a:rPr>
              <a:t>equ</a:t>
            </a:r>
            <a:r>
              <a:rPr lang="pt-BR" sz="3200" i="1" spc="284" baseline="-15151" dirty="0" smtClean="0">
                <a:latin typeface="Arial"/>
                <a:cs typeface="Arial"/>
              </a:rPr>
              <a:t> </a:t>
            </a:r>
            <a:r>
              <a:rPr lang="pt-BR" spc="785" dirty="0">
                <a:latin typeface="Arial"/>
                <a:cs typeface="Arial"/>
              </a:rPr>
              <a:t>=</a:t>
            </a:r>
            <a:r>
              <a:rPr lang="pt-BR" spc="35" dirty="0">
                <a:latin typeface="Arial"/>
                <a:cs typeface="Arial"/>
              </a:rPr>
              <a:t> </a:t>
            </a:r>
            <a:r>
              <a:rPr lang="pt-BR" spc="75" dirty="0" smtClean="0">
                <a:latin typeface="Arial"/>
                <a:cs typeface="Arial"/>
              </a:rPr>
              <a:t>(</a:t>
            </a:r>
            <a:r>
              <a:rPr lang="pt-BR" i="1" spc="75" dirty="0" smtClean="0">
                <a:latin typeface="Meiryo"/>
                <a:cs typeface="Meiryo"/>
              </a:rPr>
              <a:t>{</a:t>
            </a:r>
            <a:r>
              <a:rPr lang="pt-BR" i="1" spc="75" dirty="0" smtClean="0">
                <a:latin typeface="Arial"/>
                <a:cs typeface="Arial"/>
              </a:rPr>
              <a:t>S</a:t>
            </a:r>
            <a:r>
              <a:rPr lang="pt-BR" i="1" spc="-254" dirty="0" smtClean="0">
                <a:latin typeface="Arial"/>
                <a:cs typeface="Arial"/>
              </a:rPr>
              <a:t> </a:t>
            </a:r>
            <a:r>
              <a:rPr lang="pt-BR" i="1" spc="-40" dirty="0">
                <a:latin typeface="Meiryo"/>
                <a:cs typeface="Meiryo"/>
              </a:rPr>
              <a:t>}</a:t>
            </a:r>
            <a:r>
              <a:rPr lang="pt-BR" i="1" spc="-40" dirty="0">
                <a:latin typeface="Arial"/>
                <a:cs typeface="Arial"/>
              </a:rPr>
              <a:t>,</a:t>
            </a:r>
            <a:r>
              <a:rPr lang="pt-BR" i="1" spc="-195" dirty="0">
                <a:latin typeface="Arial"/>
                <a:cs typeface="Arial"/>
              </a:rPr>
              <a:t> </a:t>
            </a:r>
            <a:r>
              <a:rPr lang="pt-BR" i="1" spc="25" dirty="0">
                <a:latin typeface="Meiryo"/>
                <a:cs typeface="Meiryo"/>
              </a:rPr>
              <a:t>{</a:t>
            </a:r>
            <a:r>
              <a:rPr lang="pt-BR" spc="25" dirty="0">
                <a:latin typeface="Arial"/>
                <a:cs typeface="Arial"/>
              </a:rPr>
              <a:t>0</a:t>
            </a:r>
            <a:r>
              <a:rPr lang="pt-BR" i="1" spc="25" dirty="0">
                <a:latin typeface="Arial"/>
                <a:cs typeface="Arial"/>
              </a:rPr>
              <a:t>,</a:t>
            </a:r>
            <a:r>
              <a:rPr lang="pt-BR" i="1" spc="-195" dirty="0">
                <a:latin typeface="Arial"/>
                <a:cs typeface="Arial"/>
              </a:rPr>
              <a:t> </a:t>
            </a:r>
            <a:r>
              <a:rPr lang="pt-BR" spc="25" dirty="0">
                <a:latin typeface="Arial"/>
                <a:cs typeface="Arial"/>
              </a:rPr>
              <a:t>1</a:t>
            </a:r>
            <a:r>
              <a:rPr lang="pt-BR" i="1" spc="25" dirty="0">
                <a:latin typeface="Meiryo"/>
                <a:cs typeface="Meiryo"/>
              </a:rPr>
              <a:t>}</a:t>
            </a:r>
            <a:r>
              <a:rPr lang="pt-BR" i="1" spc="25" dirty="0">
                <a:latin typeface="Arial"/>
                <a:cs typeface="Arial"/>
              </a:rPr>
              <a:t>,</a:t>
            </a:r>
            <a:r>
              <a:rPr lang="pt-BR" i="1" spc="-200" dirty="0">
                <a:latin typeface="Arial"/>
                <a:cs typeface="Arial"/>
              </a:rPr>
              <a:t> </a:t>
            </a:r>
            <a:r>
              <a:rPr lang="pt-BR" i="1" spc="160" dirty="0">
                <a:latin typeface="Arial"/>
                <a:cs typeface="Arial"/>
              </a:rPr>
              <a:t>A,</a:t>
            </a:r>
            <a:r>
              <a:rPr lang="pt-BR" i="1" spc="-200" dirty="0">
                <a:latin typeface="Arial"/>
                <a:cs typeface="Arial"/>
              </a:rPr>
              <a:t> </a:t>
            </a:r>
            <a:r>
              <a:rPr lang="pt-BR" i="1" spc="35" dirty="0" smtClean="0">
                <a:latin typeface="Arial"/>
                <a:cs typeface="Arial"/>
              </a:rPr>
              <a:t>S</a:t>
            </a:r>
            <a:r>
              <a:rPr lang="pt-BR" i="1" spc="-254" dirty="0" smtClean="0">
                <a:latin typeface="Arial"/>
                <a:cs typeface="Arial"/>
              </a:rPr>
              <a:t> </a:t>
            </a:r>
            <a:r>
              <a:rPr lang="pt-BR" spc="229" dirty="0" smtClean="0">
                <a:latin typeface="Arial"/>
                <a:cs typeface="Arial"/>
              </a:rPr>
              <a:t>), where A={</a:t>
            </a:r>
            <a:r>
              <a:rPr lang="en-US" altLang="en-US" dirty="0"/>
              <a:t>S -&gt; 01</a:t>
            </a:r>
          </a:p>
          <a:p>
            <a:pPr lvl="1">
              <a:buNone/>
            </a:pPr>
            <a:r>
              <a:rPr lang="pt-BR" spc="229" dirty="0" smtClean="0">
                <a:latin typeface="Arial"/>
                <a:cs typeface="Arial"/>
              </a:rPr>
              <a:t>,</a:t>
            </a:r>
            <a:r>
              <a:rPr lang="en-US" altLang="en-US" dirty="0"/>
              <a:t> S -&gt; </a:t>
            </a:r>
            <a:r>
              <a:rPr lang="en-US" altLang="en-US" dirty="0" smtClean="0"/>
              <a:t>0S1</a:t>
            </a:r>
            <a:r>
              <a:rPr lang="pt-BR" spc="229" dirty="0" smtClean="0">
                <a:latin typeface="Arial"/>
                <a:cs typeface="Arial"/>
              </a:rPr>
              <a:t>}</a:t>
            </a:r>
            <a:endParaRPr lang="en-US" altLang="en-US" dirty="0"/>
          </a:p>
          <a:p>
            <a:pPr lvl="1">
              <a:buFont typeface="Monotype Sorts" pitchFamily="2" charset="2"/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CFG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apply the productions of a CFG to infer that certain strings are in the language of a certain variable.</a:t>
            </a:r>
          </a:p>
          <a:p>
            <a:r>
              <a:rPr lang="en-US" dirty="0" smtClean="0"/>
              <a:t>There are two approaches to this inference.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Recursive inference</a:t>
            </a:r>
            <a:r>
              <a:rPr lang="en-US" dirty="0" smtClean="0"/>
              <a:t>: is to use the rules from body to head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spc="-5" dirty="0" smtClean="0">
                <a:latin typeface="Arial"/>
                <a:cs typeface="Arial"/>
              </a:rPr>
              <a:t> Derivations</a:t>
            </a:r>
            <a:r>
              <a:rPr lang="en-US" spc="-5" dirty="0"/>
              <a:t>, </a:t>
            </a:r>
            <a:r>
              <a:rPr lang="en-US" dirty="0"/>
              <a:t>using productions from </a:t>
            </a:r>
            <a:r>
              <a:rPr lang="en-US" spc="5" dirty="0"/>
              <a:t>head </a:t>
            </a:r>
            <a:r>
              <a:rPr lang="en-US" spc="-5" dirty="0"/>
              <a:t>to</a:t>
            </a:r>
            <a:r>
              <a:rPr lang="en-US" spc="-65" dirty="0"/>
              <a:t> </a:t>
            </a:r>
            <a:r>
              <a:rPr lang="en-US" spc="5" dirty="0"/>
              <a:t>body</a:t>
            </a:r>
          </a:p>
          <a:p>
            <a:pPr marL="2569210" indent="-363855">
              <a:lnSpc>
                <a:spcPct val="100000"/>
              </a:lnSpc>
              <a:spcBef>
                <a:spcPts val="685"/>
              </a:spcBef>
              <a:buFont typeface="Arial"/>
              <a:buAutoNum type="arabicPeriod"/>
              <a:tabLst>
                <a:tab pos="2570480" algn="l"/>
              </a:tabLst>
            </a:pPr>
            <a:endParaRPr lang="en-US" b="1" spc="-5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Using Grammar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685800" y="1171444"/>
            <a:ext cx="495427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consider some </a:t>
            </a:r>
            <a:r>
              <a:rPr sz="1650" spc="-5" dirty="0">
                <a:latin typeface="Arial"/>
                <a:cs typeface="Arial"/>
              </a:rPr>
              <a:t>inferences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can </a:t>
            </a:r>
            <a:r>
              <a:rPr sz="1650" spc="-10" dirty="0">
                <a:latin typeface="Arial"/>
                <a:cs typeface="Arial"/>
              </a:rPr>
              <a:t>make </a:t>
            </a:r>
            <a:r>
              <a:rPr sz="1650" dirty="0">
                <a:latin typeface="Arial"/>
                <a:cs typeface="Arial"/>
              </a:rPr>
              <a:t>using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i="1" spc="145" dirty="0">
                <a:latin typeface="Arial"/>
                <a:cs typeface="Arial"/>
              </a:rPr>
              <a:t>tt</a:t>
            </a:r>
            <a:r>
              <a:rPr sz="1800" spc="217" baseline="-11574" dirty="0">
                <a:latin typeface="Lucida Sans Unicode"/>
                <a:cs typeface="Lucida Sans Unicode"/>
              </a:rPr>
              <a:t>1</a:t>
            </a:r>
            <a:endParaRPr sz="1800" baseline="-11574" dirty="0">
              <a:latin typeface="Lucida Sans Unicode"/>
              <a:cs typeface="Lucida Sans Unicode"/>
            </a:endParaRPr>
          </a:p>
          <a:p>
            <a:pPr marL="226695" algn="ctr">
              <a:lnSpc>
                <a:spcPct val="100000"/>
              </a:lnSpc>
              <a:spcBef>
                <a:spcPts val="1090"/>
              </a:spcBef>
            </a:pPr>
            <a:r>
              <a:rPr sz="1650" dirty="0">
                <a:latin typeface="Arial"/>
                <a:cs typeface="Arial"/>
              </a:rPr>
              <a:t>Recall</a:t>
            </a:r>
            <a:r>
              <a:rPr sz="1650" spc="-90" dirty="0">
                <a:latin typeface="Arial"/>
                <a:cs typeface="Arial"/>
              </a:rPr>
              <a:t> </a:t>
            </a:r>
            <a:r>
              <a:rPr sz="1650" i="1" spc="135" dirty="0">
                <a:latin typeface="Arial"/>
                <a:cs typeface="Arial"/>
              </a:rPr>
              <a:t>tt</a:t>
            </a:r>
            <a:r>
              <a:rPr sz="1800" spc="202" baseline="-11574" dirty="0">
                <a:latin typeface="Lucida Sans Unicode"/>
                <a:cs typeface="Lucida Sans Unicode"/>
              </a:rPr>
              <a:t>1</a:t>
            </a:r>
            <a:r>
              <a:rPr sz="1650" spc="135" dirty="0">
                <a:latin typeface="Arial"/>
                <a:cs typeface="Arial"/>
              </a:rPr>
              <a:t>: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3160" y="1513734"/>
            <a:ext cx="4364735" cy="107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348" y="2676546"/>
            <a:ext cx="5201411" cy="364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698348" y="3083454"/>
            <a:ext cx="5201411" cy="3186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 txBox="1"/>
          <p:nvPr/>
        </p:nvSpPr>
        <p:spPr>
          <a:xfrm>
            <a:off x="1542288" y="2550549"/>
            <a:ext cx="421322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5500"/>
              </a:lnSpc>
              <a:tabLst>
                <a:tab pos="1348740" algn="l"/>
                <a:tab pos="2130425" algn="l"/>
                <a:tab pos="2887980" algn="l"/>
              </a:tabLst>
            </a:pPr>
            <a:r>
              <a:rPr sz="1650" spc="5" dirty="0">
                <a:latin typeface="Arial"/>
                <a:cs typeface="Arial"/>
              </a:rPr>
              <a:t>String	Lang	</a:t>
            </a:r>
            <a:r>
              <a:rPr sz="1650" dirty="0">
                <a:latin typeface="Arial"/>
                <a:cs typeface="Arial"/>
              </a:rPr>
              <a:t>Prod	</a:t>
            </a:r>
            <a:r>
              <a:rPr sz="1650" spc="5" dirty="0">
                <a:latin typeface="Arial"/>
                <a:cs typeface="Arial"/>
              </a:rPr>
              <a:t>String(s)</a:t>
            </a:r>
            <a:r>
              <a:rPr sz="1650" spc="-10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used  a	I	5	-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b	I	6	-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b0	I	9	(ii)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b00	I	9	(iii)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a	E	1	(i)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b00	E	1	(iv)</a:t>
            </a:r>
          </a:p>
          <a:p>
            <a:pPr marL="12700" marR="662940">
              <a:lnSpc>
                <a:spcPct val="140000"/>
              </a:lnSpc>
              <a:spcBef>
                <a:spcPts val="1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a </a:t>
            </a:r>
            <a:r>
              <a:rPr sz="1650" spc="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+ </a:t>
            </a:r>
            <a:r>
              <a:rPr sz="1650" spc="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b00	E	2	(v),</a:t>
            </a:r>
            <a:r>
              <a:rPr sz="1650" spc="-10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(vi)  (a 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+ 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b00)	</a:t>
            </a:r>
            <a:r>
              <a:rPr sz="1650" dirty="0">
                <a:latin typeface="Arial"/>
                <a:cs typeface="Arial"/>
              </a:rPr>
              <a:t>E	4	(vii)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>
                <a:latin typeface="Arial"/>
                <a:cs typeface="Arial"/>
              </a:rPr>
              <a:t>a  </a:t>
            </a:r>
            <a:r>
              <a:rPr lang="en-US" sz="1650" dirty="0" smtClean="0">
                <a:latin typeface="Arial"/>
                <a:cs typeface="Arial"/>
              </a:rPr>
              <a:t>*</a:t>
            </a:r>
            <a:r>
              <a:rPr sz="1650" smtClean="0">
                <a:latin typeface="Arial"/>
                <a:cs typeface="Arial"/>
              </a:rPr>
              <a:t>(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18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+</a:t>
            </a:r>
            <a:r>
              <a:rPr sz="1650" spc="30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b00)	</a:t>
            </a:r>
            <a:r>
              <a:rPr sz="1650" dirty="0">
                <a:latin typeface="Arial"/>
                <a:cs typeface="Arial"/>
              </a:rPr>
              <a:t>E	3	(v),</a:t>
            </a:r>
            <a:r>
              <a:rPr sz="1650" spc="-9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(viii)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3953612" y="1763519"/>
            <a:ext cx="276733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0545" algn="l"/>
              </a:tabLst>
            </a:pPr>
            <a:r>
              <a:rPr sz="1650" spc="204" dirty="0">
                <a:latin typeface="Lucida Sans Unicode"/>
                <a:cs typeface="Lucida Sans Unicode"/>
              </a:rPr>
              <a:t>→	</a:t>
            </a:r>
            <a:r>
              <a:rPr sz="1650" i="1" spc="300" dirty="0">
                <a:latin typeface="Arial"/>
                <a:cs typeface="Arial"/>
              </a:rPr>
              <a:t>I</a:t>
            </a:r>
            <a:r>
              <a:rPr sz="1650" i="1" spc="145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0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4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endParaRPr sz="16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635635" algn="l"/>
              </a:tabLst>
            </a:pPr>
            <a:r>
              <a:rPr sz="1650" spc="204" dirty="0">
                <a:latin typeface="Lucida Sans Unicode"/>
                <a:cs typeface="Lucida Sans Unicode"/>
              </a:rPr>
              <a:t>→	</a:t>
            </a: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-170" dirty="0">
                <a:latin typeface="Arial"/>
                <a:cs typeface="Arial"/>
              </a:rPr>
              <a:t>b 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220" dirty="0">
                <a:latin typeface="Arial"/>
                <a:cs typeface="Arial"/>
              </a:rPr>
              <a:t>Ia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130" dirty="0">
                <a:latin typeface="Arial"/>
                <a:cs typeface="Arial"/>
              </a:rPr>
              <a:t>Ib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200" dirty="0">
                <a:latin typeface="Arial"/>
                <a:cs typeface="Arial"/>
              </a:rPr>
              <a:t>I</a:t>
            </a:r>
            <a:r>
              <a:rPr sz="1650" spc="200" dirty="0">
                <a:latin typeface="Tahoma"/>
                <a:cs typeface="Tahoma"/>
              </a:rPr>
              <a:t>0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335" dirty="0">
                <a:latin typeface="Lucida Sans Unicode"/>
                <a:cs typeface="Lucida Sans Unicode"/>
              </a:rPr>
              <a:t> </a:t>
            </a:r>
            <a:r>
              <a:rPr sz="1650" i="1" spc="200" dirty="0">
                <a:latin typeface="Arial"/>
                <a:cs typeface="Arial"/>
              </a:rPr>
              <a:t>I</a:t>
            </a:r>
            <a:r>
              <a:rPr sz="1650" spc="200" dirty="0">
                <a:latin typeface="Tahoma"/>
                <a:cs typeface="Tahoma"/>
              </a:rPr>
              <a:t>1</a:t>
            </a:r>
            <a:endParaRPr sz="1650" dirty="0">
              <a:latin typeface="Tahoma"/>
              <a:cs typeface="Tahoma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3648900" y="1665094"/>
            <a:ext cx="18923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 marR="5080" indent="-30480">
              <a:lnSpc>
                <a:spcPct val="140600"/>
              </a:lnSpc>
            </a:pPr>
            <a:r>
              <a:rPr sz="1650" i="1" spc="110" dirty="0">
                <a:latin typeface="Arial"/>
                <a:cs typeface="Arial"/>
              </a:rPr>
              <a:t>E  </a:t>
            </a:r>
            <a:r>
              <a:rPr sz="1650" i="1" spc="300" dirty="0">
                <a:latin typeface="Arial"/>
                <a:cs typeface="Arial"/>
              </a:rPr>
              <a:t>I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913943" y="3109115"/>
            <a:ext cx="412750" cy="308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(i)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50" dirty="0">
                <a:latin typeface="Arial"/>
                <a:cs typeface="Arial"/>
              </a:rPr>
              <a:t>(ii)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50" dirty="0">
                <a:latin typeface="Arial"/>
                <a:cs typeface="Arial"/>
              </a:rPr>
              <a:t>(iii)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50" dirty="0">
                <a:latin typeface="Arial"/>
                <a:cs typeface="Arial"/>
              </a:rPr>
              <a:t>(iv)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50" dirty="0">
                <a:latin typeface="Arial"/>
                <a:cs typeface="Arial"/>
              </a:rPr>
              <a:t>(v)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50" dirty="0">
                <a:latin typeface="Arial"/>
                <a:cs typeface="Arial"/>
              </a:rPr>
              <a:t>(vi)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50" dirty="0">
                <a:latin typeface="Arial"/>
                <a:cs typeface="Arial"/>
              </a:rPr>
              <a:t>(vii)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50" dirty="0">
                <a:latin typeface="Arial"/>
                <a:cs typeface="Arial"/>
              </a:rPr>
              <a:t>(v</a:t>
            </a:r>
            <a:r>
              <a:rPr sz="1650" spc="5" dirty="0">
                <a:latin typeface="Arial"/>
                <a:cs typeface="Arial"/>
              </a:rPr>
              <a:t>iii</a:t>
            </a:r>
            <a:r>
              <a:rPr sz="1650" dirty="0"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50" dirty="0">
                <a:latin typeface="Arial"/>
                <a:cs typeface="Arial"/>
              </a:rPr>
              <a:t>(ix)</a:t>
            </a:r>
            <a:endParaRPr sz="16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4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2461</TotalTime>
  <Words>2624</Words>
  <Application>Microsoft Office PowerPoint</Application>
  <PresentationFormat>On-screen Show (4:3)</PresentationFormat>
  <Paragraphs>448</Paragraphs>
  <Slides>44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Retrospect</vt:lpstr>
      <vt:lpstr>Theory of Computing SE-205</vt:lpstr>
      <vt:lpstr>Context Free Grammars</vt:lpstr>
      <vt:lpstr>Informal Example</vt:lpstr>
      <vt:lpstr>Informal Example</vt:lpstr>
      <vt:lpstr>Context-Free Grammar (CFG)</vt:lpstr>
      <vt:lpstr>Example of CFG</vt:lpstr>
      <vt:lpstr>Example of CFG</vt:lpstr>
      <vt:lpstr>Derivation Using Grammar</vt:lpstr>
      <vt:lpstr>Recursive inference</vt:lpstr>
      <vt:lpstr>Derivations</vt:lpstr>
      <vt:lpstr>Zero or more derivation steps</vt:lpstr>
      <vt:lpstr>Example of Derivation</vt:lpstr>
      <vt:lpstr>Leftmost and Rightmost derivation</vt:lpstr>
      <vt:lpstr>The Language of the Grammar</vt:lpstr>
      <vt:lpstr>Theorem</vt:lpstr>
      <vt:lpstr>Proof</vt:lpstr>
      <vt:lpstr>Sentential Forms</vt:lpstr>
      <vt:lpstr>Example</vt:lpstr>
      <vt:lpstr>Parse Tree</vt:lpstr>
      <vt:lpstr>Parse Tree..</vt:lpstr>
      <vt:lpstr>Parse Trees</vt:lpstr>
      <vt:lpstr>Example: Parse Tree</vt:lpstr>
      <vt:lpstr>Yield of a Parse Tree</vt:lpstr>
      <vt:lpstr>Inference, Derivation and Parse Tree</vt:lpstr>
      <vt:lpstr>From Inference to Trees</vt:lpstr>
      <vt:lpstr>Proof: Part 1</vt:lpstr>
      <vt:lpstr>Part 1 – Basis</vt:lpstr>
      <vt:lpstr>Part 1 – Induction</vt:lpstr>
      <vt:lpstr>Induction – (2)</vt:lpstr>
      <vt:lpstr>Proof – Part 2</vt:lpstr>
      <vt:lpstr>Part 2 – Induction</vt:lpstr>
      <vt:lpstr>Applications of Context-free Grammars  </vt:lpstr>
      <vt:lpstr>If-else</vt:lpstr>
      <vt:lpstr>Ambiguous Grammar Derivation Trees</vt:lpstr>
      <vt:lpstr>Ambiguous Grammar</vt:lpstr>
      <vt:lpstr>Ambiguity</vt:lpstr>
      <vt:lpstr>Ambiguity..</vt:lpstr>
      <vt:lpstr>Example of ambiguity</vt:lpstr>
      <vt:lpstr>Example of ambiguity</vt:lpstr>
      <vt:lpstr>Removing Ambiguity</vt:lpstr>
      <vt:lpstr>Removing Ambiguity</vt:lpstr>
      <vt:lpstr>Removing Ambiguity</vt:lpstr>
      <vt:lpstr>Removing Ambiguity</vt:lpstr>
      <vt:lpstr>Inherently ambiguous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Computing</dc:title>
  <dc:creator>Naushin</dc:creator>
  <cp:lastModifiedBy>IIT pc</cp:lastModifiedBy>
  <cp:revision>206</cp:revision>
  <dcterms:created xsi:type="dcterms:W3CDTF">2006-08-16T00:00:00Z</dcterms:created>
  <dcterms:modified xsi:type="dcterms:W3CDTF">2016-10-24T05:16:44Z</dcterms:modified>
</cp:coreProperties>
</file>